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a:p>
        </p:txBody>
      </p:sp>
      <p:sp>
        <p:nvSpPr>
          <p:cNvPr id="483" name="Shape 483"/>
          <p:cNvSpPr/>
          <p:nvPr>
            <p:ph type="body" sz="quarter" idx="1"/>
          </p:nvPr>
        </p:nvSpPr>
        <p:spPr>
          <a:prstGeom prst="rect">
            <a:avLst/>
          </a:prstGeom>
        </p:spPr>
        <p:txBody>
          <a:bodyPr/>
          <a:lstStyle/>
          <a:p>
            <a:pPr/>
            <a:r>
              <a:t>However, we do now have 2016 data to use, and here ar etwo examples.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r>
              <a:t>This is a case of smoke being transported from the African continent to Ascension Island. You can see the DRE is rather high, due to absorption (only over clouds!). This absorption is assumed to be from aerosols. The 7 day back-trajectories confirm the transport of air masses from the continent to our lidar station on Ascension Island, 3500 km away. This air apparently departed the continent at about ground level, rising to over 3000 m and ending up over Ascension at 3000 km. The air layers arriving at 500 and 1000 m are from the south-east direction, which is the dominant wind direction of the boundary layer in this region. </a:t>
            </a:r>
          </a:p>
          <a:p>
            <a:pPr/>
            <a:r>
              <a:t>Our lidar confirms the different layers at 1000 m and 3-4 km. The different colors indicate the depolarisation of the returned lidar signal, which gives information about the particles that were responsible for the backscatter, in this case we see a cloud base at 500-1000m, and smoke at 3-4 km.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verticale teks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e titel en teks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7"/>
          </a:xfrm>
          <a:prstGeom prst="rect">
            <a:avLst/>
          </a:prstGeom>
        </p:spPr>
        <p:txBody>
          <a:bodyPr/>
          <a:lstStyle/>
          <a:p>
            <a:pPr/>
            <a:r>
              <a:t>Title Text</a:t>
            </a:r>
          </a:p>
        </p:txBody>
      </p:sp>
      <p:sp>
        <p:nvSpPr>
          <p:cNvPr id="102" name="Body Level One…"/>
          <p:cNvSpPr txBox="1"/>
          <p:nvPr>
            <p:ph type="body" idx="1"/>
          </p:nvPr>
        </p:nvSpPr>
        <p:spPr>
          <a:xfrm>
            <a:off x="457200" y="274638"/>
            <a:ext cx="6019800" cy="58515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ge dia">
    <p:spTree>
      <p:nvGrpSpPr>
        <p:cNvPr id="1" name=""/>
        <p:cNvGrpSpPr/>
        <p:nvPr/>
      </p:nvGrpSpPr>
      <p:grpSpPr>
        <a:xfrm>
          <a:off x="0" y="0"/>
          <a:ext cx="0" cy="0"/>
          <a:chOff x="0" y="0"/>
          <a:chExt cx="0" cy="0"/>
        </a:xfrm>
      </p:grpSpPr>
      <p:sp>
        <p:nvSpPr>
          <p:cNvPr id="110" name="Slide Number"/>
          <p:cNvSpPr txBox="1"/>
          <p:nvPr>
            <p:ph type="sldNum" sz="quarter" idx="2"/>
          </p:nvPr>
        </p:nvSpPr>
        <p:spPr>
          <a:xfrm>
            <a:off x="62892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ge delft">
    <p:spTree>
      <p:nvGrpSpPr>
        <p:cNvPr id="1" name=""/>
        <p:cNvGrpSpPr/>
        <p:nvPr/>
      </p:nvGrpSpPr>
      <p:grpSpPr>
        <a:xfrm>
          <a:off x="0" y="0"/>
          <a:ext cx="0" cy="0"/>
          <a:chOff x="0" y="0"/>
          <a:chExt cx="0" cy="0"/>
        </a:xfrm>
      </p:grpSpPr>
      <p:sp>
        <p:nvSpPr>
          <p:cNvPr id="117" name="Rechthoek 7"/>
          <p:cNvSpPr/>
          <p:nvPr/>
        </p:nvSpPr>
        <p:spPr>
          <a:xfrm>
            <a:off x="368695" y="6171858"/>
            <a:ext cx="1338232" cy="395985"/>
          </a:xfrm>
          <a:prstGeom prst="rect">
            <a:avLst/>
          </a:prstGeom>
          <a:solidFill>
            <a:srgbClr val="FFFFFF"/>
          </a:solidFill>
          <a:ln w="12700">
            <a:miter lim="400000"/>
          </a:ln>
        </p:spPr>
        <p:txBody>
          <a:bodyPr lIns="45718" tIns="45718" rIns="45718" bIns="45718"/>
          <a:lstStyle/>
          <a:p>
            <a:pPr defTabSz="914400">
              <a:defRPr sz="2400">
                <a:latin typeface="Arial"/>
                <a:ea typeface="Arial"/>
                <a:cs typeface="Arial"/>
                <a:sym typeface="Arial"/>
              </a:defRPr>
            </a:pPr>
          </a:p>
        </p:txBody>
      </p:sp>
      <p:sp>
        <p:nvSpPr>
          <p:cNvPr id="118" name="Rechthoek 8"/>
          <p:cNvSpPr/>
          <p:nvPr/>
        </p:nvSpPr>
        <p:spPr>
          <a:xfrm flipV="1">
            <a:off x="0" y="5912422"/>
            <a:ext cx="9144000" cy="398182"/>
          </a:xfrm>
          <a:prstGeom prst="rect">
            <a:avLst/>
          </a:prstGeom>
          <a:solidFill>
            <a:srgbClr val="FFFFFF"/>
          </a:solidFill>
          <a:ln w="12700">
            <a:miter lim="400000"/>
          </a:ln>
        </p:spPr>
        <p:txBody>
          <a:bodyPr lIns="45718" tIns="45718" rIns="45718" bIns="45718"/>
          <a:lstStyle/>
          <a:p>
            <a:pPr defTabSz="914400">
              <a:defRPr sz="2400">
                <a:latin typeface="Arial"/>
                <a:ea typeface="Arial"/>
                <a:cs typeface="Arial"/>
                <a:sym typeface="Arial"/>
              </a:defRPr>
            </a:pPr>
          </a:p>
        </p:txBody>
      </p:sp>
      <p:sp>
        <p:nvSpPr>
          <p:cNvPr id="119" name="Rechthoek 3"/>
          <p:cNvSpPr/>
          <p:nvPr/>
        </p:nvSpPr>
        <p:spPr>
          <a:xfrm>
            <a:off x="8077200" y="6180385"/>
            <a:ext cx="642907" cy="379729"/>
          </a:xfrm>
          <a:prstGeom prst="rect">
            <a:avLst/>
          </a:prstGeom>
          <a:solidFill>
            <a:srgbClr val="FFFFFF"/>
          </a:solidFill>
          <a:ln w="12700">
            <a:miter lim="400000"/>
          </a:ln>
        </p:spPr>
        <p:txBody>
          <a:bodyPr lIns="45718" tIns="45718" rIns="45718" bIns="45718"/>
          <a:lstStyle/>
          <a:p>
            <a:pPr defTabSz="914400">
              <a:defRPr sz="2400">
                <a:latin typeface="Arial"/>
                <a:ea typeface="Arial"/>
                <a:cs typeface="Arial"/>
                <a:sym typeface="Arial"/>
              </a:defRPr>
            </a:pPr>
          </a:p>
        </p:txBody>
      </p:sp>
      <p:sp>
        <p:nvSpPr>
          <p:cNvPr id="120" name="Slide Number"/>
          <p:cNvSpPr txBox="1"/>
          <p:nvPr>
            <p:ph type="sldNum" sz="quarter" idx="2"/>
          </p:nvPr>
        </p:nvSpPr>
        <p:spPr>
          <a:xfrm>
            <a:off x="6289220" y="6221731"/>
            <a:ext cx="263980" cy="26923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ee objecten">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ijdelijke aanduiding voor tekst 4"/>
          <p:cNvSpPr/>
          <p:nvPr>
            <p:ph type="body" sz="quarter" idx="13"/>
          </p:nvPr>
        </p:nvSpPr>
        <p:spPr>
          <a:xfrm>
            <a:off x="4645025" y="1535112"/>
            <a:ext cx="4041775" cy="63976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5"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ijdelijke aanduiding voor tekst 3"/>
          <p:cNvSpPr/>
          <p:nvPr>
            <p:ph type="body" sz="half" idx="13"/>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b="1" sz="2000"/>
            </a:lvl1pPr>
          </a:lstStyle>
          <a:p>
            <a:pPr/>
            <a:r>
              <a:t>Title Text</a:t>
            </a:r>
          </a:p>
        </p:txBody>
      </p:sp>
      <p:sp>
        <p:nvSpPr>
          <p:cNvPr id="83" name="Tijdelijke aanduiding voor afbeelding 2"/>
          <p:cNvSpPr/>
          <p:nvPr>
            <p:ph type="pic" sz="half" idx="13"/>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1.gif"/><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25.png"/><Relationship Id="rId9" Type="http://schemas.openxmlformats.org/officeDocument/2006/relationships/image" Target="../media/image33.png"/><Relationship Id="rId10" Type="http://schemas.openxmlformats.org/officeDocument/2006/relationships/image" Target="../media/image2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tif"/><Relationship Id="rId6" Type="http://schemas.openxmlformats.org/officeDocument/2006/relationships/image" Target="../media/image2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tif"/><Relationship Id="rId6" Type="http://schemas.openxmlformats.org/officeDocument/2006/relationships/image" Target="../media/image2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1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jpeg"/><Relationship Id="rId6" Type="http://schemas.openxmlformats.org/officeDocument/2006/relationships/image" Target="../media/image41.png"/><Relationship Id="rId7" Type="http://schemas.openxmlformats.org/officeDocument/2006/relationships/image" Target="../media/image1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jpeg"/><Relationship Id="rId4" Type="http://schemas.openxmlformats.org/officeDocument/2006/relationships/image" Target="../media/image12.png"/><Relationship Id="rId5"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6.jpeg"/><Relationship Id="rId4" Type="http://schemas.openxmlformats.org/officeDocument/2006/relationships/image" Target="../media/image52.png"/><Relationship Id="rId5"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7.jpeg"/><Relationship Id="rId4" Type="http://schemas.openxmlformats.org/officeDocument/2006/relationships/image" Target="../media/image6.jpeg"/><Relationship Id="rId5" Type="http://schemas.openxmlformats.org/officeDocument/2006/relationships/image" Target="../media/image1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7.png"/><Relationship Id="rId4" Type="http://schemas.openxmlformats.org/officeDocument/2006/relationships/image" Target="../media/image4.gif"/><Relationship Id="rId5" Type="http://schemas.openxmlformats.org/officeDocument/2006/relationships/image" Target="../media/image58.png"/><Relationship Id="rId6" Type="http://schemas.openxmlformats.org/officeDocument/2006/relationships/image" Target="../media/image5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g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3.jpeg"/><Relationship Id="rId6"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3.jpeg"/><Relationship Id="rId5"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3.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tif"/><Relationship Id="rId6" Type="http://schemas.openxmlformats.org/officeDocument/2006/relationships/image" Target="../media/image26.png"/><Relationship Id="rId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Afbeelding 12" descr="Afbeelding 12"/>
          <p:cNvPicPr>
            <a:picLocks noChangeAspect="1"/>
          </p:cNvPicPr>
          <p:nvPr/>
        </p:nvPicPr>
        <p:blipFill>
          <a:blip r:embed="rId2">
            <a:extLst/>
          </a:blip>
          <a:stretch>
            <a:fillRect/>
          </a:stretch>
        </p:blipFill>
        <p:spPr>
          <a:xfrm>
            <a:off x="0" y="0"/>
            <a:ext cx="9144000" cy="6864306"/>
          </a:xfrm>
          <a:prstGeom prst="rect">
            <a:avLst/>
          </a:prstGeom>
          <a:ln w="12700">
            <a:miter lim="400000"/>
          </a:ln>
        </p:spPr>
      </p:pic>
      <p:sp>
        <p:nvSpPr>
          <p:cNvPr id="130" name="Rechthoek 1"/>
          <p:cNvSpPr txBox="1"/>
          <p:nvPr/>
        </p:nvSpPr>
        <p:spPr>
          <a:xfrm>
            <a:off x="235220" y="1305342"/>
            <a:ext cx="8734567" cy="440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latin typeface="LiberationSerif"/>
                <a:ea typeface="LiberationSerif"/>
                <a:cs typeface="LiberationSerif"/>
                <a:sym typeface="LiberationSerif"/>
              </a:defRPr>
            </a:pPr>
            <a:r>
              <a:t>Progress with the groundbased UV-depolarisation lidar on Ascension Island. </a:t>
            </a: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b="1" sz="2400">
                <a:latin typeface="LiberationSerif"/>
                <a:ea typeface="LiberationSerif"/>
                <a:cs typeface="LiberationSerif"/>
                <a:sym typeface="LiberationSerif"/>
              </a:defRPr>
            </a:pPr>
          </a:p>
          <a:p>
            <a:pPr>
              <a:defRPr>
                <a:solidFill>
                  <a:srgbClr val="FFFFFF"/>
                </a:solidFill>
                <a:latin typeface="+mn-lt"/>
                <a:ea typeface="+mn-ea"/>
                <a:cs typeface="+mn-cs"/>
                <a:sym typeface="Calibri"/>
              </a:defRPr>
            </a:pPr>
          </a:p>
          <a:p>
            <a:pPr>
              <a:defRPr b="1" i="1">
                <a:solidFill>
                  <a:srgbClr val="FFFFFF"/>
                </a:solidFill>
                <a:latin typeface="LiberationSerif"/>
                <a:ea typeface="LiberationSerif"/>
                <a:cs typeface="LiberationSerif"/>
                <a:sym typeface="LiberationSerif"/>
              </a:defRPr>
            </a:pPr>
            <a:r>
              <a:t>M. De Graaf</a:t>
            </a:r>
            <a:r>
              <a:rPr baseline="30000" sz="800"/>
              <a:t>1,2</a:t>
            </a:r>
            <a:r>
              <a:rPr b="0"/>
              <a:t>, K. Sarna</a:t>
            </a:r>
            <a:r>
              <a:rPr b="0" baseline="30000" sz="800"/>
              <a:t>2</a:t>
            </a:r>
            <a:r>
              <a:rPr b="0"/>
              <a:t>, J. Brown</a:t>
            </a:r>
            <a:r>
              <a:rPr b="0" baseline="30000" sz="800"/>
              <a:t>3</a:t>
            </a:r>
            <a:r>
              <a:rPr b="0"/>
              <a:t>, E. Tenner</a:t>
            </a:r>
            <a:r>
              <a:rPr b="0" baseline="30000" sz="800"/>
              <a:t>2</a:t>
            </a:r>
            <a:r>
              <a:rPr b="0"/>
              <a:t>, M. Schenkels</a:t>
            </a:r>
            <a:r>
              <a:rPr b="0" baseline="30000" sz="800"/>
              <a:t>4</a:t>
            </a:r>
            <a:r>
              <a:rPr b="0"/>
              <a:t>, and D. Donovan</a:t>
            </a:r>
            <a:r>
              <a:rPr b="0" baseline="30000" sz="800"/>
              <a:t>1,2</a:t>
            </a:r>
            <a:r>
              <a:rPr b="0" sz="800"/>
              <a:t> </a:t>
            </a:r>
          </a:p>
          <a:p>
            <a:pPr>
              <a:defRPr i="1" sz="1000">
                <a:solidFill>
                  <a:srgbClr val="FFFFFF"/>
                </a:solidFill>
                <a:latin typeface="LiberationSerif"/>
                <a:ea typeface="LiberationSerif"/>
                <a:cs typeface="LiberationSerif"/>
                <a:sym typeface="LiberationSerif"/>
              </a:defRPr>
            </a:pPr>
            <a:r>
              <a:t>(1) Royal Netherlands Meteorological Institute (KNMI) R&amp;D Satellite Observations, De Bilt, The Netherlands, martin.de.graaf@knmi.nl; (2) Geosciences &amp; Remote Sensing Department, Delft University of Technology (TUD), Delft, The Netherlands; (3) Wageningen University, Meteorology and Air Quality Department, Wageningen, The Netherlands; (4) Utrecht University, Institute for Marine and Atmospheric Research, Utrecht, The Netherlands. </a:t>
            </a:r>
          </a:p>
        </p:txBody>
      </p:sp>
      <p:pic>
        <p:nvPicPr>
          <p:cNvPr id="131" name="Afbeelding 7" descr="Afbeelding 7"/>
          <p:cNvPicPr>
            <a:picLocks noChangeAspect="1"/>
          </p:cNvPicPr>
          <p:nvPr/>
        </p:nvPicPr>
        <p:blipFill>
          <a:blip r:embed="rId3">
            <a:extLst/>
          </a:blip>
          <a:stretch>
            <a:fillRect/>
          </a:stretch>
        </p:blipFill>
        <p:spPr>
          <a:xfrm>
            <a:off x="3565600" y="5909257"/>
            <a:ext cx="1014372" cy="704378"/>
          </a:xfrm>
          <a:prstGeom prst="rect">
            <a:avLst/>
          </a:prstGeom>
          <a:ln w="12700">
            <a:miter lim="400000"/>
          </a:ln>
        </p:spPr>
      </p:pic>
      <p:pic>
        <p:nvPicPr>
          <p:cNvPr id="132" name="Afbeelding 8" descr="Afbeelding 8"/>
          <p:cNvPicPr>
            <a:picLocks noChangeAspect="1"/>
          </p:cNvPicPr>
          <p:nvPr/>
        </p:nvPicPr>
        <p:blipFill>
          <a:blip r:embed="rId4">
            <a:extLst/>
          </a:blip>
          <a:stretch>
            <a:fillRect/>
          </a:stretch>
        </p:blipFill>
        <p:spPr>
          <a:xfrm>
            <a:off x="2553491" y="5909257"/>
            <a:ext cx="524731" cy="524731"/>
          </a:xfrm>
          <a:prstGeom prst="rect">
            <a:avLst/>
          </a:prstGeom>
          <a:ln w="12700">
            <a:miter lim="400000"/>
          </a:ln>
        </p:spPr>
      </p:pic>
      <p:pic>
        <p:nvPicPr>
          <p:cNvPr id="133" name="Afbeelding 10" descr="Afbeelding 10"/>
          <p:cNvPicPr>
            <a:picLocks noChangeAspect="1"/>
          </p:cNvPicPr>
          <p:nvPr/>
        </p:nvPicPr>
        <p:blipFill>
          <a:blip r:embed="rId5">
            <a:extLst/>
          </a:blip>
          <a:stretch>
            <a:fillRect/>
          </a:stretch>
        </p:blipFill>
        <p:spPr>
          <a:xfrm>
            <a:off x="938412" y="5701322"/>
            <a:ext cx="626004" cy="626005"/>
          </a:xfrm>
          <a:prstGeom prst="rect">
            <a:avLst/>
          </a:prstGeom>
          <a:ln w="12700">
            <a:miter lim="400000"/>
          </a:ln>
        </p:spPr>
      </p:pic>
      <p:pic>
        <p:nvPicPr>
          <p:cNvPr id="134" name="Afbeelding 14" descr="Afbeelding 14"/>
          <p:cNvPicPr>
            <a:picLocks noChangeAspect="1"/>
          </p:cNvPicPr>
          <p:nvPr/>
        </p:nvPicPr>
        <p:blipFill>
          <a:blip r:embed="rId6">
            <a:extLst/>
          </a:blip>
          <a:stretch>
            <a:fillRect/>
          </a:stretch>
        </p:blipFill>
        <p:spPr>
          <a:xfrm>
            <a:off x="3336092" y="-319940"/>
            <a:ext cx="3549568" cy="1981843"/>
          </a:xfrm>
          <a:prstGeom prst="rect">
            <a:avLst/>
          </a:prstGeom>
          <a:ln w="12700">
            <a:miter lim="400000"/>
          </a:ln>
        </p:spPr>
      </p:pic>
      <p:sp>
        <p:nvSpPr>
          <p:cNvPr id="135" name="Tekstvak 15"/>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solidFill>
                  <a:srgbClr val="FFFFFF"/>
                </a:solidFill>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Content Placeholder 3" descr="Content Placeholder 3"/>
          <p:cNvPicPr>
            <a:picLocks noChangeAspect="1"/>
          </p:cNvPicPr>
          <p:nvPr/>
        </p:nvPicPr>
        <p:blipFill>
          <a:blip r:embed="rId2">
            <a:extLst/>
          </a:blip>
          <a:stretch>
            <a:fillRect/>
          </a:stretch>
        </p:blipFill>
        <p:spPr>
          <a:xfrm>
            <a:off x="457200" y="3724147"/>
            <a:ext cx="8229600" cy="3133854"/>
          </a:xfrm>
          <a:prstGeom prst="rect">
            <a:avLst/>
          </a:prstGeom>
          <a:ln w="12700">
            <a:miter lim="400000"/>
          </a:ln>
        </p:spPr>
      </p:pic>
      <p:grpSp>
        <p:nvGrpSpPr>
          <p:cNvPr id="237" name="Groeperen 2"/>
          <p:cNvGrpSpPr/>
          <p:nvPr/>
        </p:nvGrpSpPr>
        <p:grpSpPr>
          <a:xfrm>
            <a:off x="573770" y="653891"/>
            <a:ext cx="8113033" cy="2482401"/>
            <a:chOff x="0" y="0"/>
            <a:chExt cx="8113031" cy="2482400"/>
          </a:xfrm>
        </p:grpSpPr>
        <p:pic>
          <p:nvPicPr>
            <p:cNvPr id="231" name="Picture 15" descr="Picture 15"/>
            <p:cNvPicPr>
              <a:picLocks noChangeAspect="1"/>
            </p:cNvPicPr>
            <p:nvPr/>
          </p:nvPicPr>
          <p:blipFill>
            <a:blip r:embed="rId3">
              <a:extLst/>
            </a:blip>
            <a:stretch>
              <a:fillRect/>
            </a:stretch>
          </p:blipFill>
          <p:spPr>
            <a:xfrm>
              <a:off x="0" y="144109"/>
              <a:ext cx="2041498" cy="2338292"/>
            </a:xfrm>
            <a:prstGeom prst="rect">
              <a:avLst/>
            </a:prstGeom>
            <a:ln w="12700" cap="flat">
              <a:noFill/>
              <a:miter lim="400000"/>
            </a:ln>
            <a:effectLst/>
          </p:spPr>
        </p:pic>
        <p:pic>
          <p:nvPicPr>
            <p:cNvPr id="232" name="Picture 15" descr="Picture 15"/>
            <p:cNvPicPr>
              <a:picLocks noChangeAspect="1"/>
            </p:cNvPicPr>
            <p:nvPr/>
          </p:nvPicPr>
          <p:blipFill>
            <a:blip r:embed="rId4">
              <a:extLst/>
            </a:blip>
            <a:stretch>
              <a:fillRect/>
            </a:stretch>
          </p:blipFill>
          <p:spPr>
            <a:xfrm>
              <a:off x="2041495" y="144109"/>
              <a:ext cx="1508809" cy="2338292"/>
            </a:xfrm>
            <a:prstGeom prst="rect">
              <a:avLst/>
            </a:prstGeom>
            <a:ln w="12700" cap="flat">
              <a:noFill/>
              <a:miter lim="400000"/>
            </a:ln>
            <a:effectLst/>
          </p:spPr>
        </p:pic>
        <p:pic>
          <p:nvPicPr>
            <p:cNvPr id="233" name="Picture 15" descr="Picture 15"/>
            <p:cNvPicPr>
              <a:picLocks noChangeAspect="1"/>
            </p:cNvPicPr>
            <p:nvPr/>
          </p:nvPicPr>
          <p:blipFill>
            <a:blip r:embed="rId5">
              <a:extLst/>
            </a:blip>
            <a:stretch>
              <a:fillRect/>
            </a:stretch>
          </p:blipFill>
          <p:spPr>
            <a:xfrm>
              <a:off x="3424569" y="144109"/>
              <a:ext cx="1722557" cy="2338292"/>
            </a:xfrm>
            <a:prstGeom prst="rect">
              <a:avLst/>
            </a:prstGeom>
            <a:ln w="12700" cap="flat">
              <a:noFill/>
              <a:miter lim="400000"/>
            </a:ln>
            <a:effectLst/>
          </p:spPr>
        </p:pic>
        <p:pic>
          <p:nvPicPr>
            <p:cNvPr id="234" name="Picture 15" descr="Picture 15"/>
            <p:cNvPicPr>
              <a:picLocks noChangeAspect="1"/>
            </p:cNvPicPr>
            <p:nvPr/>
          </p:nvPicPr>
          <p:blipFill>
            <a:blip r:embed="rId6">
              <a:extLst/>
            </a:blip>
            <a:stretch>
              <a:fillRect/>
            </a:stretch>
          </p:blipFill>
          <p:spPr>
            <a:xfrm>
              <a:off x="6140423" y="144109"/>
              <a:ext cx="1533956" cy="2338292"/>
            </a:xfrm>
            <a:prstGeom prst="rect">
              <a:avLst/>
            </a:prstGeom>
            <a:ln w="12700" cap="flat">
              <a:noFill/>
              <a:miter lim="400000"/>
            </a:ln>
            <a:effectLst/>
          </p:spPr>
        </p:pic>
        <p:pic>
          <p:nvPicPr>
            <p:cNvPr id="235" name="Picture 15" descr="Picture 15"/>
            <p:cNvPicPr>
              <a:picLocks noChangeAspect="1"/>
            </p:cNvPicPr>
            <p:nvPr/>
          </p:nvPicPr>
          <p:blipFill>
            <a:blip r:embed="rId7">
              <a:extLst/>
            </a:blip>
            <a:stretch>
              <a:fillRect/>
            </a:stretch>
          </p:blipFill>
          <p:spPr>
            <a:xfrm>
              <a:off x="5147124" y="144109"/>
              <a:ext cx="993300" cy="2338292"/>
            </a:xfrm>
            <a:prstGeom prst="rect">
              <a:avLst/>
            </a:prstGeom>
            <a:ln w="12700" cap="flat">
              <a:noFill/>
              <a:miter lim="400000"/>
            </a:ln>
            <a:effectLst/>
          </p:spPr>
        </p:pic>
        <p:sp>
          <p:nvSpPr>
            <p:cNvPr id="236" name="Rechthoek 1"/>
            <p:cNvSpPr/>
            <p:nvPr/>
          </p:nvSpPr>
          <p:spPr>
            <a:xfrm>
              <a:off x="230927" y="0"/>
              <a:ext cx="7882106" cy="452696"/>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238" name="Rechthoek 12"/>
          <p:cNvSpPr txBox="1"/>
          <p:nvPr/>
        </p:nvSpPr>
        <p:spPr>
          <a:xfrm>
            <a:off x="2773909" y="107374"/>
            <a:ext cx="146468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595959"/>
                </a:solidFill>
                <a:latin typeface="+mn-lt"/>
                <a:ea typeface="+mn-ea"/>
                <a:cs typeface="+mn-cs"/>
                <a:sym typeface="Calibri"/>
              </a:defRPr>
            </a:lvl1pPr>
          </a:lstStyle>
          <a:p>
            <a:pPr/>
            <a:r>
              <a:t>Jonny Taylor</a:t>
            </a:r>
          </a:p>
        </p:txBody>
      </p:sp>
      <p:pic>
        <p:nvPicPr>
          <p:cNvPr id="239" name="Picture 2" descr="Picture 2"/>
          <p:cNvPicPr>
            <a:picLocks noChangeAspect="1"/>
          </p:cNvPicPr>
          <p:nvPr/>
        </p:nvPicPr>
        <p:blipFill>
          <a:blip r:embed="rId8">
            <a:extLst/>
          </a:blip>
          <a:stretch>
            <a:fillRect/>
          </a:stretch>
        </p:blipFill>
        <p:spPr>
          <a:xfrm>
            <a:off x="1630059" y="-48387"/>
            <a:ext cx="1049022" cy="1049024"/>
          </a:xfrm>
          <a:prstGeom prst="rect">
            <a:avLst/>
          </a:prstGeom>
          <a:ln w="12700">
            <a:miter lim="400000"/>
          </a:ln>
        </p:spPr>
      </p:pic>
      <p:pic>
        <p:nvPicPr>
          <p:cNvPr id="240" name="Picture 8" descr="Picture 8"/>
          <p:cNvPicPr>
            <a:picLocks noChangeAspect="1"/>
          </p:cNvPicPr>
          <p:nvPr/>
        </p:nvPicPr>
        <p:blipFill>
          <a:blip r:embed="rId9">
            <a:extLst/>
          </a:blip>
          <a:stretch>
            <a:fillRect/>
          </a:stretch>
        </p:blipFill>
        <p:spPr>
          <a:xfrm>
            <a:off x="7564759" y="1"/>
            <a:ext cx="1579243" cy="1264642"/>
          </a:xfrm>
          <a:prstGeom prst="rect">
            <a:avLst/>
          </a:prstGeom>
          <a:ln w="12700">
            <a:miter lim="400000"/>
          </a:ln>
        </p:spPr>
      </p:pic>
      <p:pic>
        <p:nvPicPr>
          <p:cNvPr id="241" name="Picture 5" descr="Picture 5"/>
          <p:cNvPicPr>
            <a:picLocks noChangeAspect="1"/>
          </p:cNvPicPr>
          <p:nvPr/>
        </p:nvPicPr>
        <p:blipFill>
          <a:blip r:embed="rId10">
            <a:extLst/>
          </a:blip>
          <a:stretch>
            <a:fillRect/>
          </a:stretch>
        </p:blipFill>
        <p:spPr>
          <a:xfrm>
            <a:off x="0" y="0"/>
            <a:ext cx="1264640" cy="71338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7" descr="Picture 7"/>
          <p:cNvPicPr>
            <a:picLocks noChangeAspect="1"/>
          </p:cNvPicPr>
          <p:nvPr/>
        </p:nvPicPr>
        <p:blipFill>
          <a:blip r:embed="rId2">
            <a:extLst/>
          </a:blip>
          <a:stretch>
            <a:fillRect/>
          </a:stretch>
        </p:blipFill>
        <p:spPr>
          <a:xfrm>
            <a:off x="0" y="3267381"/>
            <a:ext cx="8865242" cy="3870742"/>
          </a:xfrm>
          <a:prstGeom prst="rect">
            <a:avLst/>
          </a:prstGeom>
          <a:ln w="12700">
            <a:miter lim="400000"/>
          </a:ln>
        </p:spPr>
      </p:pic>
      <p:sp>
        <p:nvSpPr>
          <p:cNvPr id="244" name="Rechthoek 25"/>
          <p:cNvSpPr/>
          <p:nvPr/>
        </p:nvSpPr>
        <p:spPr>
          <a:xfrm>
            <a:off x="364628" y="2326344"/>
            <a:ext cx="45721" cy="603594"/>
          </a:xfrm>
          <a:prstGeom prst="rect">
            <a:avLst/>
          </a:prstGeom>
          <a:solidFill>
            <a:srgbClr val="008000"/>
          </a:solidFill>
          <a:ln>
            <a:solidFill>
              <a:srgbClr val="008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latin typeface="+mn-lt"/>
                <a:ea typeface="+mn-ea"/>
                <a:cs typeface="+mn-cs"/>
                <a:sym typeface="Calibri"/>
              </a:defRPr>
            </a:pPr>
          </a:p>
        </p:txBody>
      </p:sp>
      <p:sp>
        <p:nvSpPr>
          <p:cNvPr id="245" name="Rechthoek 26"/>
          <p:cNvSpPr/>
          <p:nvPr/>
        </p:nvSpPr>
        <p:spPr>
          <a:xfrm flipH="1">
            <a:off x="372628" y="679041"/>
            <a:ext cx="45721" cy="1031137"/>
          </a:xfrm>
          <a:prstGeom prst="rect">
            <a:avLst/>
          </a:prstGeom>
          <a:solidFill>
            <a:srgbClr val="FF0000"/>
          </a:solidFill>
          <a:ln>
            <a:solidFill>
              <a:srgbClr val="FF0000"/>
            </a:solidFill>
          </a:ln>
          <a:effectLst>
            <a:outerShdw sx="100000" sy="100000" kx="0" ky="0" algn="b" rotWithShape="0" blurRad="38100" dist="23000" dir="5400000">
              <a:srgbClr val="000000">
                <a:alpha val="35000"/>
              </a:srgbClr>
            </a:outerShdw>
          </a:effectLst>
        </p:spPr>
        <p:txBody>
          <a:bodyPr lIns="45718" tIns="45718" rIns="45718" bIns="45718" anchor="ctr"/>
          <a:lstStyle/>
          <a:p>
            <a:pPr algn="ctr">
              <a:defRPr>
                <a:solidFill>
                  <a:srgbClr val="FFFFFF"/>
                </a:solidFill>
                <a:latin typeface="+mn-lt"/>
                <a:ea typeface="+mn-ea"/>
                <a:cs typeface="+mn-cs"/>
                <a:sym typeface="Calibri"/>
              </a:defRPr>
            </a:pPr>
          </a:p>
        </p:txBody>
      </p:sp>
      <p:grpSp>
        <p:nvGrpSpPr>
          <p:cNvPr id="252" name="Groeperen 27"/>
          <p:cNvGrpSpPr/>
          <p:nvPr/>
        </p:nvGrpSpPr>
        <p:grpSpPr>
          <a:xfrm>
            <a:off x="573770" y="653891"/>
            <a:ext cx="8113033" cy="2482401"/>
            <a:chOff x="0" y="0"/>
            <a:chExt cx="8113031" cy="2482400"/>
          </a:xfrm>
        </p:grpSpPr>
        <p:pic>
          <p:nvPicPr>
            <p:cNvPr id="246" name="Picture 15" descr="Picture 15"/>
            <p:cNvPicPr>
              <a:picLocks noChangeAspect="1"/>
            </p:cNvPicPr>
            <p:nvPr/>
          </p:nvPicPr>
          <p:blipFill>
            <a:blip r:embed="rId3">
              <a:extLst/>
            </a:blip>
            <a:stretch>
              <a:fillRect/>
            </a:stretch>
          </p:blipFill>
          <p:spPr>
            <a:xfrm>
              <a:off x="0" y="144109"/>
              <a:ext cx="2041498" cy="2338292"/>
            </a:xfrm>
            <a:prstGeom prst="rect">
              <a:avLst/>
            </a:prstGeom>
            <a:ln w="12700" cap="flat">
              <a:noFill/>
              <a:miter lim="400000"/>
            </a:ln>
            <a:effectLst/>
          </p:spPr>
        </p:pic>
        <p:pic>
          <p:nvPicPr>
            <p:cNvPr id="247" name="Picture 15" descr="Picture 15"/>
            <p:cNvPicPr>
              <a:picLocks noChangeAspect="1"/>
            </p:cNvPicPr>
            <p:nvPr/>
          </p:nvPicPr>
          <p:blipFill>
            <a:blip r:embed="rId4">
              <a:extLst/>
            </a:blip>
            <a:stretch>
              <a:fillRect/>
            </a:stretch>
          </p:blipFill>
          <p:spPr>
            <a:xfrm>
              <a:off x="2041495" y="144109"/>
              <a:ext cx="1508809" cy="2338292"/>
            </a:xfrm>
            <a:prstGeom prst="rect">
              <a:avLst/>
            </a:prstGeom>
            <a:ln w="12700" cap="flat">
              <a:noFill/>
              <a:miter lim="400000"/>
            </a:ln>
            <a:effectLst/>
          </p:spPr>
        </p:pic>
        <p:pic>
          <p:nvPicPr>
            <p:cNvPr id="248" name="Picture 15" descr="Picture 15"/>
            <p:cNvPicPr>
              <a:picLocks noChangeAspect="1"/>
            </p:cNvPicPr>
            <p:nvPr/>
          </p:nvPicPr>
          <p:blipFill>
            <a:blip r:embed="rId5">
              <a:extLst/>
            </a:blip>
            <a:stretch>
              <a:fillRect/>
            </a:stretch>
          </p:blipFill>
          <p:spPr>
            <a:xfrm>
              <a:off x="3424569" y="144109"/>
              <a:ext cx="1722557" cy="2338292"/>
            </a:xfrm>
            <a:prstGeom prst="rect">
              <a:avLst/>
            </a:prstGeom>
            <a:ln w="12700" cap="flat">
              <a:noFill/>
              <a:miter lim="400000"/>
            </a:ln>
            <a:effectLst/>
          </p:spPr>
        </p:pic>
        <p:pic>
          <p:nvPicPr>
            <p:cNvPr id="249" name="Picture 15" descr="Picture 15"/>
            <p:cNvPicPr>
              <a:picLocks noChangeAspect="1"/>
            </p:cNvPicPr>
            <p:nvPr/>
          </p:nvPicPr>
          <p:blipFill>
            <a:blip r:embed="rId6">
              <a:extLst/>
            </a:blip>
            <a:stretch>
              <a:fillRect/>
            </a:stretch>
          </p:blipFill>
          <p:spPr>
            <a:xfrm>
              <a:off x="6140423" y="144109"/>
              <a:ext cx="1533956" cy="2338292"/>
            </a:xfrm>
            <a:prstGeom prst="rect">
              <a:avLst/>
            </a:prstGeom>
            <a:ln w="12700" cap="flat">
              <a:noFill/>
              <a:miter lim="400000"/>
            </a:ln>
            <a:effectLst/>
          </p:spPr>
        </p:pic>
        <p:pic>
          <p:nvPicPr>
            <p:cNvPr id="250" name="Picture 15" descr="Picture 15"/>
            <p:cNvPicPr>
              <a:picLocks noChangeAspect="1"/>
            </p:cNvPicPr>
            <p:nvPr/>
          </p:nvPicPr>
          <p:blipFill>
            <a:blip r:embed="rId7">
              <a:extLst/>
            </a:blip>
            <a:stretch>
              <a:fillRect/>
            </a:stretch>
          </p:blipFill>
          <p:spPr>
            <a:xfrm>
              <a:off x="5147124" y="144109"/>
              <a:ext cx="993300" cy="2338292"/>
            </a:xfrm>
            <a:prstGeom prst="rect">
              <a:avLst/>
            </a:prstGeom>
            <a:ln w="12700" cap="flat">
              <a:noFill/>
              <a:miter lim="400000"/>
            </a:ln>
            <a:effectLst/>
          </p:spPr>
        </p:pic>
        <p:sp>
          <p:nvSpPr>
            <p:cNvPr id="251" name="Rechthoek 33"/>
            <p:cNvSpPr/>
            <p:nvPr/>
          </p:nvSpPr>
          <p:spPr>
            <a:xfrm>
              <a:off x="230927" y="0"/>
              <a:ext cx="7882106" cy="452696"/>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253" name="Tekstvak 12"/>
          <p:cNvSpPr txBox="1"/>
          <p:nvPr/>
        </p:nvSpPr>
        <p:spPr>
          <a:xfrm>
            <a:off x="881499" y="179915"/>
            <a:ext cx="7298581"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AOT measurements                               Ascension Island</a:t>
            </a:r>
          </a:p>
        </p:txBody>
      </p:sp>
      <p:pic>
        <p:nvPicPr>
          <p:cNvPr id="254" name="Afbeelding 13" descr="Afbeelding 13"/>
          <p:cNvPicPr>
            <a:picLocks noChangeAspect="1"/>
          </p:cNvPicPr>
          <p:nvPr/>
        </p:nvPicPr>
        <p:blipFill>
          <a:blip r:embed="rId8">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6" name="Picture 7" descr="Picture 7"/>
          <p:cNvPicPr>
            <a:picLocks noChangeAspect="1"/>
          </p:cNvPicPr>
          <p:nvPr/>
        </p:nvPicPr>
        <p:blipFill>
          <a:blip r:embed="rId2">
            <a:extLst/>
          </a:blip>
          <a:stretch>
            <a:fillRect/>
          </a:stretch>
        </p:blipFill>
        <p:spPr>
          <a:xfrm>
            <a:off x="-452644" y="3332331"/>
            <a:ext cx="9932980" cy="3776480"/>
          </a:xfrm>
          <a:prstGeom prst="rect">
            <a:avLst/>
          </a:prstGeom>
          <a:ln w="12700">
            <a:miter lim="400000"/>
          </a:ln>
        </p:spPr>
      </p:pic>
      <p:pic>
        <p:nvPicPr>
          <p:cNvPr id="257" name="Picture 4" descr="Picture 4"/>
          <p:cNvPicPr>
            <a:picLocks noChangeAspect="1"/>
          </p:cNvPicPr>
          <p:nvPr/>
        </p:nvPicPr>
        <p:blipFill>
          <a:blip r:embed="rId3">
            <a:extLst/>
          </a:blip>
          <a:stretch>
            <a:fillRect/>
          </a:stretch>
        </p:blipFill>
        <p:spPr>
          <a:xfrm>
            <a:off x="457203" y="1005217"/>
            <a:ext cx="8231038" cy="3134400"/>
          </a:xfrm>
          <a:prstGeom prst="rect">
            <a:avLst/>
          </a:prstGeom>
          <a:ln w="12700">
            <a:miter lim="400000"/>
          </a:ln>
        </p:spPr>
      </p:pic>
      <p:sp>
        <p:nvSpPr>
          <p:cNvPr id="258" name="Title 1"/>
          <p:cNvSpPr txBox="1"/>
          <p:nvPr>
            <p:ph type="title"/>
          </p:nvPr>
        </p:nvSpPr>
        <p:spPr>
          <a:xfrm>
            <a:off x="457200" y="274638"/>
            <a:ext cx="8229600" cy="1143002"/>
          </a:xfrm>
          <a:prstGeom prst="rect">
            <a:avLst/>
          </a:prstGeom>
        </p:spPr>
        <p:txBody>
          <a:bodyPr/>
          <a:lstStyle/>
          <a:p>
            <a:pPr/>
            <a:r>
              <a:t>Aerosol profiles</a:t>
            </a:r>
          </a:p>
        </p:txBody>
      </p:sp>
      <p:sp>
        <p:nvSpPr>
          <p:cNvPr id="259" name="TextBox 7"/>
          <p:cNvSpPr txBox="1"/>
          <p:nvPr/>
        </p:nvSpPr>
        <p:spPr>
          <a:xfrm>
            <a:off x="967741" y="1605280"/>
            <a:ext cx="726762"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Model</a:t>
            </a:r>
          </a:p>
        </p:txBody>
      </p:sp>
      <p:sp>
        <p:nvSpPr>
          <p:cNvPr id="260" name="Rechthoek 2"/>
          <p:cNvSpPr txBox="1"/>
          <p:nvPr/>
        </p:nvSpPr>
        <p:spPr>
          <a:xfrm>
            <a:off x="2773909" y="107374"/>
            <a:ext cx="146468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595959"/>
                </a:solidFill>
                <a:latin typeface="+mn-lt"/>
                <a:ea typeface="+mn-ea"/>
                <a:cs typeface="+mn-cs"/>
                <a:sym typeface="Calibri"/>
              </a:defRPr>
            </a:lvl1pPr>
          </a:lstStyle>
          <a:p>
            <a:pPr/>
            <a:r>
              <a:t>Jonny Taylor</a:t>
            </a:r>
          </a:p>
        </p:txBody>
      </p:sp>
      <p:pic>
        <p:nvPicPr>
          <p:cNvPr id="261" name="Picture 2" descr="Picture 2"/>
          <p:cNvPicPr>
            <a:picLocks noChangeAspect="1"/>
          </p:cNvPicPr>
          <p:nvPr/>
        </p:nvPicPr>
        <p:blipFill>
          <a:blip r:embed="rId4">
            <a:extLst/>
          </a:blip>
          <a:stretch>
            <a:fillRect/>
          </a:stretch>
        </p:blipFill>
        <p:spPr>
          <a:xfrm>
            <a:off x="1630059" y="-48387"/>
            <a:ext cx="1049022" cy="1049024"/>
          </a:xfrm>
          <a:prstGeom prst="rect">
            <a:avLst/>
          </a:prstGeom>
          <a:ln w="12700">
            <a:miter lim="400000"/>
          </a:ln>
        </p:spPr>
      </p:pic>
      <p:pic>
        <p:nvPicPr>
          <p:cNvPr id="262" name="Picture 8" descr="Picture 8"/>
          <p:cNvPicPr>
            <a:picLocks noChangeAspect="1"/>
          </p:cNvPicPr>
          <p:nvPr/>
        </p:nvPicPr>
        <p:blipFill>
          <a:blip r:embed="rId5">
            <a:extLst/>
          </a:blip>
          <a:stretch>
            <a:fillRect/>
          </a:stretch>
        </p:blipFill>
        <p:spPr>
          <a:xfrm>
            <a:off x="7564759" y="1"/>
            <a:ext cx="1579243" cy="1264642"/>
          </a:xfrm>
          <a:prstGeom prst="rect">
            <a:avLst/>
          </a:prstGeom>
          <a:ln w="12700">
            <a:miter lim="400000"/>
          </a:ln>
        </p:spPr>
      </p:pic>
      <p:pic>
        <p:nvPicPr>
          <p:cNvPr id="263" name="Picture 5" descr="Picture 5"/>
          <p:cNvPicPr>
            <a:picLocks noChangeAspect="1"/>
          </p:cNvPicPr>
          <p:nvPr/>
        </p:nvPicPr>
        <p:blipFill>
          <a:blip r:embed="rId6">
            <a:extLst/>
          </a:blip>
          <a:stretch>
            <a:fillRect/>
          </a:stretch>
        </p:blipFill>
        <p:spPr>
          <a:xfrm>
            <a:off x="0" y="0"/>
            <a:ext cx="1264640" cy="713387"/>
          </a:xfrm>
          <a:prstGeom prst="rect">
            <a:avLst/>
          </a:prstGeom>
          <a:ln w="12700">
            <a:miter lim="400000"/>
          </a:ln>
        </p:spPr>
      </p:pic>
      <p:sp>
        <p:nvSpPr>
          <p:cNvPr id="264" name="Rechte verbindingslijn met pijl 6"/>
          <p:cNvSpPr/>
          <p:nvPr/>
        </p:nvSpPr>
        <p:spPr>
          <a:xfrm>
            <a:off x="6072947" y="2816073"/>
            <a:ext cx="12577" cy="1840590"/>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65" name="Rechte verbindingslijn met pijl 14"/>
          <p:cNvSpPr/>
          <p:nvPr/>
        </p:nvSpPr>
        <p:spPr>
          <a:xfrm>
            <a:off x="7017473" y="3711076"/>
            <a:ext cx="2" cy="727842"/>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66" name="Rechte verbindingslijn met pijl 16"/>
          <p:cNvSpPr/>
          <p:nvPr/>
        </p:nvSpPr>
        <p:spPr>
          <a:xfrm>
            <a:off x="4944384" y="3711077"/>
            <a:ext cx="3" cy="1105085"/>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67" name="Rechte verbindingslijn met pijl 17"/>
          <p:cNvSpPr/>
          <p:nvPr/>
        </p:nvSpPr>
        <p:spPr>
          <a:xfrm flipH="1">
            <a:off x="990659" y="3691404"/>
            <a:ext cx="1" cy="1363680"/>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68" name="Rechte verbindingslijn met pijl 19"/>
          <p:cNvSpPr/>
          <p:nvPr/>
        </p:nvSpPr>
        <p:spPr>
          <a:xfrm flipH="1">
            <a:off x="3030189" y="2816075"/>
            <a:ext cx="2" cy="2239010"/>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69" name="Rechte verbindingslijn met pijl 24"/>
          <p:cNvSpPr/>
          <p:nvPr/>
        </p:nvSpPr>
        <p:spPr>
          <a:xfrm>
            <a:off x="4791982" y="2968473"/>
            <a:ext cx="12576" cy="1840590"/>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Picture 7" descr="Picture 7"/>
          <p:cNvPicPr>
            <a:picLocks noChangeAspect="1"/>
          </p:cNvPicPr>
          <p:nvPr/>
        </p:nvPicPr>
        <p:blipFill>
          <a:blip r:embed="rId2">
            <a:extLst/>
          </a:blip>
          <a:stretch>
            <a:fillRect/>
          </a:stretch>
        </p:blipFill>
        <p:spPr>
          <a:xfrm>
            <a:off x="-452644" y="3332331"/>
            <a:ext cx="9932980" cy="3776480"/>
          </a:xfrm>
          <a:prstGeom prst="rect">
            <a:avLst/>
          </a:prstGeom>
          <a:ln w="12700">
            <a:miter lim="400000"/>
          </a:ln>
        </p:spPr>
      </p:pic>
      <p:pic>
        <p:nvPicPr>
          <p:cNvPr id="272" name="Content Placeholder 3" descr="Content Placeholder 3"/>
          <p:cNvPicPr>
            <a:picLocks noChangeAspect="1"/>
          </p:cNvPicPr>
          <p:nvPr/>
        </p:nvPicPr>
        <p:blipFill>
          <a:blip r:embed="rId3">
            <a:extLst/>
          </a:blip>
          <a:stretch>
            <a:fillRect/>
          </a:stretch>
        </p:blipFill>
        <p:spPr>
          <a:xfrm>
            <a:off x="457200" y="1004400"/>
            <a:ext cx="8229600" cy="3133852"/>
          </a:xfrm>
          <a:prstGeom prst="rect">
            <a:avLst/>
          </a:prstGeom>
          <a:ln w="12700">
            <a:miter lim="400000"/>
          </a:ln>
        </p:spPr>
      </p:pic>
      <p:sp>
        <p:nvSpPr>
          <p:cNvPr id="273" name="Title 1"/>
          <p:cNvSpPr txBox="1"/>
          <p:nvPr>
            <p:ph type="title"/>
          </p:nvPr>
        </p:nvSpPr>
        <p:spPr>
          <a:xfrm>
            <a:off x="457200" y="274638"/>
            <a:ext cx="8229600" cy="1143002"/>
          </a:xfrm>
          <a:prstGeom prst="rect">
            <a:avLst/>
          </a:prstGeom>
        </p:spPr>
        <p:txBody>
          <a:bodyPr/>
          <a:lstStyle/>
          <a:p>
            <a:pPr/>
            <a:r>
              <a:t>Aerosol profiles</a:t>
            </a:r>
          </a:p>
        </p:txBody>
      </p:sp>
      <p:sp>
        <p:nvSpPr>
          <p:cNvPr id="274" name="TextBox 7"/>
          <p:cNvSpPr txBox="1"/>
          <p:nvPr/>
        </p:nvSpPr>
        <p:spPr>
          <a:xfrm>
            <a:off x="967741" y="1605280"/>
            <a:ext cx="726762"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Model</a:t>
            </a:r>
          </a:p>
        </p:txBody>
      </p:sp>
      <p:sp>
        <p:nvSpPr>
          <p:cNvPr id="275" name="Rechthoek 2"/>
          <p:cNvSpPr txBox="1"/>
          <p:nvPr/>
        </p:nvSpPr>
        <p:spPr>
          <a:xfrm>
            <a:off x="2773909" y="107374"/>
            <a:ext cx="146468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595959"/>
                </a:solidFill>
                <a:latin typeface="+mn-lt"/>
                <a:ea typeface="+mn-ea"/>
                <a:cs typeface="+mn-cs"/>
                <a:sym typeface="Calibri"/>
              </a:defRPr>
            </a:lvl1pPr>
          </a:lstStyle>
          <a:p>
            <a:pPr/>
            <a:r>
              <a:t>Jonny Taylor</a:t>
            </a:r>
          </a:p>
        </p:txBody>
      </p:sp>
      <p:pic>
        <p:nvPicPr>
          <p:cNvPr id="276" name="Picture 2" descr="Picture 2"/>
          <p:cNvPicPr>
            <a:picLocks noChangeAspect="1"/>
          </p:cNvPicPr>
          <p:nvPr/>
        </p:nvPicPr>
        <p:blipFill>
          <a:blip r:embed="rId4">
            <a:extLst/>
          </a:blip>
          <a:stretch>
            <a:fillRect/>
          </a:stretch>
        </p:blipFill>
        <p:spPr>
          <a:xfrm>
            <a:off x="1630059" y="-48387"/>
            <a:ext cx="1049022" cy="1049024"/>
          </a:xfrm>
          <a:prstGeom prst="rect">
            <a:avLst/>
          </a:prstGeom>
          <a:ln w="12700">
            <a:miter lim="400000"/>
          </a:ln>
        </p:spPr>
      </p:pic>
      <p:pic>
        <p:nvPicPr>
          <p:cNvPr id="277" name="Picture 8" descr="Picture 8"/>
          <p:cNvPicPr>
            <a:picLocks noChangeAspect="1"/>
          </p:cNvPicPr>
          <p:nvPr/>
        </p:nvPicPr>
        <p:blipFill>
          <a:blip r:embed="rId5">
            <a:extLst/>
          </a:blip>
          <a:stretch>
            <a:fillRect/>
          </a:stretch>
        </p:blipFill>
        <p:spPr>
          <a:xfrm>
            <a:off x="7564759" y="1"/>
            <a:ext cx="1579243" cy="1264642"/>
          </a:xfrm>
          <a:prstGeom prst="rect">
            <a:avLst/>
          </a:prstGeom>
          <a:ln w="12700">
            <a:miter lim="400000"/>
          </a:ln>
        </p:spPr>
      </p:pic>
      <p:pic>
        <p:nvPicPr>
          <p:cNvPr id="278" name="Picture 5" descr="Picture 5"/>
          <p:cNvPicPr>
            <a:picLocks noChangeAspect="1"/>
          </p:cNvPicPr>
          <p:nvPr/>
        </p:nvPicPr>
        <p:blipFill>
          <a:blip r:embed="rId6">
            <a:extLst/>
          </a:blip>
          <a:stretch>
            <a:fillRect/>
          </a:stretch>
        </p:blipFill>
        <p:spPr>
          <a:xfrm>
            <a:off x="0" y="0"/>
            <a:ext cx="1264640" cy="713387"/>
          </a:xfrm>
          <a:prstGeom prst="rect">
            <a:avLst/>
          </a:prstGeom>
          <a:ln w="12700">
            <a:miter lim="400000"/>
          </a:ln>
        </p:spPr>
      </p:pic>
      <p:sp>
        <p:nvSpPr>
          <p:cNvPr id="279" name="Rechte verbindingslijn met pijl 6"/>
          <p:cNvSpPr/>
          <p:nvPr/>
        </p:nvSpPr>
        <p:spPr>
          <a:xfrm>
            <a:off x="6462724" y="3118559"/>
            <a:ext cx="12576" cy="1538106"/>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80" name="Rechte verbindingslijn met pijl 14"/>
          <p:cNvSpPr/>
          <p:nvPr/>
        </p:nvSpPr>
        <p:spPr>
          <a:xfrm>
            <a:off x="7017473" y="3711076"/>
            <a:ext cx="2" cy="727842"/>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81" name="Rechte verbindingslijn met pijl 16"/>
          <p:cNvSpPr/>
          <p:nvPr/>
        </p:nvSpPr>
        <p:spPr>
          <a:xfrm>
            <a:off x="4944384" y="3711077"/>
            <a:ext cx="3" cy="1105085"/>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82" name="Rechte verbindingslijn met pijl 17"/>
          <p:cNvSpPr/>
          <p:nvPr/>
        </p:nvSpPr>
        <p:spPr>
          <a:xfrm flipH="1">
            <a:off x="990659" y="3691404"/>
            <a:ext cx="1" cy="1363680"/>
          </a:xfrm>
          <a:prstGeom prst="line">
            <a:avLst/>
          </a:prstGeom>
          <a:ln w="38100">
            <a:solidFill>
              <a:srgbClr val="008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83" name="Rechte verbindingslijn met pijl 19"/>
          <p:cNvSpPr/>
          <p:nvPr/>
        </p:nvSpPr>
        <p:spPr>
          <a:xfrm flipH="1">
            <a:off x="3030189" y="2816075"/>
            <a:ext cx="2" cy="2239010"/>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284" name="Rechte verbindingslijn met pijl 22"/>
          <p:cNvSpPr/>
          <p:nvPr/>
        </p:nvSpPr>
        <p:spPr>
          <a:xfrm>
            <a:off x="4791983" y="3206581"/>
            <a:ext cx="12574" cy="1602482"/>
          </a:xfrm>
          <a:prstGeom prst="line">
            <a:avLst/>
          </a:prstGeom>
          <a:ln w="38100">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Picture 354" descr="Picture 354"/>
          <p:cNvPicPr>
            <a:picLocks noChangeAspect="1"/>
          </p:cNvPicPr>
          <p:nvPr/>
        </p:nvPicPr>
        <p:blipFill>
          <a:blip r:embed="rId2">
            <a:extLst/>
          </a:blip>
          <a:stretch>
            <a:fillRect/>
          </a:stretch>
        </p:blipFill>
        <p:spPr>
          <a:xfrm>
            <a:off x="4781774" y="4451999"/>
            <a:ext cx="2309026" cy="987162"/>
          </a:xfrm>
          <a:prstGeom prst="rect">
            <a:avLst/>
          </a:prstGeom>
          <a:ln w="12700">
            <a:miter lim="400000"/>
          </a:ln>
        </p:spPr>
      </p:pic>
      <p:pic>
        <p:nvPicPr>
          <p:cNvPr id="287" name="Picture 349" descr="Picture 349"/>
          <p:cNvPicPr>
            <a:picLocks noChangeAspect="1"/>
          </p:cNvPicPr>
          <p:nvPr/>
        </p:nvPicPr>
        <p:blipFill>
          <a:blip r:embed="rId3">
            <a:extLst/>
          </a:blip>
          <a:stretch>
            <a:fillRect/>
          </a:stretch>
        </p:blipFill>
        <p:spPr>
          <a:xfrm>
            <a:off x="457739" y="2660575"/>
            <a:ext cx="2377082" cy="3200041"/>
          </a:xfrm>
          <a:prstGeom prst="rect">
            <a:avLst/>
          </a:prstGeom>
          <a:ln w="12700">
            <a:miter lim="400000"/>
          </a:ln>
        </p:spPr>
      </p:pic>
      <p:sp>
        <p:nvSpPr>
          <p:cNvPr id="288" name="TextShape 4"/>
          <p:cNvSpPr txBox="1"/>
          <p:nvPr/>
        </p:nvSpPr>
        <p:spPr>
          <a:xfrm>
            <a:off x="457738" y="2178797"/>
            <a:ext cx="2926084" cy="369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a:uFill>
                  <a:solidFill>
                    <a:srgbClr val="FFFFFF"/>
                  </a:solidFill>
                </a:uFill>
                <a:latin typeface="Bookman Old Style"/>
                <a:ea typeface="Bookman Old Style"/>
                <a:cs typeface="Bookman Old Style"/>
                <a:sym typeface="Bookman Old Style"/>
              </a:defRPr>
            </a:lvl1pPr>
          </a:lstStyle>
          <a:p>
            <a:pPr/>
            <a:r>
              <a:t>Twomey effect</a:t>
            </a:r>
          </a:p>
        </p:txBody>
      </p:sp>
      <p:pic>
        <p:nvPicPr>
          <p:cNvPr id="289" name="Picture 351" descr="Picture 351"/>
          <p:cNvPicPr>
            <a:picLocks noChangeAspect="1"/>
          </p:cNvPicPr>
          <p:nvPr/>
        </p:nvPicPr>
        <p:blipFill>
          <a:blip r:embed="rId4">
            <a:extLst/>
          </a:blip>
          <a:stretch>
            <a:fillRect/>
          </a:stretch>
        </p:blipFill>
        <p:spPr>
          <a:xfrm>
            <a:off x="4210839" y="1963283"/>
            <a:ext cx="2279600" cy="914042"/>
          </a:xfrm>
          <a:prstGeom prst="rect">
            <a:avLst/>
          </a:prstGeom>
          <a:ln w="12700">
            <a:miter lim="400000"/>
          </a:ln>
        </p:spPr>
      </p:pic>
      <p:sp>
        <p:nvSpPr>
          <p:cNvPr id="290" name="TextShape 5"/>
          <p:cNvSpPr txBox="1"/>
          <p:nvPr/>
        </p:nvSpPr>
        <p:spPr>
          <a:xfrm>
            <a:off x="4166167" y="1579194"/>
            <a:ext cx="2834640" cy="3693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a:uFill>
                  <a:solidFill>
                    <a:srgbClr val="FFFFFF"/>
                  </a:solidFill>
                </a:uFill>
                <a:latin typeface="Bookman Old Style"/>
                <a:ea typeface="Bookman Old Style"/>
                <a:cs typeface="Bookman Old Style"/>
                <a:sym typeface="Bookman Old Style"/>
              </a:defRPr>
            </a:lvl1pPr>
          </a:lstStyle>
          <a:p>
            <a:pPr/>
            <a:r>
              <a:t>Indirect Effect quantity</a:t>
            </a:r>
          </a:p>
        </p:txBody>
      </p:sp>
      <p:sp>
        <p:nvSpPr>
          <p:cNvPr id="291" name="TextShape 6"/>
          <p:cNvSpPr txBox="1"/>
          <p:nvPr/>
        </p:nvSpPr>
        <p:spPr>
          <a:xfrm>
            <a:off x="4167575" y="3702206"/>
            <a:ext cx="3382201" cy="6487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latin typeface="Bookman Old Style"/>
                <a:ea typeface="Bookman Old Style"/>
                <a:cs typeface="Bookman Old Style"/>
                <a:sym typeface="Bookman Old Style"/>
              </a:defRPr>
            </a:pPr>
            <a:r>
              <a:t>Aerosol proxy:</a:t>
            </a:r>
          </a:p>
          <a:p>
            <a:pPr>
              <a:defRPr spc="-1">
                <a:uFill>
                  <a:solidFill>
                    <a:srgbClr val="FFFFFF"/>
                  </a:solidFill>
                </a:uFill>
                <a:latin typeface="Bookman Old Style"/>
                <a:ea typeface="Bookman Old Style"/>
                <a:cs typeface="Bookman Old Style"/>
                <a:sym typeface="Bookman Old Style"/>
              </a:defRPr>
            </a:pPr>
            <a:r>
              <a:t>Aerosol optical thickness (AOT)</a:t>
            </a:r>
          </a:p>
        </p:txBody>
      </p:sp>
      <p:sp>
        <p:nvSpPr>
          <p:cNvPr id="292" name="TextShape 8"/>
          <p:cNvSpPr txBox="1"/>
          <p:nvPr/>
        </p:nvSpPr>
        <p:spPr>
          <a:xfrm>
            <a:off x="4215629" y="5502790"/>
            <a:ext cx="3605182" cy="6487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latin typeface="Bookman Old Style"/>
                <a:ea typeface="Bookman Old Style"/>
                <a:cs typeface="Bookman Old Style"/>
                <a:sym typeface="Bookman Old Style"/>
              </a:defRPr>
            </a:pPr>
            <a:r>
              <a:t>z  Altitude</a:t>
            </a:r>
          </a:p>
          <a:p>
            <a:pPr>
              <a:defRPr spc="-1">
                <a:uFill>
                  <a:solidFill>
                    <a:srgbClr val="FFFFFF"/>
                  </a:solidFill>
                </a:uFill>
                <a:latin typeface="Bookman Old Style"/>
                <a:ea typeface="Bookman Old Style"/>
                <a:cs typeface="Bookman Old Style"/>
                <a:sym typeface="Bookman Old Style"/>
              </a:defRPr>
            </a:pPr>
            <a:r>
              <a:t>α Aerosol extinction coefficient</a:t>
            </a:r>
          </a:p>
        </p:txBody>
      </p:sp>
      <p:sp>
        <p:nvSpPr>
          <p:cNvPr id="293" name="TextShape 9"/>
          <p:cNvSpPr txBox="1"/>
          <p:nvPr/>
        </p:nvSpPr>
        <p:spPr>
          <a:xfrm>
            <a:off x="4193190" y="2821719"/>
            <a:ext cx="914402" cy="692233"/>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latin typeface="Bookman Old Style"/>
                <a:ea typeface="Bookman Old Style"/>
                <a:cs typeface="Bookman Old Style"/>
                <a:sym typeface="Bookman Old Style"/>
              </a:defRPr>
            </a:pPr>
            <a:r>
              <a:t>R</a:t>
            </a:r>
            <a:r>
              <a:rPr baseline="-25000"/>
              <a:t>eff</a:t>
            </a:r>
            <a:endParaRPr baseline="-25000"/>
          </a:p>
          <a:p>
            <a:pPr>
              <a:defRPr spc="-1">
                <a:uFill>
                  <a:solidFill>
                    <a:srgbClr val="FFFFFF"/>
                  </a:solidFill>
                </a:uFill>
                <a:latin typeface="Bookman Old Style"/>
                <a:ea typeface="Bookman Old Style"/>
                <a:cs typeface="Bookman Old Style"/>
                <a:sym typeface="Bookman Old Style"/>
              </a:defRPr>
            </a:pPr>
            <a:r>
              <a:t>A</a:t>
            </a:r>
          </a:p>
        </p:txBody>
      </p:sp>
      <p:sp>
        <p:nvSpPr>
          <p:cNvPr id="294" name="TextShape 10"/>
          <p:cNvSpPr txBox="1"/>
          <p:nvPr/>
        </p:nvSpPr>
        <p:spPr>
          <a:xfrm>
            <a:off x="4781774" y="2814391"/>
            <a:ext cx="3383280" cy="648799"/>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latin typeface="Bookman Old Style"/>
                <a:ea typeface="Bookman Old Style"/>
                <a:cs typeface="Bookman Old Style"/>
                <a:sym typeface="Bookman Old Style"/>
              </a:defRPr>
            </a:pPr>
            <a:r>
              <a:t>Cloud effective radius</a:t>
            </a:r>
          </a:p>
          <a:p>
            <a:pPr>
              <a:defRPr spc="-1">
                <a:uFill>
                  <a:solidFill>
                    <a:srgbClr val="FFFFFF"/>
                  </a:solidFill>
                </a:uFill>
                <a:latin typeface="Bookman Old Style"/>
                <a:ea typeface="Bookman Old Style"/>
                <a:cs typeface="Bookman Old Style"/>
                <a:sym typeface="Bookman Old Style"/>
              </a:defRPr>
            </a:pPr>
            <a:r>
              <a:t>Aerosol proxy</a:t>
            </a:r>
          </a:p>
        </p:txBody>
      </p:sp>
      <p:sp>
        <p:nvSpPr>
          <p:cNvPr id="295" name="Rectangle 1"/>
          <p:cNvSpPr/>
          <p:nvPr/>
        </p:nvSpPr>
        <p:spPr>
          <a:xfrm>
            <a:off x="7820807" y="1937366"/>
            <a:ext cx="344247" cy="311974"/>
          </a:xfrm>
          <a:prstGeom prst="rect">
            <a:avLst/>
          </a:prstGeom>
          <a:solidFill>
            <a:srgbClr val="FFFFFF"/>
          </a:solidFill>
          <a:ln w="12700">
            <a:miter lim="400000"/>
          </a:ln>
        </p:spPr>
        <p:txBody>
          <a:bodyPr lIns="45718" tIns="45718" rIns="45718" bIns="45718" anchor="ctr"/>
          <a:lstStyle/>
          <a:p>
            <a:pPr algn="ctr">
              <a:defRPr>
                <a:solidFill>
                  <a:srgbClr val="FFFFFF"/>
                </a:solidFill>
                <a:latin typeface="Bookman Old Style"/>
                <a:ea typeface="Bookman Old Style"/>
                <a:cs typeface="Bookman Old Style"/>
                <a:sym typeface="Bookman Old Style"/>
              </a:defRPr>
            </a:pPr>
          </a:p>
        </p:txBody>
      </p:sp>
      <p:sp>
        <p:nvSpPr>
          <p:cNvPr id="296" name="Rectangle 4"/>
          <p:cNvSpPr/>
          <p:nvPr/>
        </p:nvSpPr>
        <p:spPr>
          <a:xfrm>
            <a:off x="6003406" y="2450738"/>
            <a:ext cx="273428" cy="3962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pc="-1" sz="2000">
                <a:uFill>
                  <a:solidFill>
                    <a:srgbClr val="FFFFFF"/>
                  </a:solidFill>
                </a:uFill>
                <a:latin typeface="Bookman Old Style"/>
                <a:ea typeface="Bookman Old Style"/>
                <a:cs typeface="Bookman Old Style"/>
                <a:sym typeface="Bookman Old Style"/>
              </a:defRPr>
            </a:lvl1pPr>
          </a:lstStyle>
          <a:p>
            <a:pPr/>
            <a:r>
              <a:t>A</a:t>
            </a:r>
          </a:p>
        </p:txBody>
      </p:sp>
      <p:sp>
        <p:nvSpPr>
          <p:cNvPr id="297" name="Tekstvak 15"/>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13</a:t>
            </a:r>
          </a:p>
        </p:txBody>
      </p:sp>
      <p:sp>
        <p:nvSpPr>
          <p:cNvPr id="298" name="Tekstvak 17"/>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299" name="Tekstvak 18"/>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Ascension Island</a:t>
            </a:r>
          </a:p>
        </p:txBody>
      </p:sp>
      <p:pic>
        <p:nvPicPr>
          <p:cNvPr id="300" name="Afbeelding 19" descr="Afbeelding 19"/>
          <p:cNvPicPr>
            <a:picLocks noChangeAspect="1"/>
          </p:cNvPicPr>
          <p:nvPr/>
        </p:nvPicPr>
        <p:blipFill>
          <a:blip r:embed="rId5">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hape 575"/>
          <p:cNvSpPr txBox="1"/>
          <p:nvPr>
            <p:ph type="sldNum" sz="quarter" idx="4294967295"/>
          </p:nvPr>
        </p:nvSpPr>
        <p:spPr>
          <a:xfrm>
            <a:off x="8862556" y="6346338"/>
            <a:ext cx="263980" cy="26923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3" name="Shape 576"/>
          <p:cNvSpPr/>
          <p:nvPr/>
        </p:nvSpPr>
        <p:spPr>
          <a:xfrm>
            <a:off x="415839" y="5890436"/>
            <a:ext cx="2573080" cy="967566"/>
          </a:xfrm>
          <a:prstGeom prst="rect">
            <a:avLst/>
          </a:prstGeom>
          <a:solidFill>
            <a:srgbClr val="FFFFFF"/>
          </a:solidFill>
          <a:ln w="12700">
            <a:miter lim="400000"/>
          </a:ln>
        </p:spPr>
        <p:txBody>
          <a:bodyPr lIns="45718" tIns="45718" rIns="45718" bIns="45718" anchor="ctr"/>
          <a:lstStyle/>
          <a:p>
            <a:pPr algn="ctr">
              <a:defRPr sz="1400">
                <a:latin typeface="+mn-lt"/>
                <a:ea typeface="+mn-ea"/>
                <a:cs typeface="+mn-cs"/>
                <a:sym typeface="Calibri"/>
              </a:defRPr>
            </a:pPr>
          </a:p>
        </p:txBody>
      </p:sp>
      <p:sp>
        <p:nvSpPr>
          <p:cNvPr id="304" name="Shape 578"/>
          <p:cNvSpPr txBox="1"/>
          <p:nvPr/>
        </p:nvSpPr>
        <p:spPr>
          <a:xfrm>
            <a:off x="7423935" y="717559"/>
            <a:ext cx="1152011" cy="35609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1800"/>
              </a:lnSpc>
              <a:defRPr b="1" sz="2800"/>
            </a:lvl1pPr>
          </a:lstStyle>
          <a:p>
            <a:pPr/>
            <a:r>
              <a:t>Cases</a:t>
            </a:r>
          </a:p>
        </p:txBody>
      </p:sp>
      <p:grpSp>
        <p:nvGrpSpPr>
          <p:cNvPr id="308" name="Groeperen 4"/>
          <p:cNvGrpSpPr/>
          <p:nvPr/>
        </p:nvGrpSpPr>
        <p:grpSpPr>
          <a:xfrm>
            <a:off x="7010017" y="1163758"/>
            <a:ext cx="2096940" cy="1256835"/>
            <a:chOff x="0" y="0"/>
            <a:chExt cx="2096939" cy="1256834"/>
          </a:xfrm>
        </p:grpSpPr>
        <p:sp>
          <p:nvSpPr>
            <p:cNvPr id="305" name="Shape 579"/>
            <p:cNvSpPr/>
            <p:nvPr/>
          </p:nvSpPr>
          <p:spPr>
            <a:xfrm>
              <a:off x="26455" y="-1"/>
              <a:ext cx="2037148" cy="1256835"/>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06" name="image61.png" descr="image61.png"/>
            <p:cNvPicPr>
              <a:picLocks noChangeAspect="1"/>
            </p:cNvPicPr>
            <p:nvPr/>
          </p:nvPicPr>
          <p:blipFill>
            <a:blip r:embed="rId2">
              <a:extLst/>
            </a:blip>
            <a:stretch>
              <a:fillRect/>
            </a:stretch>
          </p:blipFill>
          <p:spPr>
            <a:xfrm>
              <a:off x="-1" y="500831"/>
              <a:ext cx="1058263" cy="385570"/>
            </a:xfrm>
            <a:prstGeom prst="rect">
              <a:avLst/>
            </a:prstGeom>
            <a:ln w="12700" cap="flat">
              <a:noFill/>
              <a:miter lim="400000"/>
            </a:ln>
            <a:effectLst/>
          </p:spPr>
        </p:pic>
        <p:pic>
          <p:nvPicPr>
            <p:cNvPr id="307" name="image61.png" descr="image61.png"/>
            <p:cNvPicPr>
              <a:picLocks noChangeAspect="1"/>
            </p:cNvPicPr>
            <p:nvPr/>
          </p:nvPicPr>
          <p:blipFill>
            <a:blip r:embed="rId3">
              <a:extLst/>
            </a:blip>
            <a:stretch>
              <a:fillRect/>
            </a:stretch>
          </p:blipFill>
          <p:spPr>
            <a:xfrm>
              <a:off x="1455103" y="507702"/>
              <a:ext cx="641837" cy="385570"/>
            </a:xfrm>
            <a:prstGeom prst="rect">
              <a:avLst/>
            </a:prstGeom>
            <a:ln w="12700" cap="flat">
              <a:noFill/>
              <a:miter lim="400000"/>
            </a:ln>
            <a:effectLst/>
          </p:spPr>
        </p:pic>
      </p:grpSp>
      <p:pic>
        <p:nvPicPr>
          <p:cNvPr id="309" name="image61.png" descr="image61.png"/>
          <p:cNvPicPr>
            <a:picLocks noChangeAspect="1"/>
          </p:cNvPicPr>
          <p:nvPr/>
        </p:nvPicPr>
        <p:blipFill>
          <a:blip r:embed="rId2">
            <a:extLst/>
          </a:blip>
          <a:stretch>
            <a:fillRect/>
          </a:stretch>
        </p:blipFill>
        <p:spPr>
          <a:xfrm>
            <a:off x="139393" y="4926457"/>
            <a:ext cx="1058261" cy="385570"/>
          </a:xfrm>
          <a:prstGeom prst="rect">
            <a:avLst/>
          </a:prstGeom>
          <a:ln w="12700">
            <a:miter lim="400000"/>
          </a:ln>
        </p:spPr>
      </p:pic>
      <p:pic>
        <p:nvPicPr>
          <p:cNvPr id="310" name="image61.png" descr="image61.png"/>
          <p:cNvPicPr>
            <a:picLocks noChangeAspect="1"/>
          </p:cNvPicPr>
          <p:nvPr/>
        </p:nvPicPr>
        <p:blipFill>
          <a:blip r:embed="rId3">
            <a:extLst/>
          </a:blip>
          <a:stretch>
            <a:fillRect/>
          </a:stretch>
        </p:blipFill>
        <p:spPr>
          <a:xfrm>
            <a:off x="1594492" y="4933329"/>
            <a:ext cx="641836" cy="385570"/>
          </a:xfrm>
          <a:prstGeom prst="rect">
            <a:avLst/>
          </a:prstGeom>
          <a:ln w="12700">
            <a:miter lim="400000"/>
          </a:ln>
        </p:spPr>
      </p:pic>
      <p:grpSp>
        <p:nvGrpSpPr>
          <p:cNvPr id="320" name="Groeperen 8"/>
          <p:cNvGrpSpPr/>
          <p:nvPr/>
        </p:nvGrpSpPr>
        <p:grpSpPr>
          <a:xfrm>
            <a:off x="-11117" y="829040"/>
            <a:ext cx="7067175" cy="6126441"/>
            <a:chOff x="0" y="-2"/>
            <a:chExt cx="7067174" cy="6126440"/>
          </a:xfrm>
        </p:grpSpPr>
        <p:grpSp>
          <p:nvGrpSpPr>
            <p:cNvPr id="316" name="Groeperen 7"/>
            <p:cNvGrpSpPr/>
            <p:nvPr/>
          </p:nvGrpSpPr>
          <p:grpSpPr>
            <a:xfrm>
              <a:off x="-1" y="-2"/>
              <a:ext cx="7067175" cy="6126440"/>
              <a:chOff x="0" y="0"/>
              <a:chExt cx="7067174" cy="6126439"/>
            </a:xfrm>
          </p:grpSpPr>
          <p:pic>
            <p:nvPicPr>
              <p:cNvPr id="311" name="image64.png" descr="image64.png"/>
              <p:cNvPicPr>
                <a:picLocks noChangeAspect="1"/>
              </p:cNvPicPr>
              <p:nvPr/>
            </p:nvPicPr>
            <p:blipFill>
              <a:blip r:embed="rId4">
                <a:extLst/>
              </a:blip>
              <a:stretch>
                <a:fillRect/>
              </a:stretch>
            </p:blipFill>
            <p:spPr>
              <a:xfrm>
                <a:off x="-1" y="97477"/>
                <a:ext cx="7067175" cy="6028962"/>
              </a:xfrm>
              <a:prstGeom prst="rect">
                <a:avLst/>
              </a:prstGeom>
              <a:ln w="12700" cap="flat">
                <a:noFill/>
                <a:miter lim="400000"/>
              </a:ln>
              <a:effectLst/>
            </p:spPr>
          </p:pic>
          <p:sp>
            <p:nvSpPr>
              <p:cNvPr id="312" name="Shape 590"/>
              <p:cNvSpPr/>
              <p:nvPr/>
            </p:nvSpPr>
            <p:spPr>
              <a:xfrm>
                <a:off x="3335062" y="-1"/>
                <a:ext cx="588312" cy="31520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400"/>
                </a:lvl1pPr>
              </a:lstStyle>
              <a:p>
                <a:pPr/>
                <a:r>
                  <a:t>Clean</a:t>
                </a:r>
              </a:p>
            </p:txBody>
          </p:sp>
          <p:sp>
            <p:nvSpPr>
              <p:cNvPr id="313" name="Shape 591"/>
              <p:cNvSpPr/>
              <p:nvPr/>
            </p:nvSpPr>
            <p:spPr>
              <a:xfrm>
                <a:off x="3309943" y="1668053"/>
                <a:ext cx="608019" cy="31520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400"/>
                </a:lvl1pPr>
              </a:lstStyle>
              <a:p>
                <a:pPr/>
                <a:r>
                  <a:t>Mixed</a:t>
                </a:r>
              </a:p>
            </p:txBody>
          </p:sp>
          <p:sp>
            <p:nvSpPr>
              <p:cNvPr id="314" name="Shape 592"/>
              <p:cNvSpPr/>
              <p:nvPr/>
            </p:nvSpPr>
            <p:spPr>
              <a:xfrm>
                <a:off x="3091458" y="3320256"/>
                <a:ext cx="963879" cy="31520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400"/>
                </a:lvl1pPr>
              </a:lstStyle>
              <a:p>
                <a:pPr/>
                <a:r>
                  <a:t>Separated</a:t>
                </a:r>
              </a:p>
            </p:txBody>
          </p:sp>
          <p:pic>
            <p:nvPicPr>
              <p:cNvPr id="315" name="Picture 4" descr="Picture 4"/>
              <p:cNvPicPr>
                <a:picLocks noChangeAspect="1"/>
              </p:cNvPicPr>
              <p:nvPr/>
            </p:nvPicPr>
            <p:blipFill>
              <a:blip r:embed="rId5">
                <a:extLst/>
              </a:blip>
              <a:stretch>
                <a:fillRect/>
              </a:stretch>
            </p:blipFill>
            <p:spPr>
              <a:xfrm>
                <a:off x="244294" y="1998495"/>
                <a:ext cx="6671422" cy="1401530"/>
              </a:xfrm>
              <a:prstGeom prst="rect">
                <a:avLst/>
              </a:prstGeom>
              <a:ln w="12700" cap="flat">
                <a:noFill/>
                <a:miter lim="400000"/>
              </a:ln>
              <a:effectLst/>
            </p:spPr>
          </p:pic>
        </p:grpSp>
        <p:sp>
          <p:nvSpPr>
            <p:cNvPr id="317" name="Shape 592"/>
            <p:cNvSpPr/>
            <p:nvPr/>
          </p:nvSpPr>
          <p:spPr>
            <a:xfrm>
              <a:off x="5855869" y="3328527"/>
              <a:ext cx="866881" cy="30936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200"/>
              </a:lvl1pPr>
            </a:lstStyle>
            <a:p>
              <a:pPr/>
              <a:r>
                <a:t>15/09/2016</a:t>
              </a:r>
            </a:p>
          </p:txBody>
        </p:sp>
        <p:sp>
          <p:nvSpPr>
            <p:cNvPr id="318" name="Shape 592"/>
            <p:cNvSpPr/>
            <p:nvPr/>
          </p:nvSpPr>
          <p:spPr>
            <a:xfrm>
              <a:off x="5824198" y="1671084"/>
              <a:ext cx="866881" cy="30936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200"/>
              </a:lvl1pPr>
            </a:lstStyle>
            <a:p>
              <a:pPr/>
              <a:r>
                <a:t>22/09/2016</a:t>
              </a:r>
            </a:p>
          </p:txBody>
        </p:sp>
        <p:sp>
          <p:nvSpPr>
            <p:cNvPr id="319" name="Shape 592"/>
            <p:cNvSpPr/>
            <p:nvPr/>
          </p:nvSpPr>
          <p:spPr>
            <a:xfrm>
              <a:off x="5855869" y="13271"/>
              <a:ext cx="866881" cy="30936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nSpc>
                  <a:spcPts val="1800"/>
                </a:lnSpc>
                <a:defRPr b="1" sz="1200"/>
              </a:lvl1pPr>
            </a:lstStyle>
            <a:p>
              <a:pPr/>
              <a:r>
                <a:t>07/09/2016</a:t>
              </a:r>
            </a:p>
          </p:txBody>
        </p:sp>
      </p:grpSp>
      <p:sp>
        <p:nvSpPr>
          <p:cNvPr id="321" name="Tekstvak 24"/>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grpSp>
        <p:nvGrpSpPr>
          <p:cNvPr id="327" name="Groeperen 6"/>
          <p:cNvGrpSpPr/>
          <p:nvPr/>
        </p:nvGrpSpPr>
        <p:grpSpPr>
          <a:xfrm>
            <a:off x="6520577" y="2797035"/>
            <a:ext cx="2596174" cy="1256838"/>
            <a:chOff x="0" y="-1"/>
            <a:chExt cx="2596172" cy="1256836"/>
          </a:xfrm>
        </p:grpSpPr>
        <p:grpSp>
          <p:nvGrpSpPr>
            <p:cNvPr id="325" name="Groeperen 30"/>
            <p:cNvGrpSpPr/>
            <p:nvPr/>
          </p:nvGrpSpPr>
          <p:grpSpPr>
            <a:xfrm>
              <a:off x="499232" y="-2"/>
              <a:ext cx="2096941" cy="1256837"/>
              <a:chOff x="0" y="0"/>
              <a:chExt cx="2096940" cy="1256836"/>
            </a:xfrm>
          </p:grpSpPr>
          <p:sp>
            <p:nvSpPr>
              <p:cNvPr id="322" name="Shape 579"/>
              <p:cNvSpPr/>
              <p:nvPr/>
            </p:nvSpPr>
            <p:spPr>
              <a:xfrm>
                <a:off x="26455" y="-1"/>
                <a:ext cx="2037150" cy="1256837"/>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23" name="image61.png" descr="image61.png"/>
              <p:cNvPicPr>
                <a:picLocks noChangeAspect="1"/>
              </p:cNvPicPr>
              <p:nvPr/>
            </p:nvPicPr>
            <p:blipFill>
              <a:blip r:embed="rId2">
                <a:extLst/>
              </a:blip>
              <a:stretch>
                <a:fillRect/>
              </a:stretch>
            </p:blipFill>
            <p:spPr>
              <a:xfrm>
                <a:off x="0" y="500832"/>
                <a:ext cx="1058263" cy="385571"/>
              </a:xfrm>
              <a:prstGeom prst="rect">
                <a:avLst/>
              </a:prstGeom>
              <a:ln w="12700" cap="flat">
                <a:noFill/>
                <a:miter lim="400000"/>
              </a:ln>
              <a:effectLst/>
            </p:spPr>
          </p:pic>
          <p:pic>
            <p:nvPicPr>
              <p:cNvPr id="324" name="image61.png" descr="image61.png"/>
              <p:cNvPicPr>
                <a:picLocks noChangeAspect="1"/>
              </p:cNvPicPr>
              <p:nvPr/>
            </p:nvPicPr>
            <p:blipFill>
              <a:blip r:embed="rId3">
                <a:extLst/>
              </a:blip>
              <a:stretch>
                <a:fillRect/>
              </a:stretch>
            </p:blipFill>
            <p:spPr>
              <a:xfrm>
                <a:off x="1455104" y="507703"/>
                <a:ext cx="641837" cy="385571"/>
              </a:xfrm>
              <a:prstGeom prst="rect">
                <a:avLst/>
              </a:prstGeom>
              <a:ln w="12700" cap="flat">
                <a:noFill/>
                <a:miter lim="400000"/>
              </a:ln>
              <a:effectLst/>
            </p:spPr>
          </p:pic>
        </p:grpSp>
        <p:pic>
          <p:nvPicPr>
            <p:cNvPr id="326" name="image65.png" descr="image65.png"/>
            <p:cNvPicPr>
              <a:picLocks noChangeAspect="1"/>
            </p:cNvPicPr>
            <p:nvPr/>
          </p:nvPicPr>
          <p:blipFill>
            <a:blip r:embed="rId6">
              <a:extLst/>
            </a:blip>
            <a:stretch>
              <a:fillRect/>
            </a:stretch>
          </p:blipFill>
          <p:spPr>
            <a:xfrm>
              <a:off x="0" y="232128"/>
              <a:ext cx="2593272" cy="798226"/>
            </a:xfrm>
            <a:prstGeom prst="rect">
              <a:avLst/>
            </a:prstGeom>
            <a:ln w="12700" cap="flat">
              <a:noFill/>
              <a:miter lim="400000"/>
            </a:ln>
            <a:effectLst/>
          </p:spPr>
        </p:pic>
      </p:grpSp>
      <p:grpSp>
        <p:nvGrpSpPr>
          <p:cNvPr id="333" name="Groeperen 5"/>
          <p:cNvGrpSpPr/>
          <p:nvPr/>
        </p:nvGrpSpPr>
        <p:grpSpPr>
          <a:xfrm>
            <a:off x="6517501" y="4269510"/>
            <a:ext cx="2609039" cy="1423819"/>
            <a:chOff x="-1" y="0"/>
            <a:chExt cx="2609038" cy="1423818"/>
          </a:xfrm>
        </p:grpSpPr>
        <p:grpSp>
          <p:nvGrpSpPr>
            <p:cNvPr id="331" name="Groeperen 34"/>
            <p:cNvGrpSpPr/>
            <p:nvPr/>
          </p:nvGrpSpPr>
          <p:grpSpPr>
            <a:xfrm>
              <a:off x="512096" y="166982"/>
              <a:ext cx="2096941" cy="1256836"/>
              <a:chOff x="0" y="-1"/>
              <a:chExt cx="2096940" cy="1256835"/>
            </a:xfrm>
          </p:grpSpPr>
          <p:sp>
            <p:nvSpPr>
              <p:cNvPr id="328" name="Shape 579"/>
              <p:cNvSpPr/>
              <p:nvPr/>
            </p:nvSpPr>
            <p:spPr>
              <a:xfrm>
                <a:off x="26455" y="-2"/>
                <a:ext cx="2037150" cy="1256836"/>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29" name="image61.png" descr="image61.png"/>
              <p:cNvPicPr>
                <a:picLocks noChangeAspect="1"/>
              </p:cNvPicPr>
              <p:nvPr/>
            </p:nvPicPr>
            <p:blipFill>
              <a:blip r:embed="rId2">
                <a:extLst/>
              </a:blip>
              <a:stretch>
                <a:fillRect/>
              </a:stretch>
            </p:blipFill>
            <p:spPr>
              <a:xfrm>
                <a:off x="0" y="500831"/>
                <a:ext cx="1058263" cy="385571"/>
              </a:xfrm>
              <a:prstGeom prst="rect">
                <a:avLst/>
              </a:prstGeom>
              <a:ln w="12700" cap="flat">
                <a:noFill/>
                <a:miter lim="400000"/>
              </a:ln>
              <a:effectLst/>
            </p:spPr>
          </p:pic>
          <p:pic>
            <p:nvPicPr>
              <p:cNvPr id="330" name="image61.png" descr="image61.png"/>
              <p:cNvPicPr>
                <a:picLocks noChangeAspect="1"/>
              </p:cNvPicPr>
              <p:nvPr/>
            </p:nvPicPr>
            <p:blipFill>
              <a:blip r:embed="rId3">
                <a:extLst/>
              </a:blip>
              <a:stretch>
                <a:fillRect/>
              </a:stretch>
            </p:blipFill>
            <p:spPr>
              <a:xfrm>
                <a:off x="1455104" y="507702"/>
                <a:ext cx="641837" cy="385571"/>
              </a:xfrm>
              <a:prstGeom prst="rect">
                <a:avLst/>
              </a:prstGeom>
              <a:ln w="12700" cap="flat">
                <a:noFill/>
                <a:miter lim="400000"/>
              </a:ln>
              <a:effectLst/>
            </p:spPr>
          </p:pic>
        </p:grpSp>
        <p:pic>
          <p:nvPicPr>
            <p:cNvPr id="332" name="image65.png" descr="image65.png"/>
            <p:cNvPicPr>
              <a:picLocks noChangeAspect="1"/>
            </p:cNvPicPr>
            <p:nvPr/>
          </p:nvPicPr>
          <p:blipFill>
            <a:blip r:embed="rId6">
              <a:extLst/>
            </a:blip>
            <a:stretch>
              <a:fillRect/>
            </a:stretch>
          </p:blipFill>
          <p:spPr>
            <a:xfrm>
              <a:off x="-2" y="-1"/>
              <a:ext cx="2593273" cy="798226"/>
            </a:xfrm>
            <a:prstGeom prst="rect">
              <a:avLst/>
            </a:prstGeom>
            <a:ln w="12700" cap="flat">
              <a:noFill/>
              <a:miter lim="400000"/>
            </a:ln>
            <a:effectLst/>
          </p:spPr>
        </p:pic>
      </p:grpSp>
      <p:sp>
        <p:nvSpPr>
          <p:cNvPr id="334" name="Tekstvak 39"/>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Ascension Island</a:t>
            </a:r>
          </a:p>
        </p:txBody>
      </p:sp>
      <p:pic>
        <p:nvPicPr>
          <p:cNvPr id="335" name="Afbeelding 40" descr="Afbeelding 40"/>
          <p:cNvPicPr>
            <a:picLocks noChangeAspect="1"/>
          </p:cNvPicPr>
          <p:nvPr/>
        </p:nvPicPr>
        <p:blipFill>
          <a:blip r:embed="rId7">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7" name="Afbeelding 10" descr="Afbeelding 10"/>
          <p:cNvPicPr>
            <a:picLocks noChangeAspect="1"/>
          </p:cNvPicPr>
          <p:nvPr/>
        </p:nvPicPr>
        <p:blipFill>
          <a:blip r:embed="rId2">
            <a:extLst/>
          </a:blip>
          <a:stretch>
            <a:fillRect/>
          </a:stretch>
        </p:blipFill>
        <p:spPr>
          <a:xfrm>
            <a:off x="201168" y="2062382"/>
            <a:ext cx="6026481" cy="4350894"/>
          </a:xfrm>
          <a:prstGeom prst="rect">
            <a:avLst/>
          </a:prstGeom>
          <a:ln w="12700">
            <a:miter lim="400000"/>
          </a:ln>
        </p:spPr>
      </p:pic>
      <p:sp>
        <p:nvSpPr>
          <p:cNvPr id="338" name="Tekstvak 1"/>
          <p:cNvSpPr txBox="1"/>
          <p:nvPr/>
        </p:nvSpPr>
        <p:spPr>
          <a:xfrm>
            <a:off x="579964" y="1139051"/>
            <a:ext cx="5136687"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mn-lt"/>
                <a:ea typeface="+mn-ea"/>
                <a:cs typeface="+mn-cs"/>
                <a:sym typeface="Calibri"/>
              </a:defRPr>
            </a:pPr>
            <a:r>
              <a:t>Average total column AOT per day, if available</a:t>
            </a:r>
          </a:p>
          <a:p>
            <a:pPr>
              <a:defRPr>
                <a:latin typeface="+mn-lt"/>
                <a:ea typeface="+mn-ea"/>
                <a:cs typeface="+mn-cs"/>
                <a:sym typeface="Calibri"/>
              </a:defRPr>
            </a:pPr>
            <a:r>
              <a:t>Average cloud parameters of all clouds, per day. </a:t>
            </a:r>
          </a:p>
        </p:txBody>
      </p:sp>
      <p:sp>
        <p:nvSpPr>
          <p:cNvPr id="339" name="Tekstvak 6"/>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340" name="Rechthoek 3"/>
          <p:cNvSpPr/>
          <p:nvPr/>
        </p:nvSpPr>
        <p:spPr>
          <a:xfrm>
            <a:off x="1099192" y="4170312"/>
            <a:ext cx="612728" cy="233956"/>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p>
        </p:txBody>
      </p:sp>
      <p:sp>
        <p:nvSpPr>
          <p:cNvPr id="341" name="Tekstvak 5"/>
          <p:cNvSpPr txBox="1"/>
          <p:nvPr/>
        </p:nvSpPr>
        <p:spPr>
          <a:xfrm>
            <a:off x="3613072" y="2378631"/>
            <a:ext cx="583663"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mn-lt"/>
                <a:ea typeface="+mn-ea"/>
                <a:cs typeface="+mn-cs"/>
                <a:sym typeface="Calibri"/>
              </a:defRPr>
            </a:lvl1pPr>
          </a:lstStyle>
          <a:p>
            <a:pPr/>
            <a:r>
              <a:t>2017</a:t>
            </a:r>
          </a:p>
        </p:txBody>
      </p:sp>
      <p:sp>
        <p:nvSpPr>
          <p:cNvPr id="342" name="Tekstvak 13"/>
          <p:cNvSpPr txBox="1"/>
          <p:nvPr/>
        </p:nvSpPr>
        <p:spPr>
          <a:xfrm>
            <a:off x="3628056" y="4058506"/>
            <a:ext cx="583663"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mn-lt"/>
                <a:ea typeface="+mn-ea"/>
                <a:cs typeface="+mn-cs"/>
                <a:sym typeface="Calibri"/>
              </a:defRPr>
            </a:lvl1pPr>
          </a:lstStyle>
          <a:p>
            <a:pPr/>
            <a:r>
              <a:t>2017</a:t>
            </a:r>
          </a:p>
        </p:txBody>
      </p:sp>
      <p:sp>
        <p:nvSpPr>
          <p:cNvPr id="343" name="Tekstvak 14"/>
          <p:cNvSpPr txBox="1"/>
          <p:nvPr/>
        </p:nvSpPr>
        <p:spPr>
          <a:xfrm>
            <a:off x="1071228" y="4108146"/>
            <a:ext cx="583664"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mn-lt"/>
                <a:ea typeface="+mn-ea"/>
                <a:cs typeface="+mn-cs"/>
                <a:sym typeface="Calibri"/>
              </a:defRPr>
            </a:lvl1pPr>
          </a:lstStyle>
          <a:p>
            <a:pPr/>
            <a:r>
              <a:t>2016</a:t>
            </a:r>
          </a:p>
        </p:txBody>
      </p:sp>
      <p:sp>
        <p:nvSpPr>
          <p:cNvPr id="344" name="Shape 578"/>
          <p:cNvSpPr txBox="1"/>
          <p:nvPr/>
        </p:nvSpPr>
        <p:spPr>
          <a:xfrm>
            <a:off x="7423935" y="717559"/>
            <a:ext cx="1152011" cy="35609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1800"/>
              </a:lnSpc>
              <a:defRPr b="1" sz="2800"/>
            </a:lvl1pPr>
          </a:lstStyle>
          <a:p>
            <a:pPr/>
            <a:r>
              <a:t>Cases</a:t>
            </a:r>
          </a:p>
        </p:txBody>
      </p:sp>
      <p:grpSp>
        <p:nvGrpSpPr>
          <p:cNvPr id="348" name="Groeperen 15"/>
          <p:cNvGrpSpPr/>
          <p:nvPr/>
        </p:nvGrpSpPr>
        <p:grpSpPr>
          <a:xfrm>
            <a:off x="7010017" y="1163758"/>
            <a:ext cx="2096940" cy="1256835"/>
            <a:chOff x="0" y="0"/>
            <a:chExt cx="2096939" cy="1256834"/>
          </a:xfrm>
        </p:grpSpPr>
        <p:sp>
          <p:nvSpPr>
            <p:cNvPr id="345" name="Shape 579"/>
            <p:cNvSpPr/>
            <p:nvPr/>
          </p:nvSpPr>
          <p:spPr>
            <a:xfrm>
              <a:off x="26455" y="-1"/>
              <a:ext cx="2037148" cy="1256835"/>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46" name="image61.png" descr="image61.png"/>
            <p:cNvPicPr>
              <a:picLocks noChangeAspect="1"/>
            </p:cNvPicPr>
            <p:nvPr/>
          </p:nvPicPr>
          <p:blipFill>
            <a:blip r:embed="rId3">
              <a:extLst/>
            </a:blip>
            <a:stretch>
              <a:fillRect/>
            </a:stretch>
          </p:blipFill>
          <p:spPr>
            <a:xfrm>
              <a:off x="-1" y="500831"/>
              <a:ext cx="1058263" cy="385570"/>
            </a:xfrm>
            <a:prstGeom prst="rect">
              <a:avLst/>
            </a:prstGeom>
            <a:ln w="12700" cap="flat">
              <a:noFill/>
              <a:miter lim="400000"/>
            </a:ln>
            <a:effectLst/>
          </p:spPr>
        </p:pic>
        <p:pic>
          <p:nvPicPr>
            <p:cNvPr id="347" name="image61.png" descr="image61.png"/>
            <p:cNvPicPr>
              <a:picLocks noChangeAspect="1"/>
            </p:cNvPicPr>
            <p:nvPr/>
          </p:nvPicPr>
          <p:blipFill>
            <a:blip r:embed="rId4">
              <a:extLst/>
            </a:blip>
            <a:stretch>
              <a:fillRect/>
            </a:stretch>
          </p:blipFill>
          <p:spPr>
            <a:xfrm>
              <a:off x="1455103" y="507702"/>
              <a:ext cx="641837" cy="385570"/>
            </a:xfrm>
            <a:prstGeom prst="rect">
              <a:avLst/>
            </a:prstGeom>
            <a:ln w="12700" cap="flat">
              <a:noFill/>
              <a:miter lim="400000"/>
            </a:ln>
            <a:effectLst/>
          </p:spPr>
        </p:pic>
      </p:grpSp>
      <p:grpSp>
        <p:nvGrpSpPr>
          <p:cNvPr id="354" name="Groeperen 19"/>
          <p:cNvGrpSpPr/>
          <p:nvPr/>
        </p:nvGrpSpPr>
        <p:grpSpPr>
          <a:xfrm>
            <a:off x="6520577" y="2797035"/>
            <a:ext cx="2596174" cy="1256838"/>
            <a:chOff x="0" y="-1"/>
            <a:chExt cx="2596172" cy="1256836"/>
          </a:xfrm>
        </p:grpSpPr>
        <p:grpSp>
          <p:nvGrpSpPr>
            <p:cNvPr id="352" name="Groeperen 20"/>
            <p:cNvGrpSpPr/>
            <p:nvPr/>
          </p:nvGrpSpPr>
          <p:grpSpPr>
            <a:xfrm>
              <a:off x="499232" y="-2"/>
              <a:ext cx="2096941" cy="1256837"/>
              <a:chOff x="0" y="0"/>
              <a:chExt cx="2096940" cy="1256836"/>
            </a:xfrm>
          </p:grpSpPr>
          <p:sp>
            <p:nvSpPr>
              <p:cNvPr id="349" name="Shape 579"/>
              <p:cNvSpPr/>
              <p:nvPr/>
            </p:nvSpPr>
            <p:spPr>
              <a:xfrm>
                <a:off x="26455" y="-1"/>
                <a:ext cx="2037150" cy="1256837"/>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50" name="image61.png" descr="image61.png"/>
              <p:cNvPicPr>
                <a:picLocks noChangeAspect="1"/>
              </p:cNvPicPr>
              <p:nvPr/>
            </p:nvPicPr>
            <p:blipFill>
              <a:blip r:embed="rId3">
                <a:extLst/>
              </a:blip>
              <a:stretch>
                <a:fillRect/>
              </a:stretch>
            </p:blipFill>
            <p:spPr>
              <a:xfrm>
                <a:off x="0" y="500832"/>
                <a:ext cx="1058263" cy="385571"/>
              </a:xfrm>
              <a:prstGeom prst="rect">
                <a:avLst/>
              </a:prstGeom>
              <a:ln w="12700" cap="flat">
                <a:noFill/>
                <a:miter lim="400000"/>
              </a:ln>
              <a:effectLst/>
            </p:spPr>
          </p:pic>
          <p:pic>
            <p:nvPicPr>
              <p:cNvPr id="351" name="image61.png" descr="image61.png"/>
              <p:cNvPicPr>
                <a:picLocks noChangeAspect="1"/>
              </p:cNvPicPr>
              <p:nvPr/>
            </p:nvPicPr>
            <p:blipFill>
              <a:blip r:embed="rId4">
                <a:extLst/>
              </a:blip>
              <a:stretch>
                <a:fillRect/>
              </a:stretch>
            </p:blipFill>
            <p:spPr>
              <a:xfrm>
                <a:off x="1455104" y="507703"/>
                <a:ext cx="641837" cy="385571"/>
              </a:xfrm>
              <a:prstGeom prst="rect">
                <a:avLst/>
              </a:prstGeom>
              <a:ln w="12700" cap="flat">
                <a:noFill/>
                <a:miter lim="400000"/>
              </a:ln>
              <a:effectLst/>
            </p:spPr>
          </p:pic>
        </p:grpSp>
        <p:pic>
          <p:nvPicPr>
            <p:cNvPr id="353" name="image65.png" descr="image65.png"/>
            <p:cNvPicPr>
              <a:picLocks noChangeAspect="1"/>
            </p:cNvPicPr>
            <p:nvPr/>
          </p:nvPicPr>
          <p:blipFill>
            <a:blip r:embed="rId5">
              <a:extLst/>
            </a:blip>
            <a:stretch>
              <a:fillRect/>
            </a:stretch>
          </p:blipFill>
          <p:spPr>
            <a:xfrm>
              <a:off x="0" y="232128"/>
              <a:ext cx="2593272" cy="798226"/>
            </a:xfrm>
            <a:prstGeom prst="rect">
              <a:avLst/>
            </a:prstGeom>
            <a:ln w="12700" cap="flat">
              <a:noFill/>
              <a:miter lim="400000"/>
            </a:ln>
            <a:effectLst/>
          </p:spPr>
        </p:pic>
      </p:grpSp>
      <p:grpSp>
        <p:nvGrpSpPr>
          <p:cNvPr id="360" name="Groeperen 25"/>
          <p:cNvGrpSpPr/>
          <p:nvPr/>
        </p:nvGrpSpPr>
        <p:grpSpPr>
          <a:xfrm>
            <a:off x="6517501" y="4269510"/>
            <a:ext cx="2609039" cy="1423819"/>
            <a:chOff x="-1" y="0"/>
            <a:chExt cx="2609038" cy="1423818"/>
          </a:xfrm>
        </p:grpSpPr>
        <p:grpSp>
          <p:nvGrpSpPr>
            <p:cNvPr id="358" name="Groeperen 26"/>
            <p:cNvGrpSpPr/>
            <p:nvPr/>
          </p:nvGrpSpPr>
          <p:grpSpPr>
            <a:xfrm>
              <a:off x="512096" y="166982"/>
              <a:ext cx="2096941" cy="1256836"/>
              <a:chOff x="0" y="-1"/>
              <a:chExt cx="2096940" cy="1256835"/>
            </a:xfrm>
          </p:grpSpPr>
          <p:sp>
            <p:nvSpPr>
              <p:cNvPr id="355" name="Shape 579"/>
              <p:cNvSpPr/>
              <p:nvPr/>
            </p:nvSpPr>
            <p:spPr>
              <a:xfrm>
                <a:off x="26455" y="-2"/>
                <a:ext cx="2037150" cy="1256836"/>
              </a:xfrm>
              <a:prstGeom prst="rect">
                <a:avLst/>
              </a:prstGeom>
              <a:solidFill>
                <a:srgbClr val="0000FF"/>
              </a:solidFill>
              <a:ln w="12700" cap="flat">
                <a:noFill/>
                <a:miter lim="400000"/>
              </a:ln>
              <a:effectLst/>
            </p:spPr>
            <p:txBody>
              <a:bodyPr wrap="square" lIns="45718" tIns="45718" rIns="45718" bIns="45718" numCol="1" anchor="ctr">
                <a:noAutofit/>
              </a:bodyPr>
              <a:lstStyle/>
              <a:p>
                <a:pPr algn="ctr">
                  <a:defRPr sz="1400">
                    <a:latin typeface="+mn-lt"/>
                    <a:ea typeface="+mn-ea"/>
                    <a:cs typeface="+mn-cs"/>
                    <a:sym typeface="Calibri"/>
                  </a:defRPr>
                </a:pPr>
              </a:p>
            </p:txBody>
          </p:sp>
          <p:pic>
            <p:nvPicPr>
              <p:cNvPr id="356" name="image61.png" descr="image61.png"/>
              <p:cNvPicPr>
                <a:picLocks noChangeAspect="1"/>
              </p:cNvPicPr>
              <p:nvPr/>
            </p:nvPicPr>
            <p:blipFill>
              <a:blip r:embed="rId3">
                <a:extLst/>
              </a:blip>
              <a:stretch>
                <a:fillRect/>
              </a:stretch>
            </p:blipFill>
            <p:spPr>
              <a:xfrm>
                <a:off x="0" y="500831"/>
                <a:ext cx="1058263" cy="385571"/>
              </a:xfrm>
              <a:prstGeom prst="rect">
                <a:avLst/>
              </a:prstGeom>
              <a:ln w="12700" cap="flat">
                <a:noFill/>
                <a:miter lim="400000"/>
              </a:ln>
              <a:effectLst/>
            </p:spPr>
          </p:pic>
          <p:pic>
            <p:nvPicPr>
              <p:cNvPr id="357" name="image61.png" descr="image61.png"/>
              <p:cNvPicPr>
                <a:picLocks noChangeAspect="1"/>
              </p:cNvPicPr>
              <p:nvPr/>
            </p:nvPicPr>
            <p:blipFill>
              <a:blip r:embed="rId4">
                <a:extLst/>
              </a:blip>
              <a:stretch>
                <a:fillRect/>
              </a:stretch>
            </p:blipFill>
            <p:spPr>
              <a:xfrm>
                <a:off x="1455104" y="507702"/>
                <a:ext cx="641837" cy="385571"/>
              </a:xfrm>
              <a:prstGeom prst="rect">
                <a:avLst/>
              </a:prstGeom>
              <a:ln w="12700" cap="flat">
                <a:noFill/>
                <a:miter lim="400000"/>
              </a:ln>
              <a:effectLst/>
            </p:spPr>
          </p:pic>
        </p:grpSp>
        <p:pic>
          <p:nvPicPr>
            <p:cNvPr id="359" name="image65.png" descr="image65.png"/>
            <p:cNvPicPr>
              <a:picLocks noChangeAspect="1"/>
            </p:cNvPicPr>
            <p:nvPr/>
          </p:nvPicPr>
          <p:blipFill>
            <a:blip r:embed="rId5">
              <a:extLst/>
            </a:blip>
            <a:stretch>
              <a:fillRect/>
            </a:stretch>
          </p:blipFill>
          <p:spPr>
            <a:xfrm>
              <a:off x="-2" y="-1"/>
              <a:ext cx="2593273" cy="798226"/>
            </a:xfrm>
            <a:prstGeom prst="rect">
              <a:avLst/>
            </a:prstGeom>
            <a:ln w="12700" cap="flat">
              <a:noFill/>
              <a:miter lim="400000"/>
            </a:ln>
            <a:effectLst/>
          </p:spPr>
        </p:pic>
      </p:grpSp>
      <p:sp>
        <p:nvSpPr>
          <p:cNvPr id="361" name="Shape 590"/>
          <p:cNvSpPr/>
          <p:nvPr/>
        </p:nvSpPr>
        <p:spPr>
          <a:xfrm>
            <a:off x="6409251" y="1139051"/>
            <a:ext cx="588312" cy="31520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1800"/>
              </a:lnSpc>
              <a:defRPr b="1" sz="1400"/>
            </a:lvl1pPr>
          </a:lstStyle>
          <a:p>
            <a:pPr/>
            <a:r>
              <a:t>Clean</a:t>
            </a:r>
          </a:p>
        </p:txBody>
      </p:sp>
      <p:sp>
        <p:nvSpPr>
          <p:cNvPr id="362" name="Shape 591"/>
          <p:cNvSpPr/>
          <p:nvPr/>
        </p:nvSpPr>
        <p:spPr>
          <a:xfrm>
            <a:off x="6398478" y="2769036"/>
            <a:ext cx="608019" cy="31520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1800"/>
              </a:lnSpc>
              <a:defRPr b="1" sz="1400"/>
            </a:lvl1pPr>
          </a:lstStyle>
          <a:p>
            <a:pPr/>
            <a:r>
              <a:t>Mixed</a:t>
            </a:r>
          </a:p>
        </p:txBody>
      </p:sp>
      <p:sp>
        <p:nvSpPr>
          <p:cNvPr id="363" name="Shape 592"/>
          <p:cNvSpPr/>
          <p:nvPr/>
        </p:nvSpPr>
        <p:spPr>
          <a:xfrm>
            <a:off x="6035435" y="4425381"/>
            <a:ext cx="963879" cy="31520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nSpc>
                <a:spcPts val="1800"/>
              </a:lnSpc>
              <a:defRPr b="1" sz="1400"/>
            </a:lvl1pPr>
          </a:lstStyle>
          <a:p>
            <a:pPr/>
            <a:r>
              <a:t>Separated</a:t>
            </a:r>
          </a:p>
        </p:txBody>
      </p:sp>
      <p:sp>
        <p:nvSpPr>
          <p:cNvPr id="364" name="Tekstvak 32"/>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Ascension Island</a:t>
            </a:r>
          </a:p>
        </p:txBody>
      </p:sp>
      <p:pic>
        <p:nvPicPr>
          <p:cNvPr id="365" name="Afbeelding 36" descr="Afbeelding 36"/>
          <p:cNvPicPr>
            <a:picLocks noChangeAspect="1"/>
          </p:cNvPicPr>
          <p:nvPr/>
        </p:nvPicPr>
        <p:blipFill>
          <a:blip r:embed="rId6">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Afbeelding 1" descr="Afbeelding 1"/>
          <p:cNvPicPr>
            <a:picLocks noChangeAspect="1"/>
          </p:cNvPicPr>
          <p:nvPr/>
        </p:nvPicPr>
        <p:blipFill>
          <a:blip r:embed="rId2">
            <a:extLst/>
          </a:blip>
          <a:srcRect l="0" t="9258" r="0" b="10700"/>
          <a:stretch>
            <a:fillRect/>
          </a:stretch>
        </p:blipFill>
        <p:spPr>
          <a:xfrm>
            <a:off x="71061" y="331833"/>
            <a:ext cx="4206967" cy="4180499"/>
          </a:xfrm>
          <a:prstGeom prst="rect">
            <a:avLst/>
          </a:prstGeom>
          <a:ln w="12700">
            <a:miter lim="400000"/>
          </a:ln>
        </p:spPr>
      </p:pic>
      <p:sp>
        <p:nvSpPr>
          <p:cNvPr id="368" name="Tekstvak 2"/>
          <p:cNvSpPr txBox="1"/>
          <p:nvPr/>
        </p:nvSpPr>
        <p:spPr>
          <a:xfrm>
            <a:off x="638656" y="932463"/>
            <a:ext cx="982911"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200">
                <a:latin typeface="+mn-lt"/>
                <a:ea typeface="+mn-ea"/>
                <a:cs typeface="+mn-cs"/>
                <a:sym typeface="Calibri"/>
              </a:defRPr>
            </a:lvl1pPr>
          </a:lstStyle>
          <a:p>
            <a:pPr/>
            <a:r>
              <a:t>Ascension</a:t>
            </a:r>
          </a:p>
        </p:txBody>
      </p:sp>
      <p:sp>
        <p:nvSpPr>
          <p:cNvPr id="369" name="Tekstvak 3"/>
          <p:cNvSpPr txBox="1"/>
          <p:nvPr/>
        </p:nvSpPr>
        <p:spPr>
          <a:xfrm>
            <a:off x="362942" y="3081446"/>
            <a:ext cx="1883325"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1200">
                <a:latin typeface="+mn-lt"/>
                <a:ea typeface="+mn-ea"/>
                <a:cs typeface="+mn-cs"/>
                <a:sym typeface="Calibri"/>
              </a:defRPr>
            </a:lvl1pPr>
          </a:lstStyle>
          <a:p>
            <a:pPr/>
            <a:r>
              <a:t>7 day back-trajectories</a:t>
            </a:r>
          </a:p>
        </p:txBody>
      </p:sp>
      <p:sp>
        <p:nvSpPr>
          <p:cNvPr id="370" name="Rechte verbindingslijn met pijl 4"/>
          <p:cNvSpPr/>
          <p:nvPr/>
        </p:nvSpPr>
        <p:spPr>
          <a:xfrm flipH="1">
            <a:off x="2214734" y="602381"/>
            <a:ext cx="471913" cy="59415"/>
          </a:xfrm>
          <a:prstGeom prst="line">
            <a:avLst/>
          </a:prstGeom>
          <a:ln w="25400">
            <a:solidFill>
              <a:srgbClr val="29FF10"/>
            </a:solidFill>
            <a:tailEnd type="triangle"/>
          </a:ln>
        </p:spPr>
        <p:txBody>
          <a:bodyPr lIns="45718" tIns="45718" rIns="45718" bIns="45718"/>
          <a:lstStyle/>
          <a:p>
            <a:pPr/>
          </a:p>
        </p:txBody>
      </p:sp>
      <p:sp>
        <p:nvSpPr>
          <p:cNvPr id="371" name="Rechte verbindingslijn met pijl 5"/>
          <p:cNvSpPr/>
          <p:nvPr/>
        </p:nvSpPr>
        <p:spPr>
          <a:xfrm flipV="1">
            <a:off x="2590386" y="1960415"/>
            <a:ext cx="239613" cy="384363"/>
          </a:xfrm>
          <a:prstGeom prst="line">
            <a:avLst/>
          </a:prstGeom>
          <a:ln w="25400">
            <a:solidFill>
              <a:srgbClr val="FF0000"/>
            </a:solidFill>
            <a:tailEnd type="triangle"/>
          </a:ln>
        </p:spPr>
        <p:txBody>
          <a:bodyPr lIns="45718" tIns="45718" rIns="45718" bIns="45718"/>
          <a:lstStyle/>
          <a:p>
            <a:pPr/>
          </a:p>
        </p:txBody>
      </p:sp>
      <p:sp>
        <p:nvSpPr>
          <p:cNvPr id="372" name="Rechte verbindingslijn met pijl 6"/>
          <p:cNvSpPr/>
          <p:nvPr/>
        </p:nvSpPr>
        <p:spPr>
          <a:xfrm flipV="1">
            <a:off x="2214735" y="940824"/>
            <a:ext cx="2" cy="268638"/>
          </a:xfrm>
          <a:prstGeom prst="line">
            <a:avLst/>
          </a:prstGeom>
          <a:ln w="25400">
            <a:solidFill>
              <a:srgbClr val="0000FF"/>
            </a:solidFill>
            <a:tailEnd type="triangle"/>
          </a:ln>
        </p:spPr>
        <p:txBody>
          <a:bodyPr lIns="45718" tIns="45718" rIns="45718" bIns="45718"/>
          <a:lstStyle/>
          <a:p>
            <a:pPr/>
          </a:p>
        </p:txBody>
      </p:sp>
      <p:sp>
        <p:nvSpPr>
          <p:cNvPr id="373" name="Rechte verbindingslijn met pijl 7"/>
          <p:cNvSpPr/>
          <p:nvPr/>
        </p:nvSpPr>
        <p:spPr>
          <a:xfrm flipV="1">
            <a:off x="1416601" y="1007038"/>
            <a:ext cx="104213" cy="6267"/>
          </a:xfrm>
          <a:prstGeom prst="line">
            <a:avLst/>
          </a:prstGeom>
          <a:ln w="25400">
            <a:solidFill>
              <a:srgbClr val="000000"/>
            </a:solidFill>
          </a:ln>
        </p:spPr>
        <p:txBody>
          <a:bodyPr lIns="45718" tIns="45718" rIns="45718" bIns="45718"/>
          <a:lstStyle/>
          <a:p>
            <a:pPr/>
          </a:p>
        </p:txBody>
      </p:sp>
      <p:sp>
        <p:nvSpPr>
          <p:cNvPr id="374" name="Tekstvak 9"/>
          <p:cNvSpPr txBox="1"/>
          <p:nvPr/>
        </p:nvSpPr>
        <p:spPr>
          <a:xfrm>
            <a:off x="4446668" y="2382982"/>
            <a:ext cx="4552082" cy="16926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1800"/>
              </a:lnSpc>
              <a:defRPr sz="1600">
                <a:latin typeface="Bookman Old Style"/>
                <a:ea typeface="Bookman Old Style"/>
                <a:cs typeface="Bookman Old Style"/>
                <a:sym typeface="Bookman Old Style"/>
              </a:defRPr>
            </a:pPr>
            <a:r>
              <a:t>Example of a ‘mixed’ case, </a:t>
            </a:r>
          </a:p>
          <a:p>
            <a:pPr>
              <a:lnSpc>
                <a:spcPts val="1800"/>
              </a:lnSpc>
              <a:defRPr sz="1600">
                <a:latin typeface="Bookman Old Style"/>
                <a:ea typeface="Bookman Old Style"/>
                <a:cs typeface="Bookman Old Style"/>
                <a:sym typeface="Bookman Old Style"/>
              </a:defRPr>
            </a:pPr>
            <a:r>
              <a:t>23 Sept. 2016.</a:t>
            </a:r>
          </a:p>
          <a:p>
            <a:pPr>
              <a:lnSpc>
                <a:spcPts val="1800"/>
              </a:lnSpc>
              <a:defRPr sz="1600">
                <a:latin typeface="Bookman Old Style"/>
                <a:ea typeface="Bookman Old Style"/>
                <a:cs typeface="Bookman Old Style"/>
                <a:sym typeface="Bookman Old Style"/>
              </a:defRPr>
            </a:pPr>
          </a:p>
          <a:p>
            <a:pPr>
              <a:lnSpc>
                <a:spcPts val="1800"/>
              </a:lnSpc>
              <a:defRPr sz="1600">
                <a:latin typeface="Bookman Old Style"/>
                <a:ea typeface="Bookman Old Style"/>
                <a:cs typeface="Bookman Old Style"/>
                <a:sym typeface="Bookman Old Style"/>
              </a:defRPr>
            </a:pPr>
            <a:r>
              <a:t>Main flow direction in the boundary layer is from the south-east.</a:t>
            </a:r>
          </a:p>
          <a:p>
            <a:pPr>
              <a:lnSpc>
                <a:spcPts val="1800"/>
              </a:lnSpc>
              <a:defRPr sz="1600">
                <a:latin typeface="Bookman Old Style"/>
                <a:ea typeface="Bookman Old Style"/>
                <a:cs typeface="Bookman Old Style"/>
                <a:sym typeface="Bookman Old Style"/>
              </a:defRPr>
            </a:pPr>
          </a:p>
          <a:p>
            <a:pPr>
              <a:lnSpc>
                <a:spcPts val="1800"/>
              </a:lnSpc>
              <a:defRPr sz="1600">
                <a:latin typeface="Bookman Old Style"/>
                <a:ea typeface="Bookman Old Style"/>
                <a:cs typeface="Bookman Old Style"/>
                <a:sym typeface="Bookman Old Style"/>
              </a:defRPr>
            </a:pPr>
            <a:r>
              <a:t>High altitude air from the continent. </a:t>
            </a:r>
          </a:p>
        </p:txBody>
      </p:sp>
      <p:pic>
        <p:nvPicPr>
          <p:cNvPr id="375" name="Afbeelding 8" descr="Afbeelding 8"/>
          <p:cNvPicPr>
            <a:picLocks noChangeAspect="1"/>
          </p:cNvPicPr>
          <p:nvPr/>
        </p:nvPicPr>
        <p:blipFill>
          <a:blip r:embed="rId3">
            <a:extLst/>
          </a:blip>
          <a:stretch>
            <a:fillRect/>
          </a:stretch>
        </p:blipFill>
        <p:spPr>
          <a:xfrm>
            <a:off x="1552743" y="4572017"/>
            <a:ext cx="7446007" cy="2051352"/>
          </a:xfrm>
          <a:prstGeom prst="rect">
            <a:avLst/>
          </a:prstGeom>
          <a:ln w="12700">
            <a:miter lim="400000"/>
          </a:ln>
        </p:spPr>
      </p:pic>
      <p:pic>
        <p:nvPicPr>
          <p:cNvPr id="376" name="Afbeelding 10" descr="Afbeelding 10"/>
          <p:cNvPicPr>
            <a:picLocks noChangeAspect="1"/>
          </p:cNvPicPr>
          <p:nvPr/>
        </p:nvPicPr>
        <p:blipFill>
          <a:blip r:embed="rId4">
            <a:extLst/>
          </a:blip>
          <a:stretch>
            <a:fillRect/>
          </a:stretch>
        </p:blipFill>
        <p:spPr>
          <a:xfrm>
            <a:off x="97902" y="4857324"/>
            <a:ext cx="1469182" cy="1838321"/>
          </a:xfrm>
          <a:prstGeom prst="rect">
            <a:avLst/>
          </a:prstGeom>
          <a:ln w="12700">
            <a:miter lim="400000"/>
          </a:ln>
        </p:spPr>
      </p:pic>
      <p:sp>
        <p:nvSpPr>
          <p:cNvPr id="377" name="Tekstvak 13"/>
          <p:cNvSpPr txBox="1"/>
          <p:nvPr/>
        </p:nvSpPr>
        <p:spPr>
          <a:xfrm>
            <a:off x="4603098" y="4436914"/>
            <a:ext cx="1652791" cy="31521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lnSpc>
                <a:spcPts val="1800"/>
              </a:lnSpc>
              <a:defRPr b="1" sz="1400"/>
            </a:lvl1pPr>
          </a:lstStyle>
          <a:p>
            <a:pPr/>
            <a:r>
              <a:t>Mixed</a:t>
            </a:r>
          </a:p>
        </p:txBody>
      </p:sp>
      <p:sp>
        <p:nvSpPr>
          <p:cNvPr id="378" name="Tekstvak 16"/>
          <p:cNvSpPr txBox="1"/>
          <p:nvPr/>
        </p:nvSpPr>
        <p:spPr>
          <a:xfrm rot="16200000">
            <a:off x="-415650" y="5551991"/>
            <a:ext cx="1583040" cy="279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defRPr b="1"/>
            </a:lvl1pPr>
          </a:lstStyle>
          <a:p>
            <a:pPr/>
            <a:r>
              <a:t>0                5</a:t>
            </a:r>
          </a:p>
        </p:txBody>
      </p:sp>
      <p:sp>
        <p:nvSpPr>
          <p:cNvPr id="379" name="Tekstvak 20"/>
          <p:cNvSpPr txBox="1"/>
          <p:nvPr/>
        </p:nvSpPr>
        <p:spPr>
          <a:xfrm rot="16200000">
            <a:off x="-432415" y="5566787"/>
            <a:ext cx="1583040" cy="279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a:defRPr b="1"/>
            </a:pPr>
            <a:r>
              <a:t>0 </a:t>
            </a:r>
            <a:r>
              <a:rPr sz="1200"/>
              <a:t>altitude [km]</a:t>
            </a:r>
            <a:r>
              <a:t>  5</a:t>
            </a:r>
          </a:p>
        </p:txBody>
      </p:sp>
      <p:sp>
        <p:nvSpPr>
          <p:cNvPr id="380" name="Tekstvak 21"/>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12</a:t>
            </a:r>
          </a:p>
        </p:txBody>
      </p:sp>
      <p:pic>
        <p:nvPicPr>
          <p:cNvPr id="381" name="Afbeelding 15" descr="Afbeelding 15"/>
          <p:cNvPicPr>
            <a:picLocks noChangeAspect="1"/>
          </p:cNvPicPr>
          <p:nvPr/>
        </p:nvPicPr>
        <p:blipFill>
          <a:blip r:embed="rId5">
            <a:extLst/>
          </a:blip>
          <a:stretch>
            <a:fillRect/>
          </a:stretch>
        </p:blipFill>
        <p:spPr>
          <a:xfrm>
            <a:off x="3870861" y="-319940"/>
            <a:ext cx="3549566" cy="1981843"/>
          </a:xfrm>
          <a:prstGeom prst="rect">
            <a:avLst/>
          </a:prstGeom>
          <a:ln w="12700">
            <a:miter lim="400000"/>
          </a:ln>
        </p:spPr>
      </p:pic>
      <p:sp>
        <p:nvSpPr>
          <p:cNvPr id="382" name="Tekstvak 17"/>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4" name="Picture 201" descr="Picture 201"/>
          <p:cNvPicPr>
            <a:picLocks noChangeAspect="1"/>
          </p:cNvPicPr>
          <p:nvPr/>
        </p:nvPicPr>
        <p:blipFill>
          <a:blip r:embed="rId2">
            <a:extLst/>
          </a:blip>
          <a:stretch>
            <a:fillRect/>
          </a:stretch>
        </p:blipFill>
        <p:spPr>
          <a:xfrm>
            <a:off x="5710401" y="967866"/>
            <a:ext cx="2638012" cy="2620968"/>
          </a:xfrm>
          <a:prstGeom prst="rect">
            <a:avLst/>
          </a:prstGeom>
          <a:ln w="12700">
            <a:miter lim="400000"/>
          </a:ln>
        </p:spPr>
      </p:pic>
      <p:pic>
        <p:nvPicPr>
          <p:cNvPr id="385" name="Picture 193" descr="Picture 193"/>
          <p:cNvPicPr>
            <a:picLocks noChangeAspect="1"/>
          </p:cNvPicPr>
          <p:nvPr/>
        </p:nvPicPr>
        <p:blipFill>
          <a:blip r:embed="rId3">
            <a:extLst/>
          </a:blip>
          <a:stretch>
            <a:fillRect/>
          </a:stretch>
        </p:blipFill>
        <p:spPr>
          <a:xfrm>
            <a:off x="334974" y="4293015"/>
            <a:ext cx="5375431" cy="2007772"/>
          </a:xfrm>
          <a:prstGeom prst="rect">
            <a:avLst/>
          </a:prstGeom>
          <a:ln w="12700">
            <a:miter lim="400000"/>
          </a:ln>
        </p:spPr>
      </p:pic>
      <p:sp>
        <p:nvSpPr>
          <p:cNvPr id="386" name="Tekstvak 6"/>
          <p:cNvSpPr txBox="1"/>
          <p:nvPr/>
        </p:nvSpPr>
        <p:spPr>
          <a:xfrm>
            <a:off x="530812" y="6316205"/>
            <a:ext cx="1820574" cy="2692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defRPr b="1" i="1" sz="1200">
                <a:solidFill>
                  <a:srgbClr val="042F62"/>
                </a:solidFill>
              </a:defRPr>
            </a:lvl1pPr>
          </a:lstStyle>
          <a:p>
            <a:pPr/>
            <a:r>
              <a:t>Figures by Elma Tenner</a:t>
            </a:r>
          </a:p>
        </p:txBody>
      </p:sp>
      <p:pic>
        <p:nvPicPr>
          <p:cNvPr id="387" name="Picture 201" descr="Picture 201"/>
          <p:cNvPicPr>
            <a:picLocks noChangeAspect="1"/>
          </p:cNvPicPr>
          <p:nvPr/>
        </p:nvPicPr>
        <p:blipFill>
          <a:blip r:embed="rId4">
            <a:extLst/>
          </a:blip>
          <a:stretch>
            <a:fillRect/>
          </a:stretch>
        </p:blipFill>
        <p:spPr>
          <a:xfrm>
            <a:off x="5930543" y="3524398"/>
            <a:ext cx="2417870" cy="2620990"/>
          </a:xfrm>
          <a:prstGeom prst="rect">
            <a:avLst/>
          </a:prstGeom>
          <a:ln w="12700">
            <a:miter lim="400000"/>
          </a:ln>
        </p:spPr>
      </p:pic>
      <p:pic>
        <p:nvPicPr>
          <p:cNvPr id="388" name="Picture 374" descr="Picture 374"/>
          <p:cNvPicPr>
            <a:picLocks noChangeAspect="1"/>
          </p:cNvPicPr>
          <p:nvPr/>
        </p:nvPicPr>
        <p:blipFill>
          <a:blip r:embed="rId5">
            <a:extLst/>
          </a:blip>
          <a:stretch>
            <a:fillRect/>
          </a:stretch>
        </p:blipFill>
        <p:spPr>
          <a:xfrm>
            <a:off x="6557522" y="1890055"/>
            <a:ext cx="275762" cy="275762"/>
          </a:xfrm>
          <a:prstGeom prst="rect">
            <a:avLst/>
          </a:prstGeom>
          <a:ln w="12700">
            <a:miter lim="400000"/>
          </a:ln>
        </p:spPr>
      </p:pic>
      <p:pic>
        <p:nvPicPr>
          <p:cNvPr id="389" name="Picture 375" descr="Picture 375"/>
          <p:cNvPicPr>
            <a:picLocks noChangeAspect="1"/>
          </p:cNvPicPr>
          <p:nvPr/>
        </p:nvPicPr>
        <p:blipFill>
          <a:blip r:embed="rId6">
            <a:extLst/>
          </a:blip>
          <a:stretch>
            <a:fillRect/>
          </a:stretch>
        </p:blipFill>
        <p:spPr>
          <a:xfrm>
            <a:off x="6557522" y="4588052"/>
            <a:ext cx="275762" cy="95042"/>
          </a:xfrm>
          <a:prstGeom prst="rect">
            <a:avLst/>
          </a:prstGeom>
          <a:ln w="12700">
            <a:miter lim="400000"/>
          </a:ln>
        </p:spPr>
      </p:pic>
      <p:grpSp>
        <p:nvGrpSpPr>
          <p:cNvPr id="393" name="Groeperen 10"/>
          <p:cNvGrpSpPr/>
          <p:nvPr/>
        </p:nvGrpSpPr>
        <p:grpSpPr>
          <a:xfrm>
            <a:off x="6155096" y="6151000"/>
            <a:ext cx="2515396" cy="604646"/>
            <a:chOff x="0" y="0"/>
            <a:chExt cx="2515395" cy="604645"/>
          </a:xfrm>
        </p:grpSpPr>
        <p:sp>
          <p:nvSpPr>
            <p:cNvPr id="390" name="CustomShape 2"/>
            <p:cNvSpPr txBox="1"/>
            <p:nvPr/>
          </p:nvSpPr>
          <p:spPr>
            <a:xfrm>
              <a:off x="91440" y="0"/>
              <a:ext cx="2423956" cy="603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defRPr spc="-1" sz="1400">
                  <a:uFill>
                    <a:solidFill>
                      <a:srgbClr val="FFFFFF"/>
                    </a:solidFill>
                  </a:uFill>
                  <a:latin typeface="Arial"/>
                  <a:ea typeface="Arial"/>
                  <a:cs typeface="Arial"/>
                  <a:sym typeface="Arial"/>
                </a:defRPr>
              </a:pPr>
              <a:r>
                <a:t>     Twomey Effect</a:t>
              </a:r>
            </a:p>
            <a:p>
              <a:pPr marL="215999" indent="-215280">
                <a:buClr>
                  <a:srgbClr val="000000"/>
                </a:buClr>
                <a:buSzPct val="45000"/>
                <a:buChar char="●"/>
                <a:defRPr spc="-1" sz="1400">
                  <a:uFill>
                    <a:solidFill>
                      <a:srgbClr val="FFFFFF"/>
                    </a:solidFill>
                  </a:uFill>
                  <a:latin typeface="Arial"/>
                  <a:ea typeface="Arial"/>
                  <a:cs typeface="Arial"/>
                  <a:sym typeface="Arial"/>
                </a:defRPr>
              </a:pPr>
              <a:r>
                <a:t>cloud drop number density</a:t>
              </a:r>
            </a:p>
            <a:p>
              <a:pPr indent="718">
                <a:defRPr spc="-1" sz="1400">
                  <a:uFill>
                    <a:solidFill>
                      <a:srgbClr val="FFFFFF"/>
                    </a:solidFill>
                  </a:uFill>
                  <a:latin typeface="Arial"/>
                  <a:ea typeface="Arial"/>
                  <a:cs typeface="Arial"/>
                  <a:sym typeface="Arial"/>
                </a:defRPr>
              </a:pPr>
              <a:r>
                <a:t>    cloud effective radius </a:t>
              </a:r>
            </a:p>
          </p:txBody>
        </p:sp>
        <p:pic>
          <p:nvPicPr>
            <p:cNvPr id="391" name="Picture 372" descr="Picture 372"/>
            <p:cNvPicPr>
              <a:picLocks noChangeAspect="1"/>
            </p:cNvPicPr>
            <p:nvPr/>
          </p:nvPicPr>
          <p:blipFill>
            <a:blip r:embed="rId6">
              <a:extLst/>
            </a:blip>
            <a:stretch>
              <a:fillRect/>
            </a:stretch>
          </p:blipFill>
          <p:spPr>
            <a:xfrm>
              <a:off x="0" y="538764"/>
              <a:ext cx="182882" cy="65882"/>
            </a:xfrm>
            <a:prstGeom prst="rect">
              <a:avLst/>
            </a:prstGeom>
            <a:ln w="12700" cap="flat">
              <a:noFill/>
              <a:miter lim="400000"/>
            </a:ln>
            <a:effectLst/>
          </p:spPr>
        </p:pic>
        <p:pic>
          <p:nvPicPr>
            <p:cNvPr id="392" name="Picture 373" descr="Picture 373"/>
            <p:cNvPicPr>
              <a:picLocks noChangeAspect="1"/>
            </p:cNvPicPr>
            <p:nvPr/>
          </p:nvPicPr>
          <p:blipFill>
            <a:blip r:embed="rId5">
              <a:extLst/>
            </a:blip>
            <a:stretch>
              <a:fillRect/>
            </a:stretch>
          </p:blipFill>
          <p:spPr>
            <a:xfrm>
              <a:off x="1" y="238345"/>
              <a:ext cx="182882" cy="191523"/>
            </a:xfrm>
            <a:prstGeom prst="rect">
              <a:avLst/>
            </a:prstGeom>
            <a:ln w="12700" cap="flat">
              <a:noFill/>
              <a:miter lim="400000"/>
            </a:ln>
            <a:effectLst/>
          </p:spPr>
        </p:pic>
      </p:grpSp>
      <p:sp>
        <p:nvSpPr>
          <p:cNvPr id="394" name="Tekstvak 19"/>
          <p:cNvSpPr txBox="1"/>
          <p:nvPr/>
        </p:nvSpPr>
        <p:spPr>
          <a:xfrm>
            <a:off x="457738" y="1140123"/>
            <a:ext cx="4063643" cy="5513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1800"/>
              </a:lnSpc>
              <a:defRPr>
                <a:latin typeface="Arial"/>
                <a:ea typeface="Arial"/>
                <a:cs typeface="Arial"/>
                <a:sym typeface="Arial"/>
              </a:defRPr>
            </a:pPr>
            <a:r>
              <a:t>Classification per cloud period, </a:t>
            </a:r>
          </a:p>
          <a:p>
            <a:pPr>
              <a:lnSpc>
                <a:spcPts val="1800"/>
              </a:lnSpc>
              <a:defRPr>
                <a:latin typeface="Arial"/>
                <a:ea typeface="Arial"/>
                <a:cs typeface="Arial"/>
                <a:sym typeface="Arial"/>
              </a:defRPr>
            </a:pPr>
            <a:r>
              <a:t>AOT clear-sky per day</a:t>
            </a:r>
          </a:p>
        </p:txBody>
      </p:sp>
      <p:pic>
        <p:nvPicPr>
          <p:cNvPr id="395" name="Afbeelding 1" descr="Afbeelding 1"/>
          <p:cNvPicPr>
            <a:picLocks noChangeAspect="1"/>
          </p:cNvPicPr>
          <p:nvPr/>
        </p:nvPicPr>
        <p:blipFill>
          <a:blip r:embed="rId7">
            <a:extLst/>
          </a:blip>
          <a:stretch>
            <a:fillRect/>
          </a:stretch>
        </p:blipFill>
        <p:spPr>
          <a:xfrm>
            <a:off x="322151" y="1808771"/>
            <a:ext cx="5245714" cy="2428951"/>
          </a:xfrm>
          <a:prstGeom prst="rect">
            <a:avLst/>
          </a:prstGeom>
          <a:ln w="12700">
            <a:miter lim="400000"/>
          </a:ln>
        </p:spPr>
      </p:pic>
      <p:sp>
        <p:nvSpPr>
          <p:cNvPr id="396" name="Tekstvak 15"/>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13</a:t>
            </a:r>
          </a:p>
        </p:txBody>
      </p:sp>
      <p:sp>
        <p:nvSpPr>
          <p:cNvPr id="397" name="Rechthoek 3"/>
          <p:cNvSpPr txBox="1"/>
          <p:nvPr/>
        </p:nvSpPr>
        <p:spPr>
          <a:xfrm>
            <a:off x="4771678" y="406176"/>
            <a:ext cx="4123207" cy="55136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ts val="1800"/>
              </a:lnSpc>
              <a:defRPr spc="-1">
                <a:uFill>
                  <a:solidFill>
                    <a:srgbClr val="FFFFFF"/>
                  </a:solidFill>
                </a:uFill>
                <a:latin typeface="Arial"/>
                <a:ea typeface="Arial"/>
                <a:cs typeface="Arial"/>
                <a:sym typeface="Arial"/>
              </a:defRPr>
            </a:lvl1pPr>
          </a:lstStyle>
          <a:p>
            <a:pPr/>
            <a:r>
              <a:t>Case 1: Untangling smoke and marine aerosols, average all days</a:t>
            </a:r>
          </a:p>
        </p:txBody>
      </p:sp>
      <p:sp>
        <p:nvSpPr>
          <p:cNvPr id="398" name="Tekstvak 21"/>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latin typeface="+mn-lt"/>
                <a:ea typeface="+mn-ea"/>
                <a:cs typeface="+mn-cs"/>
                <a:sym typeface="Calibri"/>
              </a:defRPr>
            </a:pPr>
            <a:r>
              <a:t>Aerosol-Cloud Interactions  </a:t>
            </a:r>
          </a:p>
          <a:p>
            <a:pPr>
              <a:defRPr b="1" sz="2400">
                <a:latin typeface="+mn-lt"/>
                <a:ea typeface="+mn-ea"/>
                <a:cs typeface="+mn-cs"/>
                <a:sym typeface="Calibri"/>
              </a:defRPr>
            </a:pPr>
            <a:r>
              <a:t>Ascension Island</a:t>
            </a:r>
          </a:p>
        </p:txBody>
      </p:sp>
      <p:pic>
        <p:nvPicPr>
          <p:cNvPr id="399" name="Afbeelding 22" descr="Afbeelding 22"/>
          <p:cNvPicPr>
            <a:picLocks noChangeAspect="1"/>
          </p:cNvPicPr>
          <p:nvPr/>
        </p:nvPicPr>
        <p:blipFill>
          <a:blip r:embed="rId8">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CustomShape 2"/>
          <p:cNvSpPr txBox="1"/>
          <p:nvPr/>
        </p:nvSpPr>
        <p:spPr>
          <a:xfrm>
            <a:off x="1465576" y="1276315"/>
            <a:ext cx="5201018" cy="23167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718">
              <a:defRPr spc="-1">
                <a:uFill>
                  <a:solidFill>
                    <a:srgbClr val="FFFFFF"/>
                  </a:solidFill>
                </a:uFill>
                <a:latin typeface="Bookman Old Style"/>
                <a:ea typeface="Bookman Old Style"/>
                <a:cs typeface="Bookman Old Style"/>
                <a:sym typeface="Bookman Old Style"/>
              </a:defRPr>
            </a:pPr>
            <a:r>
              <a:t>Cloud properties: R</a:t>
            </a:r>
            <a:r>
              <a:rPr baseline="-25000"/>
              <a:t>eff</a:t>
            </a:r>
            <a:r>
              <a:t> and ND</a:t>
            </a:r>
            <a:endParaRPr sz="1600"/>
          </a:p>
          <a:p>
            <a:pPr marL="286468" indent="-28575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Mean values for each cloud part </a:t>
            </a:r>
            <a:endParaRPr sz="1600"/>
          </a:p>
          <a:p>
            <a:pPr marL="215999" indent="-215999">
              <a:buClr>
                <a:srgbClr val="000000"/>
              </a:buClr>
              <a:buSzPct val="45000"/>
              <a:buChar char="●"/>
              <a:defRPr spc="-1">
                <a:uFill>
                  <a:solidFill>
                    <a:srgbClr val="FFFFFF"/>
                  </a:solidFill>
                </a:uFill>
                <a:latin typeface="Bookman Old Style"/>
                <a:ea typeface="Bookman Old Style"/>
                <a:cs typeface="Bookman Old Style"/>
                <a:sym typeface="Bookman Old Style"/>
              </a:defRPr>
            </a:pPr>
          </a:p>
          <a:p>
            <a:pPr>
              <a:defRPr spc="-1">
                <a:uFill>
                  <a:solidFill>
                    <a:srgbClr val="FFFFFF"/>
                  </a:solidFill>
                </a:uFill>
                <a:latin typeface="Bookman Old Style"/>
                <a:ea typeface="Bookman Old Style"/>
                <a:cs typeface="Bookman Old Style"/>
                <a:sym typeface="Bookman Old Style"/>
              </a:defRPr>
            </a:pPr>
            <a:r>
              <a:t>Aerosol proxy</a:t>
            </a:r>
            <a:endParaRPr sz="1600"/>
          </a:p>
          <a:p>
            <a:pPr marL="285750" indent="-28575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Daily profile clear sky:</a:t>
            </a:r>
            <a:endParaRPr sz="1600"/>
          </a:p>
          <a:p>
            <a:pPr>
              <a:defRPr spc="-1" sz="1600">
                <a:uFill>
                  <a:solidFill>
                    <a:srgbClr val="FFFFFF"/>
                  </a:solidFill>
                </a:uFill>
                <a:latin typeface="Bookman Old Style"/>
                <a:ea typeface="Bookman Old Style"/>
                <a:cs typeface="Bookman Old Style"/>
                <a:sym typeface="Bookman Old Style"/>
              </a:defRPr>
            </a:pPr>
            <a:r>
              <a:t>    </a:t>
            </a:r>
            <a:r>
              <a:rPr sz="1800"/>
              <a:t>AOT cloud level→ 300m below cloud </a:t>
            </a:r>
            <a:r>
              <a:t> </a:t>
            </a:r>
          </a:p>
          <a:p>
            <a:pPr>
              <a:defRPr spc="-1" sz="1600">
                <a:uFill>
                  <a:solidFill>
                    <a:srgbClr val="FFFFFF"/>
                  </a:solidFill>
                </a:uFill>
                <a:latin typeface="Bookman Old Style"/>
                <a:ea typeface="Bookman Old Style"/>
                <a:cs typeface="Bookman Old Style"/>
                <a:sym typeface="Bookman Old Style"/>
              </a:defRPr>
            </a:pPr>
            <a:r>
              <a:t>    </a:t>
            </a:r>
            <a:r>
              <a:rPr sz="1800"/>
              <a:t>base till 1000m above cloud base</a:t>
            </a:r>
            <a:endParaRPr spc="0"/>
          </a:p>
          <a:p>
            <a:pPr marL="285750" indent="-28575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Lidar ratio: 50sr </a:t>
            </a:r>
          </a:p>
        </p:txBody>
      </p:sp>
      <p:pic>
        <p:nvPicPr>
          <p:cNvPr id="402" name="Picture 1" descr="Picture 1"/>
          <p:cNvPicPr>
            <a:picLocks noChangeAspect="1"/>
          </p:cNvPicPr>
          <p:nvPr/>
        </p:nvPicPr>
        <p:blipFill>
          <a:blip r:embed="rId2">
            <a:extLst/>
          </a:blip>
          <a:stretch>
            <a:fillRect/>
          </a:stretch>
        </p:blipFill>
        <p:spPr>
          <a:xfrm>
            <a:off x="713492" y="3710075"/>
            <a:ext cx="7407876" cy="2950255"/>
          </a:xfrm>
          <a:prstGeom prst="rect">
            <a:avLst/>
          </a:prstGeom>
          <a:ln w="12700">
            <a:miter lim="400000"/>
          </a:ln>
        </p:spPr>
      </p:pic>
      <p:sp>
        <p:nvSpPr>
          <p:cNvPr id="403" name="CustomShape 4"/>
          <p:cNvSpPr/>
          <p:nvPr/>
        </p:nvSpPr>
        <p:spPr>
          <a:xfrm>
            <a:off x="3791765" y="5599748"/>
            <a:ext cx="273963" cy="273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79" y="0"/>
                </a:moveTo>
                <a:lnTo>
                  <a:pt x="16193" y="0"/>
                </a:lnTo>
                <a:lnTo>
                  <a:pt x="16193" y="5379"/>
                </a:lnTo>
                <a:lnTo>
                  <a:pt x="21600" y="5379"/>
                </a:lnTo>
                <a:lnTo>
                  <a:pt x="21600" y="16193"/>
                </a:lnTo>
                <a:lnTo>
                  <a:pt x="16193" y="16193"/>
                </a:lnTo>
                <a:lnTo>
                  <a:pt x="16193" y="21600"/>
                </a:lnTo>
                <a:lnTo>
                  <a:pt x="5379" y="21600"/>
                </a:lnTo>
                <a:lnTo>
                  <a:pt x="5379" y="16193"/>
                </a:lnTo>
                <a:lnTo>
                  <a:pt x="0" y="16193"/>
                </a:lnTo>
                <a:lnTo>
                  <a:pt x="0" y="5379"/>
                </a:lnTo>
                <a:lnTo>
                  <a:pt x="5379" y="5379"/>
                </a:lnTo>
                <a:lnTo>
                  <a:pt x="5379" y="0"/>
                </a:lnTo>
              </a:path>
            </a:pathLst>
          </a:custGeom>
          <a:solidFill>
            <a:srgbClr val="00CC00"/>
          </a:solidFill>
          <a:ln w="12700">
            <a:miter lim="400000"/>
          </a:ln>
        </p:spPr>
        <p:txBody>
          <a:bodyPr lIns="45718" tIns="45718" rIns="45718" bIns="45718"/>
          <a:lstStyle/>
          <a:p>
            <a:pPr>
              <a:defRPr>
                <a:latin typeface="+mn-lt"/>
                <a:ea typeface="+mn-ea"/>
                <a:cs typeface="+mn-cs"/>
                <a:sym typeface="Calibri"/>
              </a:defRPr>
            </a:pPr>
          </a:p>
        </p:txBody>
      </p:sp>
      <p:sp>
        <p:nvSpPr>
          <p:cNvPr id="404" name="CustomShape 5"/>
          <p:cNvSpPr/>
          <p:nvPr/>
        </p:nvSpPr>
        <p:spPr>
          <a:xfrm>
            <a:off x="7496405" y="5680809"/>
            <a:ext cx="274322" cy="91442"/>
          </a:xfrm>
          <a:prstGeom prst="rect">
            <a:avLst/>
          </a:prstGeom>
          <a:solidFill>
            <a:srgbClr val="FF3333"/>
          </a:solidFill>
          <a:ln w="12700">
            <a:miter lim="400000"/>
          </a:ln>
        </p:spPr>
        <p:txBody>
          <a:bodyPr lIns="45718" tIns="45718" rIns="45718" bIns="45718"/>
          <a:lstStyle/>
          <a:p>
            <a:pPr>
              <a:defRPr>
                <a:latin typeface="+mn-lt"/>
                <a:ea typeface="+mn-ea"/>
                <a:cs typeface="+mn-cs"/>
                <a:sym typeface="Calibri"/>
              </a:defRPr>
            </a:pPr>
          </a:p>
        </p:txBody>
      </p:sp>
      <p:grpSp>
        <p:nvGrpSpPr>
          <p:cNvPr id="407" name="Groeperen 16"/>
          <p:cNvGrpSpPr/>
          <p:nvPr/>
        </p:nvGrpSpPr>
        <p:grpSpPr>
          <a:xfrm>
            <a:off x="6178591" y="1911836"/>
            <a:ext cx="1524168" cy="1921259"/>
            <a:chOff x="0" y="0"/>
            <a:chExt cx="1524167" cy="1921258"/>
          </a:xfrm>
        </p:grpSpPr>
        <p:pic>
          <p:nvPicPr>
            <p:cNvPr id="405" name="Picture 383" descr="Picture 383"/>
            <p:cNvPicPr>
              <a:picLocks noChangeAspect="1"/>
            </p:cNvPicPr>
            <p:nvPr/>
          </p:nvPicPr>
          <p:blipFill>
            <a:blip r:embed="rId3">
              <a:extLst/>
            </a:blip>
            <a:stretch>
              <a:fillRect/>
            </a:stretch>
          </p:blipFill>
          <p:spPr>
            <a:xfrm>
              <a:off x="-1" y="0"/>
              <a:ext cx="1524169" cy="1921259"/>
            </a:xfrm>
            <a:prstGeom prst="rect">
              <a:avLst/>
            </a:prstGeom>
            <a:ln w="12700" cap="flat">
              <a:noFill/>
              <a:miter lim="400000"/>
            </a:ln>
            <a:effectLst/>
          </p:spPr>
        </p:pic>
        <p:sp>
          <p:nvSpPr>
            <p:cNvPr id="406" name="CustomShape 4"/>
            <p:cNvSpPr/>
            <p:nvPr/>
          </p:nvSpPr>
          <p:spPr>
            <a:xfrm>
              <a:off x="429297" y="915137"/>
              <a:ext cx="926230" cy="584635"/>
            </a:xfrm>
            <a:prstGeom prst="rect">
              <a:avLst/>
            </a:prstGeom>
            <a:solidFill>
              <a:srgbClr val="729FCF">
                <a:alpha val="44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grpSp>
      <p:sp>
        <p:nvSpPr>
          <p:cNvPr id="408" name="Tekstvak 14"/>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14</a:t>
            </a:r>
          </a:p>
        </p:txBody>
      </p:sp>
      <p:sp>
        <p:nvSpPr>
          <p:cNvPr id="409" name="CustomShape 3"/>
          <p:cNvSpPr txBox="1"/>
          <p:nvPr/>
        </p:nvSpPr>
        <p:spPr>
          <a:xfrm>
            <a:off x="347370" y="308477"/>
            <a:ext cx="3941536" cy="74125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sz="2200">
                <a:uFill>
                  <a:solidFill>
                    <a:srgbClr val="FFFFFF"/>
                  </a:solidFill>
                </a:uFill>
                <a:latin typeface="Arial"/>
                <a:ea typeface="Arial"/>
                <a:cs typeface="Arial"/>
                <a:sym typeface="Arial"/>
              </a:defRPr>
            </a:pPr>
          </a:p>
          <a:p>
            <a:pPr>
              <a:defRPr spc="-1" sz="2200">
                <a:uFill>
                  <a:solidFill>
                    <a:srgbClr val="FFFFFF"/>
                  </a:solidFill>
                </a:uFill>
                <a:latin typeface="Arial"/>
                <a:ea typeface="Arial"/>
                <a:cs typeface="Arial"/>
                <a:sym typeface="Arial"/>
              </a:defRPr>
            </a:pPr>
            <a:r>
              <a:t>Case2: at cloud level</a:t>
            </a:r>
          </a:p>
        </p:txBody>
      </p:sp>
      <p:sp>
        <p:nvSpPr>
          <p:cNvPr id="410" name="Tekstvak 20"/>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411" name="Tekstvak 22"/>
          <p:cNvSpPr txBox="1"/>
          <p:nvPr/>
        </p:nvSpPr>
        <p:spPr>
          <a:xfrm>
            <a:off x="457738" y="179916"/>
            <a:ext cx="7722345"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t>
            </a:r>
          </a:p>
        </p:txBody>
      </p:sp>
      <p:pic>
        <p:nvPicPr>
          <p:cNvPr id="412" name="Afbeelding 23" descr="Afbeelding 23"/>
          <p:cNvPicPr>
            <a:picLocks noChangeAspect="1"/>
          </p:cNvPicPr>
          <p:nvPr/>
        </p:nvPicPr>
        <p:blipFill>
          <a:blip r:embed="rId4">
            <a:extLst/>
          </a:blip>
          <a:stretch>
            <a:fillRect/>
          </a:stretch>
        </p:blipFill>
        <p:spPr>
          <a:xfrm>
            <a:off x="3911953" y="0"/>
            <a:ext cx="609428" cy="936638"/>
          </a:xfrm>
          <a:prstGeom prst="rect">
            <a:avLst/>
          </a:prstGeom>
          <a:ln w="12700">
            <a:miter lim="400000"/>
          </a:ln>
        </p:spPr>
      </p:pic>
      <p:pic>
        <p:nvPicPr>
          <p:cNvPr id="413" name="Picture 382" descr="Picture 382"/>
          <p:cNvPicPr>
            <a:picLocks noChangeAspect="1"/>
          </p:cNvPicPr>
          <p:nvPr/>
        </p:nvPicPr>
        <p:blipFill>
          <a:blip r:embed="rId5">
            <a:extLst/>
          </a:blip>
          <a:stretch>
            <a:fillRect/>
          </a:stretch>
        </p:blipFill>
        <p:spPr>
          <a:xfrm>
            <a:off x="6027391" y="116572"/>
            <a:ext cx="2229420" cy="179131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chthoek 2"/>
          <p:cNvSpPr txBox="1"/>
          <p:nvPr/>
        </p:nvSpPr>
        <p:spPr>
          <a:xfrm>
            <a:off x="768305" y="3570611"/>
            <a:ext cx="6429087" cy="1310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457200" indent="-457200">
              <a:buSzPct val="100000"/>
              <a:buFont typeface="Arial"/>
              <a:buChar char="•"/>
              <a:defRPr sz="2800">
                <a:latin typeface="+mn-lt"/>
                <a:ea typeface="+mn-ea"/>
                <a:cs typeface="+mn-cs"/>
                <a:sym typeface="Calibri"/>
              </a:defRPr>
            </a:pPr>
            <a:r>
              <a:t>Cloud retrievals from UV-depol lidar</a:t>
            </a:r>
          </a:p>
          <a:p>
            <a:pPr marL="457200" indent="-457200">
              <a:buSzPct val="100000"/>
              <a:buFont typeface="Arial"/>
              <a:buChar char="•"/>
              <a:defRPr sz="2800">
                <a:latin typeface="+mn-lt"/>
                <a:ea typeface="+mn-ea"/>
                <a:cs typeface="+mn-cs"/>
                <a:sym typeface="Calibri"/>
              </a:defRPr>
            </a:pPr>
            <a:r>
              <a:t>AOT retrievals from UV-depol lidar</a:t>
            </a:r>
          </a:p>
          <a:p>
            <a:pPr marL="457200" indent="-457200">
              <a:buSzPct val="100000"/>
              <a:buFont typeface="Arial"/>
              <a:buChar char="•"/>
              <a:defRPr sz="2800">
                <a:latin typeface="+mn-lt"/>
                <a:ea typeface="+mn-ea"/>
                <a:cs typeface="+mn-cs"/>
                <a:sym typeface="Calibri"/>
              </a:defRPr>
            </a:pPr>
            <a:r>
              <a:t>Aerosol-Cloud interactions</a:t>
            </a:r>
          </a:p>
        </p:txBody>
      </p:sp>
      <p:sp>
        <p:nvSpPr>
          <p:cNvPr id="138" name="Rechthoek 3"/>
          <p:cNvSpPr txBox="1"/>
          <p:nvPr/>
        </p:nvSpPr>
        <p:spPr>
          <a:xfrm>
            <a:off x="235220" y="1833945"/>
            <a:ext cx="8734567" cy="828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LiberationSerif"/>
                <a:ea typeface="LiberationSerif"/>
                <a:cs typeface="LiberationSerif"/>
                <a:sym typeface="LiberationSerif"/>
              </a:defRPr>
            </a:lvl1pPr>
          </a:lstStyle>
          <a:p>
            <a:pPr/>
            <a:r>
              <a:t>UV-depolarisation lidar measuments of aerosol and cloud microphysical properties over Ascension Island. </a:t>
            </a:r>
          </a:p>
        </p:txBody>
      </p:sp>
      <p:pic>
        <p:nvPicPr>
          <p:cNvPr id="139" name="Afbeelding 5" descr="Afbeelding 5"/>
          <p:cNvPicPr>
            <a:picLocks noChangeAspect="1"/>
          </p:cNvPicPr>
          <p:nvPr/>
        </p:nvPicPr>
        <p:blipFill>
          <a:blip r:embed="rId2">
            <a:extLst/>
          </a:blip>
          <a:stretch>
            <a:fillRect/>
          </a:stretch>
        </p:blipFill>
        <p:spPr>
          <a:xfrm>
            <a:off x="3727667" y="-459688"/>
            <a:ext cx="3549568" cy="1981843"/>
          </a:xfrm>
          <a:prstGeom prst="rect">
            <a:avLst/>
          </a:prstGeom>
          <a:ln w="12700">
            <a:miter lim="400000"/>
          </a:ln>
        </p:spPr>
      </p:pic>
      <p:sp>
        <p:nvSpPr>
          <p:cNvPr id="140" name="Tekstvak 6"/>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18" name="Groeperen 21"/>
          <p:cNvGrpSpPr/>
          <p:nvPr/>
        </p:nvGrpSpPr>
        <p:grpSpPr>
          <a:xfrm>
            <a:off x="6827638" y="2160644"/>
            <a:ext cx="1610081" cy="1906122"/>
            <a:chOff x="0" y="0"/>
            <a:chExt cx="1610080" cy="1906121"/>
          </a:xfrm>
        </p:grpSpPr>
        <p:pic>
          <p:nvPicPr>
            <p:cNvPr id="415" name="Picture 397" descr="Picture 397"/>
            <p:cNvPicPr>
              <a:picLocks noChangeAspect="1"/>
            </p:cNvPicPr>
            <p:nvPr/>
          </p:nvPicPr>
          <p:blipFill>
            <a:blip r:embed="rId2">
              <a:extLst/>
            </a:blip>
            <a:stretch>
              <a:fillRect/>
            </a:stretch>
          </p:blipFill>
          <p:spPr>
            <a:xfrm>
              <a:off x="-1" y="0"/>
              <a:ext cx="1610082" cy="1906122"/>
            </a:xfrm>
            <a:prstGeom prst="rect">
              <a:avLst/>
            </a:prstGeom>
            <a:ln w="12700" cap="flat">
              <a:noFill/>
              <a:miter lim="400000"/>
            </a:ln>
            <a:effectLst/>
          </p:spPr>
        </p:pic>
        <p:sp>
          <p:nvSpPr>
            <p:cNvPr id="416" name="CustomShape 4"/>
            <p:cNvSpPr/>
            <p:nvPr/>
          </p:nvSpPr>
          <p:spPr>
            <a:xfrm>
              <a:off x="423628" y="529876"/>
              <a:ext cx="1003920" cy="911625"/>
            </a:xfrm>
            <a:prstGeom prst="rect">
              <a:avLst/>
            </a:prstGeom>
            <a:solidFill>
              <a:srgbClr val="729FCF">
                <a:alpha val="44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sp>
          <p:nvSpPr>
            <p:cNvPr id="417" name="TextShape 5"/>
            <p:cNvSpPr txBox="1"/>
            <p:nvPr/>
          </p:nvSpPr>
          <p:spPr>
            <a:xfrm>
              <a:off x="1062487" y="293324"/>
              <a:ext cx="547593" cy="262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defRPr spc="-1" sz="1200">
                  <a:solidFill>
                    <a:srgbClr val="FF0000"/>
                  </a:solidFill>
                  <a:uFill>
                    <a:solidFill>
                      <a:srgbClr val="FFFFFF"/>
                    </a:solidFill>
                  </a:uFill>
                  <a:latin typeface="Arial"/>
                  <a:ea typeface="Arial"/>
                  <a:cs typeface="Arial"/>
                  <a:sym typeface="Arial"/>
                </a:defRPr>
              </a:lvl1pPr>
            </a:lstStyle>
            <a:p>
              <a:pPr/>
              <a:r>
                <a:t>cbh</a:t>
              </a:r>
            </a:p>
          </p:txBody>
        </p:sp>
      </p:grpSp>
      <p:pic>
        <p:nvPicPr>
          <p:cNvPr id="419" name="Picture 382" descr="Picture 382"/>
          <p:cNvPicPr>
            <a:picLocks noChangeAspect="1"/>
          </p:cNvPicPr>
          <p:nvPr/>
        </p:nvPicPr>
        <p:blipFill>
          <a:blip r:embed="rId3">
            <a:extLst/>
          </a:blip>
          <a:stretch>
            <a:fillRect/>
          </a:stretch>
        </p:blipFill>
        <p:spPr>
          <a:xfrm>
            <a:off x="6385616" y="427221"/>
            <a:ext cx="2229422" cy="1791312"/>
          </a:xfrm>
          <a:prstGeom prst="rect">
            <a:avLst/>
          </a:prstGeom>
          <a:ln w="12700">
            <a:miter lim="400000"/>
          </a:ln>
        </p:spPr>
      </p:pic>
      <p:pic>
        <p:nvPicPr>
          <p:cNvPr id="420" name="Afbeelding 4" descr="Afbeelding 4"/>
          <p:cNvPicPr>
            <a:picLocks noChangeAspect="1"/>
          </p:cNvPicPr>
          <p:nvPr/>
        </p:nvPicPr>
        <p:blipFill>
          <a:blip r:embed="rId4">
            <a:extLst/>
          </a:blip>
          <a:stretch>
            <a:fillRect/>
          </a:stretch>
        </p:blipFill>
        <p:spPr>
          <a:xfrm>
            <a:off x="347214" y="3914221"/>
            <a:ext cx="8407401" cy="2768602"/>
          </a:xfrm>
          <a:prstGeom prst="rect">
            <a:avLst/>
          </a:prstGeom>
          <a:ln w="12700">
            <a:miter lim="400000"/>
          </a:ln>
        </p:spPr>
      </p:pic>
      <p:sp>
        <p:nvSpPr>
          <p:cNvPr id="421" name="Tekstvak 15"/>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14</a:t>
            </a:r>
          </a:p>
        </p:txBody>
      </p:sp>
      <p:sp>
        <p:nvSpPr>
          <p:cNvPr id="422" name="CustomShape 3"/>
          <p:cNvSpPr txBox="1"/>
          <p:nvPr/>
        </p:nvSpPr>
        <p:spPr>
          <a:xfrm>
            <a:off x="347370" y="308477"/>
            <a:ext cx="5691070" cy="107145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sz="2200">
                <a:uFill>
                  <a:solidFill>
                    <a:srgbClr val="FFFFFF"/>
                  </a:solidFill>
                </a:uFill>
                <a:latin typeface="Arial"/>
                <a:ea typeface="Arial"/>
                <a:cs typeface="Arial"/>
                <a:sym typeface="Arial"/>
              </a:defRPr>
            </a:pPr>
          </a:p>
          <a:p>
            <a:pPr>
              <a:defRPr spc="-1" sz="2200">
                <a:uFill>
                  <a:solidFill>
                    <a:srgbClr val="FFFFFF"/>
                  </a:solidFill>
                </a:uFill>
                <a:latin typeface="Arial"/>
                <a:ea typeface="Arial"/>
                <a:cs typeface="Arial"/>
                <a:sym typeface="Arial"/>
              </a:defRPr>
            </a:pPr>
            <a:r>
              <a:t>Case 3: below cloud level               Marine</a:t>
            </a:r>
          </a:p>
          <a:p>
            <a:pPr>
              <a:defRPr spc="-1" sz="2200">
                <a:uFill>
                  <a:solidFill>
                    <a:srgbClr val="FFFFFF"/>
                  </a:solidFill>
                </a:uFill>
                <a:latin typeface="Arial"/>
                <a:ea typeface="Arial"/>
                <a:cs typeface="Arial"/>
                <a:sym typeface="Arial"/>
              </a:defRPr>
            </a:pPr>
            <a:r>
              <a:t>                                                        Aerosols</a:t>
            </a:r>
          </a:p>
        </p:txBody>
      </p:sp>
      <p:sp>
        <p:nvSpPr>
          <p:cNvPr id="423" name="Tekstvak 26"/>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424" name="CustomShape 2"/>
          <p:cNvSpPr txBox="1"/>
          <p:nvPr/>
        </p:nvSpPr>
        <p:spPr>
          <a:xfrm>
            <a:off x="347215" y="1093151"/>
            <a:ext cx="7106040" cy="27211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718">
              <a:defRPr spc="-1">
                <a:uFill>
                  <a:solidFill>
                    <a:srgbClr val="FFFFFF"/>
                  </a:solidFill>
                </a:uFill>
                <a:latin typeface="Bookman Old Style"/>
                <a:ea typeface="Bookman Old Style"/>
                <a:cs typeface="Bookman Old Style"/>
                <a:sym typeface="Bookman Old Style"/>
              </a:defRPr>
            </a:pPr>
            <a:r>
              <a:t>Cloud properties: R</a:t>
            </a:r>
            <a:r>
              <a:rPr baseline="-25000"/>
              <a:t>eff</a:t>
            </a:r>
            <a:r>
              <a:t> and ND</a:t>
            </a:r>
            <a:endParaRPr sz="1600"/>
          </a:p>
          <a:p>
            <a:pPr lvl="1" marL="317700" indent="-34290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Values as retrieved →</a:t>
            </a:r>
            <a:endParaRPr sz="1600"/>
          </a:p>
          <a:p>
            <a:pPr lvl="2" indent="431999">
              <a:defRPr spc="-1">
                <a:uFill>
                  <a:solidFill>
                    <a:srgbClr val="FFFFFF"/>
                  </a:solidFill>
                </a:uFill>
                <a:latin typeface="Bookman Old Style"/>
                <a:ea typeface="Bookman Old Style"/>
                <a:cs typeface="Bookman Old Style"/>
                <a:sym typeface="Bookman Old Style"/>
              </a:defRPr>
            </a:pPr>
            <a:r>
              <a:t> time resolution 3 minutes</a:t>
            </a:r>
            <a:endParaRPr sz="1600"/>
          </a:p>
          <a:p>
            <a:pPr>
              <a:defRPr spc="-1">
                <a:uFill>
                  <a:solidFill>
                    <a:srgbClr val="FFFFFF"/>
                  </a:solidFill>
                </a:uFill>
                <a:latin typeface="Bookman Old Style"/>
                <a:ea typeface="Bookman Old Style"/>
                <a:cs typeface="Bookman Old Style"/>
                <a:sym typeface="Bookman Old Style"/>
              </a:defRPr>
            </a:pPr>
            <a:r>
              <a:t>Aerosol proxy</a:t>
            </a:r>
            <a:endParaRPr sz="1600"/>
          </a:p>
          <a:p>
            <a:pPr marL="285750" indent="-28575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AOT </a:t>
            </a:r>
            <a:r>
              <a:rPr b="1">
                <a:solidFill>
                  <a:srgbClr val="FF0000"/>
                </a:solidFill>
                <a:latin typeface="+mj-lt"/>
                <a:ea typeface="+mj-ea"/>
                <a:cs typeface="+mj-cs"/>
                <a:sym typeface="Helvetica"/>
              </a:rPr>
              <a:t>below clouds</a:t>
            </a:r>
            <a:r>
              <a:rPr>
                <a:solidFill>
                  <a:srgbClr val="FF0000"/>
                </a:solidFill>
              </a:rPr>
              <a:t> </a:t>
            </a:r>
            <a:r>
              <a:t>→ 200m : cbh-300</a:t>
            </a:r>
          </a:p>
          <a:p>
            <a:pPr lvl="2" indent="431999">
              <a:defRPr spc="-1">
                <a:uFill>
                  <a:solidFill>
                    <a:srgbClr val="FFFFFF"/>
                  </a:solidFill>
                </a:uFill>
                <a:latin typeface="Bookman Old Style"/>
                <a:ea typeface="Bookman Old Style"/>
                <a:cs typeface="Bookman Old Style"/>
                <a:sym typeface="Bookman Old Style"/>
              </a:defRPr>
            </a:pPr>
            <a:r>
              <a:t>(Exclude overlap and wet aerosols)</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S</a:t>
            </a:r>
            <a:r>
              <a:rPr baseline="-25000"/>
              <a:t>below cloud</a:t>
            </a:r>
            <a:r>
              <a:t>=50 sr, S</a:t>
            </a:r>
            <a:r>
              <a:rPr baseline="-25000"/>
              <a:t>cloud</a:t>
            </a:r>
            <a:r>
              <a:t>=20 sr, corrected</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    for multiple scattering.</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extinction-to-backscatter ratio S</a:t>
            </a:r>
            <a:r>
              <a:rPr baseline="-25000"/>
              <a:t>cloud</a:t>
            </a:r>
            <a:r>
              <a:t>  =  (1-</a:t>
            </a:r>
            <a:r>
              <a:rPr>
                <a:latin typeface="Lucida Grande"/>
                <a:ea typeface="Lucida Grande"/>
                <a:cs typeface="Lucida Grande"/>
                <a:sym typeface="Lucida Grande"/>
              </a:rPr>
              <a:t>η</a:t>
            </a:r>
            <a:r>
              <a:t>)</a:t>
            </a:r>
            <a:r>
              <a:rPr>
                <a:latin typeface="Lucida Grande"/>
                <a:ea typeface="Lucida Grande"/>
                <a:cs typeface="Lucida Grande"/>
                <a:sym typeface="Lucida Grande"/>
              </a:rPr>
              <a:t>α/β</a:t>
            </a:r>
          </a:p>
        </p:txBody>
      </p:sp>
      <p:sp>
        <p:nvSpPr>
          <p:cNvPr id="425" name="Tekstvak 16"/>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Ascension Island</a:t>
            </a:r>
          </a:p>
        </p:txBody>
      </p:sp>
      <p:pic>
        <p:nvPicPr>
          <p:cNvPr id="426" name="Afbeelding 25" descr="Afbeelding 25"/>
          <p:cNvPicPr>
            <a:picLocks noChangeAspect="1"/>
          </p:cNvPicPr>
          <p:nvPr/>
        </p:nvPicPr>
        <p:blipFill>
          <a:blip r:embed="rId5">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8" name="Afbeelding 3" descr="Afbeelding 3"/>
          <p:cNvPicPr>
            <a:picLocks noChangeAspect="1"/>
          </p:cNvPicPr>
          <p:nvPr/>
        </p:nvPicPr>
        <p:blipFill>
          <a:blip r:embed="rId2">
            <a:extLst/>
          </a:blip>
          <a:stretch>
            <a:fillRect/>
          </a:stretch>
        </p:blipFill>
        <p:spPr>
          <a:xfrm>
            <a:off x="540465" y="3806142"/>
            <a:ext cx="7843837" cy="2805302"/>
          </a:xfrm>
          <a:prstGeom prst="rect">
            <a:avLst/>
          </a:prstGeom>
          <a:ln w="12700">
            <a:miter lim="400000"/>
          </a:ln>
        </p:spPr>
      </p:pic>
      <p:sp>
        <p:nvSpPr>
          <p:cNvPr id="429" name="CustomShape 2"/>
          <p:cNvSpPr txBox="1"/>
          <p:nvPr/>
        </p:nvSpPr>
        <p:spPr>
          <a:xfrm>
            <a:off x="347215" y="1093151"/>
            <a:ext cx="7106040" cy="27211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718">
              <a:defRPr spc="-1">
                <a:uFill>
                  <a:solidFill>
                    <a:srgbClr val="FFFFFF"/>
                  </a:solidFill>
                </a:uFill>
                <a:latin typeface="Bookman Old Style"/>
                <a:ea typeface="Bookman Old Style"/>
                <a:cs typeface="Bookman Old Style"/>
                <a:sym typeface="Bookman Old Style"/>
              </a:defRPr>
            </a:pPr>
            <a:r>
              <a:t>Cloud properties: R</a:t>
            </a:r>
            <a:r>
              <a:rPr baseline="-25000"/>
              <a:t>eff</a:t>
            </a:r>
            <a:r>
              <a:t> and ND</a:t>
            </a:r>
            <a:endParaRPr sz="1600"/>
          </a:p>
          <a:p>
            <a:pPr lvl="1" marL="317700" indent="-34290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Values as retrieved →</a:t>
            </a:r>
            <a:endParaRPr sz="1600"/>
          </a:p>
          <a:p>
            <a:pPr lvl="2" indent="431999">
              <a:defRPr spc="-1">
                <a:uFill>
                  <a:solidFill>
                    <a:srgbClr val="FFFFFF"/>
                  </a:solidFill>
                </a:uFill>
                <a:latin typeface="Bookman Old Style"/>
                <a:ea typeface="Bookman Old Style"/>
                <a:cs typeface="Bookman Old Style"/>
                <a:sym typeface="Bookman Old Style"/>
              </a:defRPr>
            </a:pPr>
            <a:r>
              <a:t> time resolution 3 minutes</a:t>
            </a:r>
            <a:endParaRPr sz="1600"/>
          </a:p>
          <a:p>
            <a:pPr>
              <a:defRPr spc="-1">
                <a:uFill>
                  <a:solidFill>
                    <a:srgbClr val="FFFFFF"/>
                  </a:solidFill>
                </a:uFill>
                <a:latin typeface="Bookman Old Style"/>
                <a:ea typeface="Bookman Old Style"/>
                <a:cs typeface="Bookman Old Style"/>
                <a:sym typeface="Bookman Old Style"/>
              </a:defRPr>
            </a:pPr>
            <a:r>
              <a:t>Aerosol proxy</a:t>
            </a:r>
            <a:endParaRPr sz="1600"/>
          </a:p>
          <a:p>
            <a:pPr marL="285750" indent="-285750">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AOT </a:t>
            </a:r>
            <a:r>
              <a:rPr b="1">
                <a:solidFill>
                  <a:srgbClr val="FF0000"/>
                </a:solidFill>
                <a:latin typeface="+mj-lt"/>
                <a:ea typeface="+mj-ea"/>
                <a:cs typeface="+mj-cs"/>
                <a:sym typeface="Helvetica"/>
              </a:rPr>
              <a:t>below clouds</a:t>
            </a:r>
            <a:r>
              <a:rPr>
                <a:solidFill>
                  <a:srgbClr val="FF0000"/>
                </a:solidFill>
              </a:rPr>
              <a:t> </a:t>
            </a:r>
            <a:r>
              <a:t>→ 200m : cbh-300</a:t>
            </a:r>
          </a:p>
          <a:p>
            <a:pPr lvl="2" indent="431999">
              <a:defRPr spc="-1">
                <a:uFill>
                  <a:solidFill>
                    <a:srgbClr val="FFFFFF"/>
                  </a:solidFill>
                </a:uFill>
                <a:latin typeface="Bookman Old Style"/>
                <a:ea typeface="Bookman Old Style"/>
                <a:cs typeface="Bookman Old Style"/>
                <a:sym typeface="Bookman Old Style"/>
              </a:defRPr>
            </a:pPr>
            <a:r>
              <a:t>(Exclude overlap and wet aerosols)</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S</a:t>
            </a:r>
            <a:r>
              <a:rPr baseline="-25000"/>
              <a:t>below cloud</a:t>
            </a:r>
            <a:r>
              <a:t>=50 sr, S</a:t>
            </a:r>
            <a:r>
              <a:rPr baseline="-25000"/>
              <a:t>cloud</a:t>
            </a:r>
            <a:r>
              <a:t>=20 sr, corrected</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    for multiple scattering.</a:t>
            </a:r>
          </a:p>
          <a:p>
            <a:pPr lvl="1" marL="260550" indent="-285750" algn="just">
              <a:buClr>
                <a:srgbClr val="000000"/>
              </a:buClr>
              <a:buSzPct val="45000"/>
              <a:buFont typeface="Courier New"/>
              <a:buChar char="o"/>
              <a:defRPr spc="-1">
                <a:uFill>
                  <a:solidFill>
                    <a:srgbClr val="FFFFFF"/>
                  </a:solidFill>
                </a:uFill>
                <a:latin typeface="Bookman Old Style"/>
                <a:ea typeface="Bookman Old Style"/>
                <a:cs typeface="Bookman Old Style"/>
                <a:sym typeface="Bookman Old Style"/>
              </a:defRPr>
            </a:pPr>
            <a:r>
              <a:t>extinction-to-backscatter ratio S</a:t>
            </a:r>
            <a:r>
              <a:rPr baseline="-25000"/>
              <a:t>cloud</a:t>
            </a:r>
            <a:r>
              <a:t>  =  (1-</a:t>
            </a:r>
            <a:r>
              <a:rPr>
                <a:latin typeface="Lucida Grande"/>
                <a:ea typeface="Lucida Grande"/>
                <a:cs typeface="Lucida Grande"/>
                <a:sym typeface="Lucida Grande"/>
              </a:rPr>
              <a:t>η</a:t>
            </a:r>
            <a:r>
              <a:t>)</a:t>
            </a:r>
            <a:r>
              <a:rPr>
                <a:latin typeface="Lucida Grande"/>
                <a:ea typeface="Lucida Grande"/>
                <a:cs typeface="Lucida Grande"/>
                <a:sym typeface="Lucida Grande"/>
              </a:rPr>
              <a:t>α/β</a:t>
            </a:r>
          </a:p>
        </p:txBody>
      </p:sp>
      <p:sp>
        <p:nvSpPr>
          <p:cNvPr id="430" name="TextBox 2"/>
          <p:cNvSpPr txBox="1"/>
          <p:nvPr/>
        </p:nvSpPr>
        <p:spPr>
          <a:xfrm>
            <a:off x="2677078" y="4129482"/>
            <a:ext cx="3540178"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200">
                <a:latin typeface="+mn-lt"/>
                <a:ea typeface="+mn-ea"/>
                <a:cs typeface="+mn-cs"/>
                <a:sym typeface="Calibri"/>
              </a:defRPr>
            </a:pPr>
            <a:r>
              <a:t>IE &gt; 0 →Twomey effect</a:t>
            </a:r>
          </a:p>
          <a:p>
            <a:pPr>
              <a:defRPr sz="1200">
                <a:latin typeface="+mn-lt"/>
                <a:ea typeface="+mn-ea"/>
                <a:cs typeface="+mn-cs"/>
                <a:sym typeface="Calibri"/>
              </a:defRPr>
            </a:pPr>
            <a:r>
              <a:t>IE = 0 →No aerosol effect</a:t>
            </a:r>
          </a:p>
          <a:p>
            <a:pPr>
              <a:defRPr sz="1200">
                <a:latin typeface="+mn-lt"/>
                <a:ea typeface="+mn-ea"/>
                <a:cs typeface="+mn-cs"/>
                <a:sym typeface="Calibri"/>
              </a:defRPr>
            </a:pPr>
            <a:r>
              <a:t>IE &lt; 0→No/Unclear aerosol effect</a:t>
            </a:r>
          </a:p>
        </p:txBody>
      </p:sp>
      <p:sp>
        <p:nvSpPr>
          <p:cNvPr id="431" name="Tekstvak 15"/>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14</a:t>
            </a:r>
          </a:p>
        </p:txBody>
      </p:sp>
      <p:grpSp>
        <p:nvGrpSpPr>
          <p:cNvPr id="435" name="Groeperen 17"/>
          <p:cNvGrpSpPr/>
          <p:nvPr/>
        </p:nvGrpSpPr>
        <p:grpSpPr>
          <a:xfrm>
            <a:off x="6827638" y="2160644"/>
            <a:ext cx="1610081" cy="1906122"/>
            <a:chOff x="0" y="0"/>
            <a:chExt cx="1610080" cy="1906121"/>
          </a:xfrm>
        </p:grpSpPr>
        <p:pic>
          <p:nvPicPr>
            <p:cNvPr id="432" name="Picture 397" descr="Picture 397"/>
            <p:cNvPicPr>
              <a:picLocks noChangeAspect="1"/>
            </p:cNvPicPr>
            <p:nvPr/>
          </p:nvPicPr>
          <p:blipFill>
            <a:blip r:embed="rId3">
              <a:extLst/>
            </a:blip>
            <a:stretch>
              <a:fillRect/>
            </a:stretch>
          </p:blipFill>
          <p:spPr>
            <a:xfrm>
              <a:off x="-1" y="0"/>
              <a:ext cx="1610082" cy="1906122"/>
            </a:xfrm>
            <a:prstGeom prst="rect">
              <a:avLst/>
            </a:prstGeom>
            <a:ln w="12700" cap="flat">
              <a:noFill/>
              <a:miter lim="400000"/>
            </a:ln>
            <a:effectLst/>
          </p:spPr>
        </p:pic>
        <p:sp>
          <p:nvSpPr>
            <p:cNvPr id="433" name="CustomShape 4"/>
            <p:cNvSpPr/>
            <p:nvPr/>
          </p:nvSpPr>
          <p:spPr>
            <a:xfrm>
              <a:off x="423628" y="529876"/>
              <a:ext cx="1003920" cy="911625"/>
            </a:xfrm>
            <a:prstGeom prst="rect">
              <a:avLst/>
            </a:prstGeom>
            <a:solidFill>
              <a:srgbClr val="729FCF">
                <a:alpha val="44000"/>
              </a:srgbClr>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sp>
          <p:nvSpPr>
            <p:cNvPr id="434" name="TextShape 5"/>
            <p:cNvSpPr txBox="1"/>
            <p:nvPr/>
          </p:nvSpPr>
          <p:spPr>
            <a:xfrm>
              <a:off x="1062487" y="293324"/>
              <a:ext cx="547593" cy="2628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999" tIns="44999" rIns="44999" bIns="44999" numCol="1" anchor="t">
              <a:spAutoFit/>
            </a:bodyPr>
            <a:lstStyle>
              <a:lvl1pPr>
                <a:defRPr spc="-1" sz="1200">
                  <a:solidFill>
                    <a:srgbClr val="FF0000"/>
                  </a:solidFill>
                  <a:uFill>
                    <a:solidFill>
                      <a:srgbClr val="FFFFFF"/>
                    </a:solidFill>
                  </a:uFill>
                  <a:latin typeface="Arial"/>
                  <a:ea typeface="Arial"/>
                  <a:cs typeface="Arial"/>
                  <a:sym typeface="Arial"/>
                </a:defRPr>
              </a:lvl1pPr>
            </a:lstStyle>
            <a:p>
              <a:pPr/>
              <a:r>
                <a:t>cbh</a:t>
              </a:r>
            </a:p>
          </p:txBody>
        </p:sp>
      </p:grpSp>
      <p:pic>
        <p:nvPicPr>
          <p:cNvPr id="436" name="Picture 382" descr="Picture 382"/>
          <p:cNvPicPr>
            <a:picLocks noChangeAspect="1"/>
          </p:cNvPicPr>
          <p:nvPr/>
        </p:nvPicPr>
        <p:blipFill>
          <a:blip r:embed="rId4">
            <a:extLst/>
          </a:blip>
          <a:stretch>
            <a:fillRect/>
          </a:stretch>
        </p:blipFill>
        <p:spPr>
          <a:xfrm>
            <a:off x="6385616" y="427221"/>
            <a:ext cx="2229422" cy="1791312"/>
          </a:xfrm>
          <a:prstGeom prst="rect">
            <a:avLst/>
          </a:prstGeom>
          <a:ln w="12700">
            <a:miter lim="400000"/>
          </a:ln>
        </p:spPr>
      </p:pic>
      <p:sp>
        <p:nvSpPr>
          <p:cNvPr id="437" name="Tekstvak 33"/>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438" name="CustomShape 3"/>
          <p:cNvSpPr txBox="1"/>
          <p:nvPr/>
        </p:nvSpPr>
        <p:spPr>
          <a:xfrm>
            <a:off x="347370" y="308477"/>
            <a:ext cx="5691070" cy="107145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sz="2200">
                <a:uFill>
                  <a:solidFill>
                    <a:srgbClr val="FFFFFF"/>
                  </a:solidFill>
                </a:uFill>
                <a:latin typeface="Arial"/>
                <a:ea typeface="Arial"/>
                <a:cs typeface="Arial"/>
                <a:sym typeface="Arial"/>
              </a:defRPr>
            </a:pPr>
          </a:p>
          <a:p>
            <a:pPr>
              <a:defRPr spc="-1" sz="2200">
                <a:uFill>
                  <a:solidFill>
                    <a:srgbClr val="FFFFFF"/>
                  </a:solidFill>
                </a:uFill>
                <a:latin typeface="Arial"/>
                <a:ea typeface="Arial"/>
                <a:cs typeface="Arial"/>
                <a:sym typeface="Arial"/>
              </a:defRPr>
            </a:pPr>
            <a:r>
              <a:t>Case 3: below cloud level               Marine</a:t>
            </a:r>
          </a:p>
          <a:p>
            <a:pPr>
              <a:defRPr spc="-1" sz="2200">
                <a:uFill>
                  <a:solidFill>
                    <a:srgbClr val="FFFFFF"/>
                  </a:solidFill>
                </a:uFill>
                <a:latin typeface="Arial"/>
                <a:ea typeface="Arial"/>
                <a:cs typeface="Arial"/>
                <a:sym typeface="Arial"/>
              </a:defRPr>
            </a:pPr>
            <a:r>
              <a:t>                                                        Aerosols</a:t>
            </a:r>
          </a:p>
        </p:txBody>
      </p:sp>
      <p:sp>
        <p:nvSpPr>
          <p:cNvPr id="439" name="Tekstvak 19"/>
          <p:cNvSpPr txBox="1"/>
          <p:nvPr/>
        </p:nvSpPr>
        <p:spPr>
          <a:xfrm>
            <a:off x="457738" y="179915"/>
            <a:ext cx="7722345" cy="802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Ascension Island</a:t>
            </a:r>
          </a:p>
        </p:txBody>
      </p:sp>
      <p:pic>
        <p:nvPicPr>
          <p:cNvPr id="440" name="Afbeelding 21" descr="Afbeelding 21"/>
          <p:cNvPicPr>
            <a:picLocks noChangeAspect="1"/>
          </p:cNvPicPr>
          <p:nvPr/>
        </p:nvPicPr>
        <p:blipFill>
          <a:blip r:embed="rId5">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2" name="Afbeelding 3" descr="Afbeelding 3"/>
          <p:cNvPicPr>
            <a:picLocks noChangeAspect="1"/>
          </p:cNvPicPr>
          <p:nvPr/>
        </p:nvPicPr>
        <p:blipFill>
          <a:blip r:embed="rId2">
            <a:extLst/>
          </a:blip>
          <a:stretch>
            <a:fillRect/>
          </a:stretch>
        </p:blipFill>
        <p:spPr>
          <a:xfrm>
            <a:off x="540465" y="3806142"/>
            <a:ext cx="7843837" cy="2805302"/>
          </a:xfrm>
          <a:prstGeom prst="rect">
            <a:avLst/>
          </a:prstGeom>
          <a:ln w="12700">
            <a:miter lim="400000"/>
          </a:ln>
        </p:spPr>
      </p:pic>
      <p:pic>
        <p:nvPicPr>
          <p:cNvPr id="443" name="Afbeelding 4" descr="Afbeelding 4"/>
          <p:cNvPicPr>
            <a:picLocks noChangeAspect="1"/>
          </p:cNvPicPr>
          <p:nvPr/>
        </p:nvPicPr>
        <p:blipFill>
          <a:blip r:embed="rId3">
            <a:extLst/>
          </a:blip>
          <a:stretch>
            <a:fillRect/>
          </a:stretch>
        </p:blipFill>
        <p:spPr>
          <a:xfrm>
            <a:off x="283743" y="1102198"/>
            <a:ext cx="8100560" cy="2711208"/>
          </a:xfrm>
          <a:prstGeom prst="rect">
            <a:avLst/>
          </a:prstGeom>
          <a:ln w="12700">
            <a:miter lim="400000"/>
          </a:ln>
        </p:spPr>
      </p:pic>
      <p:sp>
        <p:nvSpPr>
          <p:cNvPr id="444" name="Tekstvak 5"/>
          <p:cNvSpPr txBox="1"/>
          <p:nvPr/>
        </p:nvSpPr>
        <p:spPr>
          <a:xfrm>
            <a:off x="6852146" y="358658"/>
            <a:ext cx="1820574" cy="26923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defRPr b="1" i="1" sz="1200">
                <a:solidFill>
                  <a:srgbClr val="042F62"/>
                </a:solidFill>
              </a:defRPr>
            </a:lvl1pPr>
          </a:lstStyle>
          <a:p>
            <a:pPr/>
            <a:r>
              <a:t>Figures by Elma Tenner</a:t>
            </a:r>
          </a:p>
        </p:txBody>
      </p:sp>
      <p:sp>
        <p:nvSpPr>
          <p:cNvPr id="445" name="Tekstvak 6"/>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14</a:t>
            </a:r>
          </a:p>
        </p:txBody>
      </p:sp>
      <p:sp>
        <p:nvSpPr>
          <p:cNvPr id="446" name="Tekstvak 12"/>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447" name="CustomShape 3"/>
          <p:cNvSpPr txBox="1"/>
          <p:nvPr/>
        </p:nvSpPr>
        <p:spPr>
          <a:xfrm>
            <a:off x="347370" y="308477"/>
            <a:ext cx="8036932" cy="741258"/>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sz="2200">
                <a:uFill>
                  <a:solidFill>
                    <a:srgbClr val="FFFFFF"/>
                  </a:solidFill>
                </a:uFill>
                <a:latin typeface="Arial"/>
                <a:ea typeface="Arial"/>
                <a:cs typeface="Arial"/>
                <a:sym typeface="Arial"/>
              </a:defRPr>
            </a:pPr>
          </a:p>
          <a:p>
            <a:pPr>
              <a:defRPr spc="-1" sz="2200">
                <a:uFill>
                  <a:solidFill>
                    <a:srgbClr val="FFFFFF"/>
                  </a:solidFill>
                </a:uFill>
                <a:latin typeface="Arial"/>
                <a:ea typeface="Arial"/>
                <a:cs typeface="Arial"/>
                <a:sym typeface="Arial"/>
              </a:defRPr>
            </a:pPr>
            <a:r>
              <a:t>Case 3: below cloud level               Marine Aerosols</a:t>
            </a:r>
          </a:p>
        </p:txBody>
      </p:sp>
      <p:sp>
        <p:nvSpPr>
          <p:cNvPr id="448" name="Tekstvak 9"/>
          <p:cNvSpPr txBox="1"/>
          <p:nvPr/>
        </p:nvSpPr>
        <p:spPr>
          <a:xfrm>
            <a:off x="457738" y="179916"/>
            <a:ext cx="7722345"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sz="2400">
                <a:latin typeface="+mn-lt"/>
                <a:ea typeface="+mn-ea"/>
                <a:cs typeface="+mn-cs"/>
                <a:sym typeface="Calibri"/>
              </a:defRPr>
            </a:lvl1pPr>
          </a:lstStyle>
          <a:p>
            <a:pPr/>
            <a:r>
              <a:t>Aerosol-Cloud Interactions                </a:t>
            </a:r>
          </a:p>
        </p:txBody>
      </p:sp>
      <p:pic>
        <p:nvPicPr>
          <p:cNvPr id="449" name="Afbeelding 11" descr="Afbeelding 11"/>
          <p:cNvPicPr>
            <a:picLocks noChangeAspect="1"/>
          </p:cNvPicPr>
          <p:nvPr/>
        </p:nvPicPr>
        <p:blipFill>
          <a:blip r:embed="rId4">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1" name="Afbeelding 1" descr="Afbeelding 1"/>
          <p:cNvPicPr>
            <a:picLocks noChangeAspect="1"/>
          </p:cNvPicPr>
          <p:nvPr/>
        </p:nvPicPr>
        <p:blipFill>
          <a:blip r:embed="rId2">
            <a:extLst/>
          </a:blip>
          <a:srcRect l="0" t="9465" r="0" b="10698"/>
          <a:stretch>
            <a:fillRect/>
          </a:stretch>
        </p:blipFill>
        <p:spPr>
          <a:xfrm>
            <a:off x="0" y="226559"/>
            <a:ext cx="4296763" cy="4258755"/>
          </a:xfrm>
          <a:prstGeom prst="rect">
            <a:avLst/>
          </a:prstGeom>
          <a:ln w="12700">
            <a:miter lim="400000"/>
          </a:ln>
        </p:spPr>
      </p:pic>
      <p:sp>
        <p:nvSpPr>
          <p:cNvPr id="452" name="Tekstvak 3"/>
          <p:cNvSpPr txBox="1"/>
          <p:nvPr/>
        </p:nvSpPr>
        <p:spPr>
          <a:xfrm>
            <a:off x="4446566" y="2388490"/>
            <a:ext cx="4620920" cy="1235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ts val="1800"/>
              </a:lnSpc>
              <a:defRPr sz="1600">
                <a:latin typeface="Bookman Old Style"/>
                <a:ea typeface="Bookman Old Style"/>
                <a:cs typeface="Bookman Old Style"/>
                <a:sym typeface="Bookman Old Style"/>
              </a:defRPr>
            </a:pPr>
            <a:r>
              <a:t>Example of aerosol below clouds only, </a:t>
            </a:r>
          </a:p>
          <a:p>
            <a:pPr>
              <a:lnSpc>
                <a:spcPts val="1800"/>
              </a:lnSpc>
              <a:defRPr sz="1600">
                <a:latin typeface="Bookman Old Style"/>
                <a:ea typeface="Bookman Old Style"/>
                <a:cs typeface="Bookman Old Style"/>
                <a:sym typeface="Bookman Old Style"/>
              </a:defRPr>
            </a:pPr>
            <a:r>
              <a:t>7 Sept. 2016.</a:t>
            </a:r>
          </a:p>
          <a:p>
            <a:pPr>
              <a:lnSpc>
                <a:spcPts val="1800"/>
              </a:lnSpc>
              <a:defRPr sz="1600">
                <a:latin typeface="Bookman Old Style"/>
                <a:ea typeface="Bookman Old Style"/>
                <a:cs typeface="Bookman Old Style"/>
                <a:sym typeface="Bookman Old Style"/>
              </a:defRPr>
            </a:pPr>
          </a:p>
          <a:p>
            <a:pPr>
              <a:lnSpc>
                <a:spcPts val="1800"/>
              </a:lnSpc>
              <a:defRPr sz="1600">
                <a:latin typeface="Bookman Old Style"/>
                <a:ea typeface="Bookman Old Style"/>
                <a:cs typeface="Bookman Old Style"/>
                <a:sym typeface="Bookman Old Style"/>
              </a:defRPr>
            </a:pPr>
            <a:r>
              <a:t>Main flow direction in the boundary layer is from the south-east.</a:t>
            </a:r>
          </a:p>
        </p:txBody>
      </p:sp>
      <p:sp>
        <p:nvSpPr>
          <p:cNvPr id="453" name="Tekstvak 4"/>
          <p:cNvSpPr txBox="1"/>
          <p:nvPr/>
        </p:nvSpPr>
        <p:spPr>
          <a:xfrm>
            <a:off x="911605" y="1260870"/>
            <a:ext cx="809138"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mn-lt"/>
                <a:ea typeface="+mn-ea"/>
                <a:cs typeface="+mn-cs"/>
                <a:sym typeface="Calibri"/>
              </a:defRPr>
            </a:lvl1pPr>
          </a:lstStyle>
          <a:p>
            <a:pPr/>
            <a:r>
              <a:t>Ascension</a:t>
            </a:r>
          </a:p>
        </p:txBody>
      </p:sp>
      <p:sp>
        <p:nvSpPr>
          <p:cNvPr id="454" name="Tekstvak 5"/>
          <p:cNvSpPr txBox="1"/>
          <p:nvPr/>
        </p:nvSpPr>
        <p:spPr>
          <a:xfrm>
            <a:off x="349511" y="2949125"/>
            <a:ext cx="1757396"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mn-lt"/>
                <a:ea typeface="+mn-ea"/>
                <a:cs typeface="+mn-cs"/>
                <a:sym typeface="Calibri"/>
              </a:defRPr>
            </a:lvl1pPr>
          </a:lstStyle>
          <a:p>
            <a:pPr/>
            <a:r>
              <a:t>7 day back-trajectories</a:t>
            </a:r>
          </a:p>
        </p:txBody>
      </p:sp>
      <p:sp>
        <p:nvSpPr>
          <p:cNvPr id="455" name="Rechte verbindingslijn met pijl 6"/>
          <p:cNvSpPr/>
          <p:nvPr/>
        </p:nvSpPr>
        <p:spPr>
          <a:xfrm flipH="1">
            <a:off x="1801615" y="631791"/>
            <a:ext cx="174320" cy="174331"/>
          </a:xfrm>
          <a:prstGeom prst="line">
            <a:avLst/>
          </a:prstGeom>
          <a:ln w="25400">
            <a:solidFill>
              <a:srgbClr val="29FF10"/>
            </a:solidFill>
            <a:tailEnd type="triangle"/>
          </a:ln>
        </p:spPr>
        <p:txBody>
          <a:bodyPr lIns="45718" tIns="45718" rIns="45718" bIns="45718"/>
          <a:lstStyle/>
          <a:p>
            <a:pPr/>
          </a:p>
        </p:txBody>
      </p:sp>
      <p:sp>
        <p:nvSpPr>
          <p:cNvPr id="456" name="Rechte verbindingslijn met pijl 7"/>
          <p:cNvSpPr/>
          <p:nvPr/>
        </p:nvSpPr>
        <p:spPr>
          <a:xfrm flipH="1" flipV="1">
            <a:off x="2299040" y="2056175"/>
            <a:ext cx="277916" cy="156279"/>
          </a:xfrm>
          <a:prstGeom prst="line">
            <a:avLst/>
          </a:prstGeom>
          <a:ln w="25400">
            <a:solidFill>
              <a:srgbClr val="FF0000"/>
            </a:solidFill>
            <a:tailEnd type="triangle"/>
          </a:ln>
        </p:spPr>
        <p:txBody>
          <a:bodyPr lIns="45718" tIns="45718" rIns="45718" bIns="45718"/>
          <a:lstStyle/>
          <a:p>
            <a:pPr/>
          </a:p>
        </p:txBody>
      </p:sp>
      <p:sp>
        <p:nvSpPr>
          <p:cNvPr id="457" name="Rechte verbindingslijn met pijl 8"/>
          <p:cNvSpPr/>
          <p:nvPr/>
        </p:nvSpPr>
        <p:spPr>
          <a:xfrm flipH="1" flipV="1">
            <a:off x="2370410" y="2047841"/>
            <a:ext cx="277917" cy="156279"/>
          </a:xfrm>
          <a:prstGeom prst="line">
            <a:avLst/>
          </a:prstGeom>
          <a:ln w="25400">
            <a:solidFill>
              <a:srgbClr val="0000FF"/>
            </a:solidFill>
            <a:tailEnd type="triangle"/>
          </a:ln>
        </p:spPr>
        <p:txBody>
          <a:bodyPr lIns="45718" tIns="45718" rIns="45718" bIns="45718"/>
          <a:lstStyle/>
          <a:p>
            <a:pPr/>
          </a:p>
        </p:txBody>
      </p:sp>
      <p:sp>
        <p:nvSpPr>
          <p:cNvPr id="458" name="Rechte verbindingslijn met pijl 9"/>
          <p:cNvSpPr/>
          <p:nvPr/>
        </p:nvSpPr>
        <p:spPr>
          <a:xfrm flipV="1">
            <a:off x="1689553" y="1204734"/>
            <a:ext cx="112065" cy="136975"/>
          </a:xfrm>
          <a:prstGeom prst="line">
            <a:avLst/>
          </a:prstGeom>
          <a:ln w="25400">
            <a:solidFill>
              <a:srgbClr val="000000"/>
            </a:solidFill>
          </a:ln>
        </p:spPr>
        <p:txBody>
          <a:bodyPr lIns="45718" tIns="45718" rIns="45718" bIns="45718"/>
          <a:lstStyle/>
          <a:p>
            <a:pPr/>
          </a:p>
        </p:txBody>
      </p:sp>
      <p:pic>
        <p:nvPicPr>
          <p:cNvPr id="459" name="Afbeelding 13" descr="Afbeelding 13"/>
          <p:cNvPicPr>
            <a:picLocks noChangeAspect="1"/>
          </p:cNvPicPr>
          <p:nvPr/>
        </p:nvPicPr>
        <p:blipFill>
          <a:blip r:embed="rId3">
            <a:extLst/>
          </a:blip>
          <a:stretch>
            <a:fillRect/>
          </a:stretch>
        </p:blipFill>
        <p:spPr>
          <a:xfrm>
            <a:off x="-69518" y="4812960"/>
            <a:ext cx="1666665" cy="1818826"/>
          </a:xfrm>
          <a:prstGeom prst="rect">
            <a:avLst/>
          </a:prstGeom>
          <a:ln w="12700">
            <a:miter lim="400000"/>
          </a:ln>
        </p:spPr>
      </p:pic>
      <p:pic>
        <p:nvPicPr>
          <p:cNvPr id="460" name="Afbeelding 10" descr="Afbeelding 10"/>
          <p:cNvPicPr>
            <a:picLocks noChangeAspect="1"/>
          </p:cNvPicPr>
          <p:nvPr/>
        </p:nvPicPr>
        <p:blipFill>
          <a:blip r:embed="rId4">
            <a:extLst/>
          </a:blip>
          <a:stretch>
            <a:fillRect/>
          </a:stretch>
        </p:blipFill>
        <p:spPr>
          <a:xfrm>
            <a:off x="1391697" y="4555354"/>
            <a:ext cx="7752303" cy="2014167"/>
          </a:xfrm>
          <a:prstGeom prst="rect">
            <a:avLst/>
          </a:prstGeom>
          <a:ln w="12700">
            <a:miter lim="400000"/>
          </a:ln>
        </p:spPr>
      </p:pic>
      <p:sp>
        <p:nvSpPr>
          <p:cNvPr id="461" name="Tekstvak 12"/>
          <p:cNvSpPr txBox="1"/>
          <p:nvPr/>
        </p:nvSpPr>
        <p:spPr>
          <a:xfrm>
            <a:off x="4549295" y="4449093"/>
            <a:ext cx="1679570" cy="31520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lnSpc>
                <a:spcPts val="1800"/>
              </a:lnSpc>
              <a:defRPr b="1" sz="1400"/>
            </a:lvl1pPr>
          </a:lstStyle>
          <a:p>
            <a:pPr/>
            <a:r>
              <a:t>Clean</a:t>
            </a:r>
          </a:p>
        </p:txBody>
      </p:sp>
      <p:sp>
        <p:nvSpPr>
          <p:cNvPr id="462" name="Tekstvak 11"/>
          <p:cNvSpPr txBox="1"/>
          <p:nvPr/>
        </p:nvSpPr>
        <p:spPr>
          <a:xfrm rot="16200000">
            <a:off x="-529050" y="5483951"/>
            <a:ext cx="1583040" cy="279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a:defRPr b="1"/>
            </a:pPr>
            <a:r>
              <a:t>0 </a:t>
            </a:r>
            <a:r>
              <a:rPr sz="1200"/>
              <a:t>altitude [km]</a:t>
            </a:r>
            <a:r>
              <a:t>  5</a:t>
            </a:r>
          </a:p>
        </p:txBody>
      </p:sp>
      <p:sp>
        <p:nvSpPr>
          <p:cNvPr id="463" name="Tekstvak 14"/>
          <p:cNvSpPr txBox="1"/>
          <p:nvPr/>
        </p:nvSpPr>
        <p:spPr>
          <a:xfrm>
            <a:off x="8670489" y="6590634"/>
            <a:ext cx="342840" cy="231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00">
                <a:solidFill>
                  <a:srgbClr val="042F62"/>
                </a:solidFill>
                <a:latin typeface="Bookman Old Style"/>
                <a:ea typeface="Bookman Old Style"/>
                <a:cs typeface="Bookman Old Style"/>
                <a:sym typeface="Bookman Old Style"/>
              </a:defRPr>
            </a:lvl1pPr>
          </a:lstStyle>
          <a:p>
            <a:pPr/>
            <a:r>
              <a:t>12</a:t>
            </a:r>
          </a:p>
        </p:txBody>
      </p:sp>
      <p:pic>
        <p:nvPicPr>
          <p:cNvPr id="464" name="Afbeelding 15" descr="Afbeelding 15"/>
          <p:cNvPicPr>
            <a:picLocks noChangeAspect="1"/>
          </p:cNvPicPr>
          <p:nvPr/>
        </p:nvPicPr>
        <p:blipFill>
          <a:blip r:embed="rId5">
            <a:extLst/>
          </a:blip>
          <a:stretch>
            <a:fillRect/>
          </a:stretch>
        </p:blipFill>
        <p:spPr>
          <a:xfrm>
            <a:off x="3870861" y="-319940"/>
            <a:ext cx="3549566" cy="1981843"/>
          </a:xfrm>
          <a:prstGeom prst="rect">
            <a:avLst/>
          </a:prstGeom>
          <a:ln w="12700">
            <a:miter lim="400000"/>
          </a:ln>
        </p:spPr>
      </p:pic>
      <p:sp>
        <p:nvSpPr>
          <p:cNvPr id="465" name="Tekstvak 17"/>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Tekstvak 4"/>
          <p:cNvSpPr txBox="1"/>
          <p:nvPr/>
        </p:nvSpPr>
        <p:spPr>
          <a:xfrm>
            <a:off x="6345066" y="2983558"/>
            <a:ext cx="2664280"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a:solidFill>
                  <a:srgbClr val="FF0000"/>
                </a:solidFill>
                <a:latin typeface="+mn-lt"/>
                <a:ea typeface="+mn-ea"/>
                <a:cs typeface="+mn-cs"/>
                <a:sym typeface="Calibri"/>
              </a:defRPr>
            </a:pPr>
            <a:r>
              <a:t>MODIS-OMI Aerosol </a:t>
            </a:r>
          </a:p>
          <a:p>
            <a:pPr>
              <a:defRPr b="1">
                <a:solidFill>
                  <a:srgbClr val="FF0000"/>
                </a:solidFill>
                <a:latin typeface="+mn-lt"/>
                <a:ea typeface="+mn-ea"/>
                <a:cs typeface="+mn-cs"/>
                <a:sym typeface="Calibri"/>
              </a:defRPr>
            </a:pPr>
            <a:r>
              <a:t>Direct Radiative Effect  </a:t>
            </a:r>
          </a:p>
        </p:txBody>
      </p:sp>
      <p:pic>
        <p:nvPicPr>
          <p:cNvPr id="468" name="Afbeelding 3" descr="Afbeelding 3"/>
          <p:cNvPicPr>
            <a:picLocks noChangeAspect="1"/>
          </p:cNvPicPr>
          <p:nvPr/>
        </p:nvPicPr>
        <p:blipFill>
          <a:blip r:embed="rId3">
            <a:extLst/>
          </a:blip>
          <a:stretch>
            <a:fillRect/>
          </a:stretch>
        </p:blipFill>
        <p:spPr>
          <a:xfrm>
            <a:off x="105300" y="306774"/>
            <a:ext cx="5774333" cy="3607809"/>
          </a:xfrm>
          <a:prstGeom prst="rect">
            <a:avLst/>
          </a:prstGeom>
          <a:ln w="12700">
            <a:miter lim="400000"/>
          </a:ln>
        </p:spPr>
      </p:pic>
      <p:grpSp>
        <p:nvGrpSpPr>
          <p:cNvPr id="473" name="Groeperen 12"/>
          <p:cNvGrpSpPr/>
          <p:nvPr/>
        </p:nvGrpSpPr>
        <p:grpSpPr>
          <a:xfrm>
            <a:off x="4729345" y="3543420"/>
            <a:ext cx="4414657" cy="3310997"/>
            <a:chOff x="0" y="0"/>
            <a:chExt cx="4414656" cy="3310995"/>
          </a:xfrm>
        </p:grpSpPr>
        <p:grpSp>
          <p:nvGrpSpPr>
            <p:cNvPr id="471" name="Groeperen 11"/>
            <p:cNvGrpSpPr/>
            <p:nvPr/>
          </p:nvGrpSpPr>
          <p:grpSpPr>
            <a:xfrm>
              <a:off x="0" y="0"/>
              <a:ext cx="4414657" cy="3310996"/>
              <a:chOff x="0" y="0"/>
              <a:chExt cx="4414656" cy="3310995"/>
            </a:xfrm>
          </p:grpSpPr>
          <p:pic>
            <p:nvPicPr>
              <p:cNvPr id="469" name="Afbeelding 2" descr="Afbeelding 2"/>
              <p:cNvPicPr>
                <a:picLocks noChangeAspect="1"/>
              </p:cNvPicPr>
              <p:nvPr/>
            </p:nvPicPr>
            <p:blipFill>
              <a:blip r:embed="rId4">
                <a:extLst/>
              </a:blip>
              <a:stretch>
                <a:fillRect/>
              </a:stretch>
            </p:blipFill>
            <p:spPr>
              <a:xfrm>
                <a:off x="0" y="-1"/>
                <a:ext cx="4414657" cy="3310997"/>
              </a:xfrm>
              <a:prstGeom prst="rect">
                <a:avLst/>
              </a:prstGeom>
              <a:ln w="12700" cap="flat">
                <a:noFill/>
                <a:miter lim="400000"/>
              </a:ln>
              <a:effectLst/>
            </p:spPr>
          </p:pic>
          <p:sp>
            <p:nvSpPr>
              <p:cNvPr id="470" name="Gelijkbenige driehoek 9"/>
              <p:cNvSpPr/>
              <p:nvPr/>
            </p:nvSpPr>
            <p:spPr>
              <a:xfrm>
                <a:off x="513803" y="1759717"/>
                <a:ext cx="143024" cy="137107"/>
              </a:xfrm>
              <a:prstGeom prst="triangle">
                <a:avLst/>
              </a:prstGeom>
              <a:solidFill>
                <a:srgbClr val="0000FF"/>
              </a:solidFill>
              <a:ln w="12700" cap="flat">
                <a:noFill/>
                <a:miter lim="400000"/>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472" name="Rechthoek 6"/>
            <p:cNvSpPr/>
            <p:nvPr/>
          </p:nvSpPr>
          <p:spPr>
            <a:xfrm>
              <a:off x="364845" y="799343"/>
              <a:ext cx="3168497" cy="2125150"/>
            </a:xfrm>
            <a:prstGeom prst="rect">
              <a:avLst/>
            </a:prstGeom>
            <a:noFill/>
            <a:ln w="53975" cap="flat">
              <a:solidFill>
                <a:srgbClr val="FF0000"/>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474" name="Tekstvak 7"/>
          <p:cNvSpPr txBox="1"/>
          <p:nvPr/>
        </p:nvSpPr>
        <p:spPr>
          <a:xfrm>
            <a:off x="646118" y="4669687"/>
            <a:ext cx="1889854" cy="891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0000FF"/>
                </a:solidFill>
                <a:latin typeface="+mn-lt"/>
                <a:ea typeface="+mn-ea"/>
                <a:cs typeface="+mn-cs"/>
                <a:sym typeface="Calibri"/>
              </a:defRPr>
            </a:pPr>
            <a:r>
              <a:t>AERONET station</a:t>
            </a:r>
          </a:p>
          <a:p>
            <a:pPr>
              <a:defRPr>
                <a:solidFill>
                  <a:srgbClr val="0000FF"/>
                </a:solidFill>
                <a:latin typeface="+mn-lt"/>
                <a:ea typeface="+mn-ea"/>
                <a:cs typeface="+mn-cs"/>
                <a:sym typeface="Calibri"/>
              </a:defRPr>
            </a:pPr>
            <a:r>
              <a:t>Ascension Island</a:t>
            </a:r>
          </a:p>
          <a:p>
            <a:pPr>
              <a:defRPr>
                <a:solidFill>
                  <a:srgbClr val="0000FF"/>
                </a:solidFill>
                <a:latin typeface="+mn-lt"/>
                <a:ea typeface="+mn-ea"/>
                <a:cs typeface="+mn-cs"/>
                <a:sym typeface="Calibri"/>
              </a:defRPr>
            </a:pPr>
            <a:r>
              <a:t>AOT</a:t>
            </a:r>
          </a:p>
        </p:txBody>
      </p:sp>
      <p:sp>
        <p:nvSpPr>
          <p:cNvPr id="475" name="Rechte verbindingslijn met pijl 10"/>
          <p:cNvSpPr/>
          <p:nvPr/>
        </p:nvSpPr>
        <p:spPr>
          <a:xfrm flipH="1" flipV="1">
            <a:off x="5256107" y="1775240"/>
            <a:ext cx="915432" cy="2529929"/>
          </a:xfrm>
          <a:prstGeom prst="line">
            <a:avLst/>
          </a:prstGeom>
          <a:ln w="53975">
            <a:solidFill>
              <a:srgbClr val="FF0000"/>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76" name="Rechte verbindingslijn met pijl 5"/>
          <p:cNvSpPr/>
          <p:nvPr/>
        </p:nvSpPr>
        <p:spPr>
          <a:xfrm flipV="1">
            <a:off x="4006827" y="5440241"/>
            <a:ext cx="1249281" cy="96960"/>
          </a:xfrm>
          <a:prstGeom prst="line">
            <a:avLst/>
          </a:prstGeom>
          <a:ln w="53975">
            <a:solidFill>
              <a:srgbClr val="0000FF"/>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sp>
        <p:nvSpPr>
          <p:cNvPr id="477" name="Rechte verbindingslijn met pijl 8"/>
          <p:cNvSpPr/>
          <p:nvPr/>
        </p:nvSpPr>
        <p:spPr>
          <a:xfrm flipV="1">
            <a:off x="3825449" y="3317236"/>
            <a:ext cx="2" cy="1096532"/>
          </a:xfrm>
          <a:prstGeom prst="line">
            <a:avLst/>
          </a:prstGeom>
          <a:ln w="53975">
            <a:solidFill>
              <a:srgbClr val="0000FF"/>
            </a:solidFill>
            <a:tailEnd type="triangle"/>
          </a:ln>
          <a:effectLst>
            <a:outerShdw sx="100000" sy="100000" kx="0" ky="0" algn="b" rotWithShape="0" blurRad="38100" dist="20000" dir="5400000">
              <a:srgbClr val="000000">
                <a:alpha val="38000"/>
              </a:srgbClr>
            </a:outerShdw>
          </a:effectLst>
        </p:spPr>
        <p:txBody>
          <a:bodyPr lIns="45718" tIns="45718" rIns="45718" bIns="45718"/>
          <a:lstStyle/>
          <a:p>
            <a:pPr/>
          </a:p>
        </p:txBody>
      </p:sp>
      <p:pic>
        <p:nvPicPr>
          <p:cNvPr id="478" name="Afbeelding 1" descr="Afbeelding 1"/>
          <p:cNvPicPr>
            <a:picLocks noChangeAspect="1"/>
          </p:cNvPicPr>
          <p:nvPr/>
        </p:nvPicPr>
        <p:blipFill>
          <a:blip r:embed="rId5">
            <a:extLst/>
          </a:blip>
          <a:stretch>
            <a:fillRect/>
          </a:stretch>
        </p:blipFill>
        <p:spPr>
          <a:xfrm>
            <a:off x="2431395" y="4491351"/>
            <a:ext cx="1562475" cy="2091697"/>
          </a:xfrm>
          <a:prstGeom prst="rect">
            <a:avLst/>
          </a:prstGeom>
          <a:ln w="53975">
            <a:solidFill>
              <a:srgbClr val="0000FF"/>
            </a:solidFill>
          </a:ln>
        </p:spPr>
      </p:pic>
      <p:sp>
        <p:nvSpPr>
          <p:cNvPr id="479" name="Tekstvak 18"/>
          <p:cNvSpPr txBox="1"/>
          <p:nvPr/>
        </p:nvSpPr>
        <p:spPr>
          <a:xfrm>
            <a:off x="6397326" y="2264242"/>
            <a:ext cx="1240962" cy="456564"/>
          </a:xfrm>
          <a:prstGeom prst="rect">
            <a:avLst/>
          </a:prstGeom>
          <a:ln>
            <a:solidFill>
              <a:srgbClr val="000000"/>
            </a:solidFill>
          </a:ln>
          <a:extLst>
            <a:ext uri="{C572A759-6A51-4108-AA02-DFA0A04FC94B}">
              <ma14:wrappingTextBoxFlag xmlns:ma14="http://schemas.microsoft.com/office/mac/drawingml/2011/main" val="1"/>
            </a:ext>
          </a:extLst>
        </p:spPr>
        <p:txBody>
          <a:bodyPr wrap="none" lIns="45718" tIns="45718" rIns="45718" bIns="45718">
            <a:spAutoFit/>
          </a:bodyPr>
          <a:lstStyle/>
          <a:p>
            <a:pPr>
              <a:defRPr i="1" sz="1200">
                <a:latin typeface="+mn-lt"/>
                <a:ea typeface="+mn-ea"/>
                <a:cs typeface="+mn-cs"/>
                <a:sym typeface="Calibri"/>
              </a:defRPr>
            </a:pPr>
            <a:r>
              <a:t>De Graaf</a:t>
            </a:r>
            <a:r>
              <a:rPr i="0"/>
              <a:t>, et al.</a:t>
            </a:r>
          </a:p>
          <a:p>
            <a:pPr>
              <a:defRPr i="1" sz="1200">
                <a:latin typeface="+mn-lt"/>
                <a:ea typeface="+mn-ea"/>
                <a:cs typeface="+mn-cs"/>
                <a:sym typeface="Calibri"/>
              </a:defRPr>
            </a:pPr>
            <a:r>
              <a:t>2018, in prep.</a:t>
            </a:r>
          </a:p>
        </p:txBody>
      </p:sp>
      <p:sp>
        <p:nvSpPr>
          <p:cNvPr id="480" name="Tekstvak 15"/>
          <p:cNvSpPr txBox="1"/>
          <p:nvPr/>
        </p:nvSpPr>
        <p:spPr>
          <a:xfrm>
            <a:off x="334229" y="6604041"/>
            <a:ext cx="8965746" cy="269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a:t>
            </a:r>
          </a:p>
        </p:txBody>
      </p:sp>
      <p:pic>
        <p:nvPicPr>
          <p:cNvPr id="481" name="Afbeelding 16" descr="Afbeelding 16"/>
          <p:cNvPicPr>
            <a:picLocks noChangeAspect="1"/>
          </p:cNvPicPr>
          <p:nvPr/>
        </p:nvPicPr>
        <p:blipFill>
          <a:blip r:embed="rId6">
            <a:extLst/>
          </a:blip>
          <a:stretch>
            <a:fillRect/>
          </a:stretch>
        </p:blipFill>
        <p:spPr>
          <a:xfrm>
            <a:off x="5386170" y="-319939"/>
            <a:ext cx="2793376" cy="155963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5" name="Afbeelding 1" descr="Afbeelding 1"/>
          <p:cNvPicPr>
            <a:picLocks noChangeAspect="1"/>
          </p:cNvPicPr>
          <p:nvPr/>
        </p:nvPicPr>
        <p:blipFill>
          <a:blip r:embed="rId2">
            <a:extLst/>
          </a:blip>
          <a:stretch>
            <a:fillRect/>
          </a:stretch>
        </p:blipFill>
        <p:spPr>
          <a:xfrm>
            <a:off x="3870861" y="-319940"/>
            <a:ext cx="3549566" cy="1981843"/>
          </a:xfrm>
          <a:prstGeom prst="rect">
            <a:avLst/>
          </a:prstGeom>
          <a:ln w="12700">
            <a:miter lim="400000"/>
          </a:ln>
        </p:spPr>
      </p:pic>
      <p:sp>
        <p:nvSpPr>
          <p:cNvPr id="486" name="Rechthoek 2"/>
          <p:cNvSpPr txBox="1"/>
          <p:nvPr/>
        </p:nvSpPr>
        <p:spPr>
          <a:xfrm>
            <a:off x="802155" y="1684184"/>
            <a:ext cx="7642746" cy="4142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2400">
                <a:latin typeface="LiberationSerif"/>
                <a:ea typeface="LiberationSerif"/>
                <a:cs typeface="LiberationSerif"/>
                <a:sym typeface="LiberationSerif"/>
              </a:defRPr>
            </a:pPr>
            <a:r>
              <a:t>Conclusions</a:t>
            </a:r>
          </a:p>
          <a:p>
            <a:pPr>
              <a:defRPr b="1" sz="2400">
                <a:latin typeface="LiberationSerif"/>
                <a:ea typeface="LiberationSerif"/>
                <a:cs typeface="LiberationSerif"/>
                <a:sym typeface="LiberationSerif"/>
              </a:defRPr>
            </a:pPr>
          </a:p>
          <a:p>
            <a:pPr marL="342900" indent="-342900">
              <a:buSzPct val="100000"/>
              <a:buFont typeface="Arial"/>
              <a:buChar char="•"/>
              <a:defRPr sz="2400">
                <a:latin typeface="LiberationSerif"/>
                <a:ea typeface="LiberationSerif"/>
                <a:cs typeface="LiberationSerif"/>
                <a:sym typeface="LiberationSerif"/>
              </a:defRPr>
            </a:pPr>
            <a:r>
              <a:t>UV depol measurements from Ascension Island (Sept. 2016 and Aug-Sept. 2017) show clear aerosol – cloud interactions. Smoke in cloud layer reduces droplet size and increases number densities (IE)</a:t>
            </a:r>
          </a:p>
          <a:p>
            <a:pPr marL="342900" indent="-342900">
              <a:buSzPct val="100000"/>
              <a:buFont typeface="Arial"/>
              <a:buChar char="•"/>
              <a:defRPr sz="2400">
                <a:latin typeface="LiberationSerif"/>
                <a:ea typeface="LiberationSerif"/>
                <a:cs typeface="LiberationSerif"/>
                <a:sym typeface="LiberationSerif"/>
              </a:defRPr>
            </a:pPr>
            <a:r>
              <a:t>Marine aerosols in BL show less clear IE. </a:t>
            </a:r>
          </a:p>
          <a:p>
            <a:pPr marL="342900" indent="-342900">
              <a:buSzPct val="100000"/>
              <a:buFont typeface="Arial"/>
              <a:buChar char="•"/>
              <a:defRPr sz="2400">
                <a:latin typeface="LiberationSerif"/>
                <a:ea typeface="LiberationSerif"/>
                <a:cs typeface="LiberationSerif"/>
                <a:sym typeface="LiberationSerif"/>
              </a:defRPr>
            </a:pPr>
            <a:r>
              <a:t>Cloud parameter retrieval from UV depol lidar shows good correlation with radar. </a:t>
            </a:r>
          </a:p>
          <a:p>
            <a:pPr marL="342900" indent="-342900">
              <a:buSzPct val="100000"/>
              <a:buFont typeface="Arial"/>
              <a:buChar char="•"/>
              <a:defRPr sz="2400">
                <a:latin typeface="LiberationSerif"/>
                <a:ea typeface="LiberationSerif"/>
                <a:cs typeface="LiberationSerif"/>
                <a:sym typeface="LiberationSerif"/>
              </a:defRPr>
            </a:pPr>
            <a:r>
              <a:t>AOT shows good correlation with AERONET, handheld sunphototmers and </a:t>
            </a:r>
            <a:r>
              <a:rPr i="1"/>
              <a:t>in-situ</a:t>
            </a:r>
            <a:r>
              <a:t> instruments.</a:t>
            </a:r>
          </a:p>
        </p:txBody>
      </p:sp>
      <p:sp>
        <p:nvSpPr>
          <p:cNvPr id="487" name="Tekstvak 3"/>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grpSp>
        <p:nvGrpSpPr>
          <p:cNvPr id="514" name="Groeperen 48"/>
          <p:cNvGrpSpPr/>
          <p:nvPr/>
        </p:nvGrpSpPr>
        <p:grpSpPr>
          <a:xfrm>
            <a:off x="-1" y="4135254"/>
            <a:ext cx="8507175" cy="2578817"/>
            <a:chOff x="0" y="0"/>
            <a:chExt cx="8507173" cy="2578816"/>
          </a:xfrm>
        </p:grpSpPr>
        <p:pic>
          <p:nvPicPr>
            <p:cNvPr id="489" name="Afbeelding 35" descr="Afbeelding 35"/>
            <p:cNvPicPr>
              <a:picLocks noChangeAspect="1"/>
            </p:cNvPicPr>
            <p:nvPr/>
          </p:nvPicPr>
          <p:blipFill>
            <a:blip r:embed="rId3">
              <a:extLst/>
            </a:blip>
            <a:srcRect l="88112" t="0" r="0" b="0"/>
            <a:stretch>
              <a:fillRect/>
            </a:stretch>
          </p:blipFill>
          <p:spPr>
            <a:xfrm>
              <a:off x="95564" y="288228"/>
              <a:ext cx="623033" cy="1748279"/>
            </a:xfrm>
            <a:prstGeom prst="rect">
              <a:avLst/>
            </a:prstGeom>
            <a:ln w="12700" cap="flat">
              <a:noFill/>
              <a:miter lim="400000"/>
            </a:ln>
            <a:effectLst/>
          </p:spPr>
        </p:pic>
        <p:pic>
          <p:nvPicPr>
            <p:cNvPr id="490" name="Afbeelding 1" descr="Afbeelding 1"/>
            <p:cNvPicPr>
              <a:picLocks noChangeAspect="1"/>
            </p:cNvPicPr>
            <p:nvPr/>
          </p:nvPicPr>
          <p:blipFill>
            <a:blip r:embed="rId3">
              <a:extLst/>
            </a:blip>
            <a:srcRect l="0" t="0" r="11632" b="0"/>
            <a:stretch>
              <a:fillRect/>
            </a:stretch>
          </p:blipFill>
          <p:spPr>
            <a:xfrm>
              <a:off x="846592" y="-1"/>
              <a:ext cx="6528614" cy="2464633"/>
            </a:xfrm>
            <a:prstGeom prst="rect">
              <a:avLst/>
            </a:prstGeom>
            <a:ln w="12700" cap="flat">
              <a:noFill/>
              <a:miter lim="400000"/>
            </a:ln>
            <a:effectLst/>
          </p:spPr>
        </p:pic>
        <p:sp>
          <p:nvSpPr>
            <p:cNvPr id="491" name="Tekstvak 11"/>
            <p:cNvSpPr txBox="1"/>
            <p:nvPr/>
          </p:nvSpPr>
          <p:spPr>
            <a:xfrm>
              <a:off x="4851393" y="15007"/>
              <a:ext cx="3600038" cy="27043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1200">
                  <a:latin typeface="+mn-lt"/>
                  <a:ea typeface="+mn-ea"/>
                  <a:cs typeface="+mn-cs"/>
                  <a:sym typeface="Calibri"/>
                </a:defRPr>
              </a:pPr>
              <a:r>
                <a:t>    UV lidar measurements on Ascension </a:t>
              </a:r>
              <a:r>
                <a:rPr>
                  <a:latin typeface="+mj-lt"/>
                  <a:ea typeface="+mj-ea"/>
                  <a:cs typeface="+mj-cs"/>
                  <a:sym typeface="Helvetica"/>
                </a:rPr>
                <a:t>15 Sept</a:t>
              </a:r>
              <a:r>
                <a:t> .</a:t>
              </a:r>
            </a:p>
          </p:txBody>
        </p:sp>
        <p:sp>
          <p:nvSpPr>
            <p:cNvPr id="492" name="Tekstvak 15"/>
            <p:cNvSpPr txBox="1"/>
            <p:nvPr/>
          </p:nvSpPr>
          <p:spPr>
            <a:xfrm>
              <a:off x="777511" y="209218"/>
              <a:ext cx="282733"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15</a:t>
              </a:r>
            </a:p>
          </p:txBody>
        </p:sp>
        <p:sp>
          <p:nvSpPr>
            <p:cNvPr id="493" name="Tekstvak 16"/>
            <p:cNvSpPr txBox="1"/>
            <p:nvPr/>
          </p:nvSpPr>
          <p:spPr>
            <a:xfrm>
              <a:off x="794281" y="694500"/>
              <a:ext cx="328647" cy="6248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1200">
                  <a:latin typeface="+mn-lt"/>
                  <a:ea typeface="+mn-ea"/>
                  <a:cs typeface="+mn-cs"/>
                  <a:sym typeface="Calibri"/>
                </a:defRPr>
              </a:pPr>
              <a:r>
                <a:t>10</a:t>
              </a:r>
            </a:p>
            <a:p>
              <a:pPr>
                <a:defRPr b="1" sz="1200">
                  <a:latin typeface="+mn-lt"/>
                  <a:ea typeface="+mn-ea"/>
                  <a:cs typeface="+mn-cs"/>
                  <a:sym typeface="Calibri"/>
                </a:defRPr>
              </a:pPr>
            </a:p>
          </p:txBody>
        </p:sp>
        <p:sp>
          <p:nvSpPr>
            <p:cNvPr id="494" name="Tekstvak 17"/>
            <p:cNvSpPr txBox="1"/>
            <p:nvPr/>
          </p:nvSpPr>
          <p:spPr>
            <a:xfrm>
              <a:off x="794281" y="1323282"/>
              <a:ext cx="239350"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 5</a:t>
              </a:r>
            </a:p>
          </p:txBody>
        </p:sp>
        <p:sp>
          <p:nvSpPr>
            <p:cNvPr id="495" name="Tekstvak 18"/>
            <p:cNvSpPr txBox="1"/>
            <p:nvPr/>
          </p:nvSpPr>
          <p:spPr>
            <a:xfrm>
              <a:off x="872701" y="1957041"/>
              <a:ext cx="193436"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0</a:t>
              </a:r>
            </a:p>
          </p:txBody>
        </p:sp>
        <p:sp>
          <p:nvSpPr>
            <p:cNvPr id="496" name="Tekstvak 19"/>
            <p:cNvSpPr txBox="1"/>
            <p:nvPr/>
          </p:nvSpPr>
          <p:spPr>
            <a:xfrm rot="16200000">
              <a:off x="301985" y="1154535"/>
              <a:ext cx="1006948" cy="1778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200">
                  <a:latin typeface="+mn-lt"/>
                  <a:ea typeface="+mn-ea"/>
                  <a:cs typeface="+mn-cs"/>
                  <a:sym typeface="Calibri"/>
                </a:defRPr>
              </a:lvl1pPr>
            </a:lstStyle>
            <a:p>
              <a:pPr/>
              <a:r>
                <a:t> Altitude [km]</a:t>
              </a:r>
            </a:p>
          </p:txBody>
        </p:sp>
        <p:sp>
          <p:nvSpPr>
            <p:cNvPr id="497" name="Tekstvak 20"/>
            <p:cNvSpPr txBox="1"/>
            <p:nvPr/>
          </p:nvSpPr>
          <p:spPr>
            <a:xfrm>
              <a:off x="1103705" y="2118005"/>
              <a:ext cx="193435"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0</a:t>
              </a:r>
            </a:p>
          </p:txBody>
        </p:sp>
        <p:sp>
          <p:nvSpPr>
            <p:cNvPr id="498" name="Tekstvak 21"/>
            <p:cNvSpPr txBox="1"/>
            <p:nvPr/>
          </p:nvSpPr>
          <p:spPr>
            <a:xfrm>
              <a:off x="2348237" y="2133933"/>
              <a:ext cx="193436"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5</a:t>
              </a:r>
            </a:p>
          </p:txBody>
        </p:sp>
        <p:sp>
          <p:nvSpPr>
            <p:cNvPr id="499" name="Tekstvak 22"/>
            <p:cNvSpPr txBox="1"/>
            <p:nvPr/>
          </p:nvSpPr>
          <p:spPr>
            <a:xfrm>
              <a:off x="3560336" y="2131778"/>
              <a:ext cx="2693302" cy="4470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1200">
                  <a:latin typeface="+mn-lt"/>
                  <a:ea typeface="+mn-ea"/>
                  <a:cs typeface="+mn-cs"/>
                  <a:sym typeface="Calibri"/>
                </a:defRPr>
              </a:pPr>
              <a:r>
                <a:t>10                     </a:t>
              </a:r>
            </a:p>
            <a:p>
              <a:pPr>
                <a:defRPr b="1" sz="1200">
                  <a:latin typeface="+mn-lt"/>
                  <a:ea typeface="+mn-ea"/>
                  <a:cs typeface="+mn-cs"/>
                  <a:sym typeface="Calibri"/>
                </a:defRPr>
              </a:pPr>
              <a:r>
                <a:t>           Time  [hrs UTC]                     </a:t>
              </a:r>
            </a:p>
          </p:txBody>
        </p:sp>
        <p:sp>
          <p:nvSpPr>
            <p:cNvPr id="500" name="Tekstvak 23"/>
            <p:cNvSpPr txBox="1"/>
            <p:nvPr/>
          </p:nvSpPr>
          <p:spPr>
            <a:xfrm>
              <a:off x="4846019" y="2108969"/>
              <a:ext cx="282733"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15</a:t>
              </a:r>
            </a:p>
          </p:txBody>
        </p:sp>
        <p:sp>
          <p:nvSpPr>
            <p:cNvPr id="501" name="Tekstvak 24"/>
            <p:cNvSpPr txBox="1"/>
            <p:nvPr/>
          </p:nvSpPr>
          <p:spPr>
            <a:xfrm>
              <a:off x="6137240" y="2108969"/>
              <a:ext cx="282733"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20</a:t>
              </a:r>
            </a:p>
          </p:txBody>
        </p:sp>
        <p:sp>
          <p:nvSpPr>
            <p:cNvPr id="502" name="Tekstvak 25"/>
            <p:cNvSpPr txBox="1"/>
            <p:nvPr/>
          </p:nvSpPr>
          <p:spPr>
            <a:xfrm>
              <a:off x="3560336" y="2156436"/>
              <a:ext cx="282733"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latin typeface="+mn-lt"/>
                  <a:ea typeface="+mn-ea"/>
                  <a:cs typeface="+mn-cs"/>
                  <a:sym typeface="Calibri"/>
                </a:defRPr>
              </a:lvl1pPr>
            </a:lstStyle>
            <a:p>
              <a:pPr/>
              <a:r>
                <a:t>10</a:t>
              </a:r>
            </a:p>
          </p:txBody>
        </p:sp>
        <p:sp>
          <p:nvSpPr>
            <p:cNvPr id="503" name="Tekstvak 36"/>
            <p:cNvSpPr txBox="1"/>
            <p:nvPr/>
          </p:nvSpPr>
          <p:spPr>
            <a:xfrm rot="16200000">
              <a:off x="-362927" y="1067448"/>
              <a:ext cx="1024046" cy="298195"/>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b="1" sz="1200">
                  <a:latin typeface="+mn-lt"/>
                  <a:ea typeface="+mn-ea"/>
                  <a:cs typeface="+mn-cs"/>
                  <a:sym typeface="Calibri"/>
                </a:defRPr>
              </a:pPr>
              <a:r>
                <a:t>Log</a:t>
              </a:r>
              <a:r>
                <a:rPr baseline="-25000"/>
                <a:t>10</a:t>
              </a:r>
              <a:r>
                <a:t> (depol)</a:t>
              </a:r>
            </a:p>
          </p:txBody>
        </p:sp>
        <p:sp>
          <p:nvSpPr>
            <p:cNvPr id="504" name="Tekstvak 37"/>
            <p:cNvSpPr txBox="1"/>
            <p:nvPr/>
          </p:nvSpPr>
          <p:spPr>
            <a:xfrm>
              <a:off x="486283" y="564168"/>
              <a:ext cx="127001" cy="1778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200">
                  <a:latin typeface="+mn-lt"/>
                  <a:ea typeface="+mn-ea"/>
                  <a:cs typeface="+mn-cs"/>
                  <a:sym typeface="Calibri"/>
                </a:defRPr>
              </a:lvl1pPr>
            </a:lstStyle>
            <a:p>
              <a:pPr/>
              <a:r>
                <a:t>0</a:t>
              </a:r>
            </a:p>
          </p:txBody>
        </p:sp>
        <p:sp>
          <p:nvSpPr>
            <p:cNvPr id="505" name="Tekstvak 38"/>
            <p:cNvSpPr txBox="1"/>
            <p:nvPr/>
          </p:nvSpPr>
          <p:spPr>
            <a:xfrm>
              <a:off x="463903" y="844719"/>
              <a:ext cx="157958" cy="1778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200">
                  <a:latin typeface="+mn-lt"/>
                  <a:ea typeface="+mn-ea"/>
                  <a:cs typeface="+mn-cs"/>
                  <a:sym typeface="Calibri"/>
                </a:defRPr>
              </a:lvl1pPr>
            </a:lstStyle>
            <a:p>
              <a:pPr/>
              <a:r>
                <a:t>-1</a:t>
              </a:r>
            </a:p>
          </p:txBody>
        </p:sp>
        <p:sp>
          <p:nvSpPr>
            <p:cNvPr id="506" name="Tekstvak 39"/>
            <p:cNvSpPr txBox="1"/>
            <p:nvPr/>
          </p:nvSpPr>
          <p:spPr>
            <a:xfrm>
              <a:off x="464827" y="1212644"/>
              <a:ext cx="157958" cy="1778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200">
                  <a:latin typeface="+mn-lt"/>
                  <a:ea typeface="+mn-ea"/>
                  <a:cs typeface="+mn-cs"/>
                  <a:sym typeface="Calibri"/>
                </a:defRPr>
              </a:lvl1pPr>
            </a:lstStyle>
            <a:p>
              <a:pPr/>
              <a:r>
                <a:t>-2</a:t>
              </a:r>
            </a:p>
          </p:txBody>
        </p:sp>
        <p:sp>
          <p:nvSpPr>
            <p:cNvPr id="507" name="Tekstvak 40"/>
            <p:cNvSpPr txBox="1"/>
            <p:nvPr/>
          </p:nvSpPr>
          <p:spPr>
            <a:xfrm>
              <a:off x="477403" y="1568919"/>
              <a:ext cx="157958" cy="1778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b="1" sz="1200">
                  <a:latin typeface="+mn-lt"/>
                  <a:ea typeface="+mn-ea"/>
                  <a:cs typeface="+mn-cs"/>
                  <a:sym typeface="Calibri"/>
                </a:defRPr>
              </a:lvl1pPr>
            </a:lstStyle>
            <a:p>
              <a:pPr/>
              <a:r>
                <a:t>-3</a:t>
              </a:r>
            </a:p>
          </p:txBody>
        </p:sp>
        <p:sp>
          <p:nvSpPr>
            <p:cNvPr id="508" name="Tekstvak 41"/>
            <p:cNvSpPr txBox="1"/>
            <p:nvPr/>
          </p:nvSpPr>
          <p:spPr>
            <a:xfrm>
              <a:off x="7631138" y="1831970"/>
              <a:ext cx="876036"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effectLst>
                    <a:outerShdw sx="100000" sy="100000" kx="0" ky="0" algn="b" rotWithShape="0" blurRad="25400" dist="38100" dir="2700000">
                      <a:srgbClr val="FF0000"/>
                    </a:outerShdw>
                  </a:effectLst>
                  <a:latin typeface="+mn-lt"/>
                  <a:ea typeface="+mn-ea"/>
                  <a:cs typeface="+mn-cs"/>
                  <a:sym typeface="Calibri"/>
                </a:defRPr>
              </a:lvl1pPr>
            </a:lstStyle>
            <a:p>
              <a:pPr/>
              <a:r>
                <a:t>Cloud base</a:t>
              </a:r>
            </a:p>
          </p:txBody>
        </p:sp>
        <p:sp>
          <p:nvSpPr>
            <p:cNvPr id="509" name="Tekstvak 42"/>
            <p:cNvSpPr txBox="1"/>
            <p:nvPr/>
          </p:nvSpPr>
          <p:spPr>
            <a:xfrm>
              <a:off x="7640263" y="1469909"/>
              <a:ext cx="702056" cy="269239"/>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b="1" sz="1200">
                  <a:solidFill>
                    <a:srgbClr val="FF6600"/>
                  </a:solidFill>
                  <a:effectLst>
                    <a:outerShdw sx="100000" sy="100000" kx="0" ky="0" algn="b" rotWithShape="0" blurRad="25400" dist="38100" dir="2700000">
                      <a:srgbClr val="000000"/>
                    </a:outerShdw>
                  </a:effectLst>
                  <a:latin typeface="+mn-lt"/>
                  <a:ea typeface="+mn-ea"/>
                  <a:cs typeface="+mn-cs"/>
                  <a:sym typeface="Calibri"/>
                </a:defRPr>
              </a:lvl1pPr>
            </a:lstStyle>
            <a:p>
              <a:pPr/>
              <a:r>
                <a:t>Aerosols</a:t>
              </a:r>
            </a:p>
          </p:txBody>
        </p:sp>
        <p:sp>
          <p:nvSpPr>
            <p:cNvPr id="510" name="Rechte verbindingslijn met pijl 44"/>
            <p:cNvSpPr/>
            <p:nvPr/>
          </p:nvSpPr>
          <p:spPr>
            <a:xfrm flipH="1" flipV="1">
              <a:off x="7404907" y="1633879"/>
              <a:ext cx="235358" cy="813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pPr/>
            </a:p>
          </p:txBody>
        </p:sp>
        <p:sp>
          <p:nvSpPr>
            <p:cNvPr id="511" name="Rechte verbindingslijn met pijl 45"/>
            <p:cNvSpPr/>
            <p:nvPr/>
          </p:nvSpPr>
          <p:spPr>
            <a:xfrm flipH="1" flipV="1">
              <a:off x="7392667" y="1624999"/>
              <a:ext cx="235358" cy="8132"/>
            </a:xfrm>
            <a:prstGeom prst="line">
              <a:avLst/>
            </a:prstGeom>
            <a:noFill/>
            <a:ln w="25400" cap="flat">
              <a:solidFill>
                <a:srgbClr val="FF6600"/>
              </a:solidFill>
              <a:prstDash val="solid"/>
              <a:round/>
              <a:tailEnd type="triangle" w="med" len="med"/>
            </a:ln>
            <a:effectLst/>
          </p:spPr>
          <p:txBody>
            <a:bodyPr wrap="square" lIns="45718" tIns="45718" rIns="45718" bIns="45718" numCol="1" anchor="t">
              <a:noAutofit/>
            </a:bodyPr>
            <a:lstStyle/>
            <a:p>
              <a:pPr/>
            </a:p>
          </p:txBody>
        </p:sp>
        <p:sp>
          <p:nvSpPr>
            <p:cNvPr id="512" name="Rechte verbindingslijn met pijl 46"/>
            <p:cNvSpPr/>
            <p:nvPr/>
          </p:nvSpPr>
          <p:spPr>
            <a:xfrm flipH="1" flipV="1">
              <a:off x="7413948" y="1994775"/>
              <a:ext cx="235358" cy="8132"/>
            </a:xfrm>
            <a:prstGeom prst="line">
              <a:avLst/>
            </a:prstGeom>
            <a:noFill/>
            <a:ln w="25400" cap="flat">
              <a:solidFill>
                <a:srgbClr val="FF0000"/>
              </a:solidFill>
              <a:prstDash val="solid"/>
              <a:round/>
              <a:tailEnd type="triangle" w="med" len="med"/>
            </a:ln>
            <a:effectLst/>
          </p:spPr>
          <p:txBody>
            <a:bodyPr wrap="square" lIns="45718" tIns="45718" rIns="45718" bIns="45718" numCol="1" anchor="t">
              <a:noAutofit/>
            </a:bodyPr>
            <a:lstStyle/>
            <a:p>
              <a:pPr/>
            </a:p>
          </p:txBody>
        </p:sp>
        <p:sp>
          <p:nvSpPr>
            <p:cNvPr id="513" name="Rechte verbindingslijn met pijl 47"/>
            <p:cNvSpPr/>
            <p:nvPr/>
          </p:nvSpPr>
          <p:spPr>
            <a:xfrm flipH="1" flipV="1">
              <a:off x="7405068" y="1985895"/>
              <a:ext cx="235358" cy="8132"/>
            </a:xfrm>
            <a:prstGeom prst="line">
              <a:avLst/>
            </a:prstGeom>
            <a:noFill/>
            <a:ln w="25400" cap="flat">
              <a:solidFill>
                <a:srgbClr val="000000"/>
              </a:solidFill>
              <a:prstDash val="solid"/>
              <a:round/>
              <a:tailEnd type="triangle" w="med" len="med"/>
            </a:ln>
            <a:effectLst/>
          </p:spPr>
          <p:txBody>
            <a:bodyPr wrap="square" lIns="45718" tIns="45718" rIns="45718" bIns="45718" numCol="1" anchor="t">
              <a:noAutofit/>
            </a:bodyPr>
            <a:lstStyle/>
            <a:p>
              <a:pPr/>
            </a:p>
          </p:txBody>
        </p:sp>
      </p:grpSp>
      <p:pic>
        <p:nvPicPr>
          <p:cNvPr id="515" name="Afbeelding 2" descr="Afbeelding 2"/>
          <p:cNvPicPr>
            <a:picLocks noChangeAspect="1"/>
          </p:cNvPicPr>
          <p:nvPr/>
        </p:nvPicPr>
        <p:blipFill>
          <a:blip r:embed="rId4">
            <a:extLst/>
          </a:blip>
          <a:srcRect l="0" t="9465" r="0" b="10699"/>
          <a:stretch>
            <a:fillRect/>
          </a:stretch>
        </p:blipFill>
        <p:spPr>
          <a:xfrm>
            <a:off x="486283" y="-1"/>
            <a:ext cx="4366871" cy="4328242"/>
          </a:xfrm>
          <a:prstGeom prst="rect">
            <a:avLst/>
          </a:prstGeom>
          <a:ln w="12700">
            <a:miter lim="400000"/>
          </a:ln>
        </p:spPr>
      </p:pic>
      <p:sp>
        <p:nvSpPr>
          <p:cNvPr id="516" name="Tekstvak 9"/>
          <p:cNvSpPr txBox="1"/>
          <p:nvPr/>
        </p:nvSpPr>
        <p:spPr>
          <a:xfrm>
            <a:off x="852044" y="147255"/>
            <a:ext cx="855051"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mn-lt"/>
                <a:ea typeface="+mn-ea"/>
                <a:cs typeface="+mn-cs"/>
                <a:sym typeface="Calibri"/>
              </a:defRPr>
            </a:lvl1pPr>
          </a:lstStyle>
          <a:p>
            <a:pPr/>
            <a:r>
              <a:t>Ascension </a:t>
            </a:r>
          </a:p>
        </p:txBody>
      </p:sp>
      <p:sp>
        <p:nvSpPr>
          <p:cNvPr id="517" name="Tekstvak 10"/>
          <p:cNvSpPr txBox="1"/>
          <p:nvPr/>
        </p:nvSpPr>
        <p:spPr>
          <a:xfrm>
            <a:off x="5311923" y="286079"/>
            <a:ext cx="2221889"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b="1" sz="1200">
                <a:latin typeface="+mn-lt"/>
                <a:ea typeface="+mn-ea"/>
                <a:cs typeface="+mn-cs"/>
                <a:sym typeface="Calibri"/>
              </a:defRPr>
            </a:pPr>
            <a:r>
              <a:t>Aerosol DRE over clouds and </a:t>
            </a:r>
          </a:p>
          <a:p>
            <a:pPr>
              <a:defRPr b="1" sz="1200">
                <a:latin typeface="+mn-lt"/>
                <a:ea typeface="+mn-ea"/>
                <a:cs typeface="+mn-cs"/>
                <a:sym typeface="Calibri"/>
              </a:defRPr>
            </a:pPr>
            <a:r>
              <a:t>Aerosol Optical Thickness </a:t>
            </a:r>
          </a:p>
          <a:p>
            <a:pPr>
              <a:defRPr b="1" sz="1200">
                <a:latin typeface="+mn-lt"/>
                <a:ea typeface="+mn-ea"/>
                <a:cs typeface="+mn-cs"/>
                <a:sym typeface="Calibri"/>
              </a:defRPr>
            </a:pPr>
            <a:r>
              <a:t>15 Sept. 2016 </a:t>
            </a:r>
          </a:p>
        </p:txBody>
      </p:sp>
      <p:sp>
        <p:nvSpPr>
          <p:cNvPr id="518" name="Tekstvak 28"/>
          <p:cNvSpPr txBox="1"/>
          <p:nvPr/>
        </p:nvSpPr>
        <p:spPr>
          <a:xfrm>
            <a:off x="664635" y="2553778"/>
            <a:ext cx="1757396"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latin typeface="+mn-lt"/>
                <a:ea typeface="+mn-ea"/>
                <a:cs typeface="+mn-cs"/>
                <a:sym typeface="Calibri"/>
              </a:defRPr>
            </a:lvl1pPr>
          </a:lstStyle>
          <a:p>
            <a:pPr/>
            <a:r>
              <a:t>7 day back-trajectories</a:t>
            </a:r>
          </a:p>
        </p:txBody>
      </p:sp>
      <p:sp>
        <p:nvSpPr>
          <p:cNvPr id="519" name="Rechte verbindingslijn met pijl 30"/>
          <p:cNvSpPr/>
          <p:nvPr/>
        </p:nvSpPr>
        <p:spPr>
          <a:xfrm flipH="1" flipV="1">
            <a:off x="2689876" y="395393"/>
            <a:ext cx="277915" cy="121521"/>
          </a:xfrm>
          <a:prstGeom prst="line">
            <a:avLst/>
          </a:prstGeom>
          <a:ln w="25400">
            <a:solidFill>
              <a:srgbClr val="29FF10"/>
            </a:solidFill>
            <a:tailEnd type="triangle"/>
          </a:ln>
        </p:spPr>
        <p:txBody>
          <a:bodyPr lIns="45718" tIns="45718" rIns="45718" bIns="45718"/>
          <a:lstStyle/>
          <a:p>
            <a:pPr/>
          </a:p>
        </p:txBody>
      </p:sp>
      <p:sp>
        <p:nvSpPr>
          <p:cNvPr id="520" name="Rechte verbindingslijn met pijl 32"/>
          <p:cNvSpPr/>
          <p:nvPr/>
        </p:nvSpPr>
        <p:spPr>
          <a:xfrm flipH="1" flipV="1">
            <a:off x="2564359" y="1162742"/>
            <a:ext cx="277916" cy="156279"/>
          </a:xfrm>
          <a:prstGeom prst="line">
            <a:avLst/>
          </a:prstGeom>
          <a:ln w="25400">
            <a:solidFill>
              <a:srgbClr val="FF0000"/>
            </a:solidFill>
            <a:tailEnd type="triangle"/>
          </a:ln>
        </p:spPr>
        <p:txBody>
          <a:bodyPr lIns="45718" tIns="45718" rIns="45718" bIns="45718"/>
          <a:lstStyle/>
          <a:p>
            <a:pPr/>
          </a:p>
        </p:txBody>
      </p:sp>
      <p:sp>
        <p:nvSpPr>
          <p:cNvPr id="521" name="Rechte verbindingslijn met pijl 34"/>
          <p:cNvSpPr/>
          <p:nvPr/>
        </p:nvSpPr>
        <p:spPr>
          <a:xfrm flipH="1" flipV="1">
            <a:off x="2635730" y="1154408"/>
            <a:ext cx="277916" cy="156279"/>
          </a:xfrm>
          <a:prstGeom prst="line">
            <a:avLst/>
          </a:prstGeom>
          <a:ln w="25400">
            <a:solidFill>
              <a:srgbClr val="0000FF"/>
            </a:solidFill>
            <a:tailEnd type="triangle"/>
          </a:ln>
        </p:spPr>
        <p:txBody>
          <a:bodyPr lIns="45718" tIns="45718" rIns="45718" bIns="45718"/>
          <a:lstStyle/>
          <a:p>
            <a:pPr/>
          </a:p>
        </p:txBody>
      </p:sp>
      <p:pic>
        <p:nvPicPr>
          <p:cNvPr id="522" name="Afbeelding 43" descr="Afbeelding 43"/>
          <p:cNvPicPr>
            <a:picLocks noChangeAspect="1"/>
          </p:cNvPicPr>
          <p:nvPr/>
        </p:nvPicPr>
        <p:blipFill>
          <a:blip r:embed="rId5">
            <a:extLst/>
          </a:blip>
          <a:stretch>
            <a:fillRect/>
          </a:stretch>
        </p:blipFill>
        <p:spPr>
          <a:xfrm>
            <a:off x="5020374" y="866017"/>
            <a:ext cx="4020980" cy="3015734"/>
          </a:xfrm>
          <a:prstGeom prst="rect">
            <a:avLst/>
          </a:prstGeom>
          <a:ln w="12700">
            <a:miter lim="400000"/>
          </a:ln>
        </p:spPr>
      </p:pic>
      <p:sp>
        <p:nvSpPr>
          <p:cNvPr id="523" name="Tekstvak 49"/>
          <p:cNvSpPr txBox="1"/>
          <p:nvPr/>
        </p:nvSpPr>
        <p:spPr>
          <a:xfrm>
            <a:off x="4794474" y="2519116"/>
            <a:ext cx="855051" cy="269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200">
                <a:effectLst>
                  <a:outerShdw sx="100000" sy="100000" kx="0" ky="0" algn="b" rotWithShape="0" blurRad="50800" dist="38100" dir="2700000">
                    <a:srgbClr val="000000">
                      <a:alpha val="43000"/>
                    </a:srgbClr>
                  </a:outerShdw>
                </a:effectLst>
                <a:latin typeface="+mn-lt"/>
                <a:ea typeface="+mn-ea"/>
                <a:cs typeface="+mn-cs"/>
                <a:sym typeface="Calibri"/>
              </a:defRPr>
            </a:lvl1pPr>
          </a:lstStyle>
          <a:p>
            <a:pPr/>
            <a:r>
              <a:t>Ascension </a:t>
            </a:r>
          </a:p>
        </p:txBody>
      </p:sp>
      <p:sp>
        <p:nvSpPr>
          <p:cNvPr id="524" name="Rechte verbindingslijn 7"/>
          <p:cNvSpPr/>
          <p:nvPr/>
        </p:nvSpPr>
        <p:spPr>
          <a:xfrm>
            <a:off x="7649302" y="4427263"/>
            <a:ext cx="2" cy="402495"/>
          </a:xfrm>
          <a:prstGeom prst="line">
            <a:avLst/>
          </a:prstGeom>
          <a:solidFill>
            <a:schemeClr val="accent1"/>
          </a:solidFill>
          <a:ln>
            <a:solidFill>
              <a:srgbClr val="000000"/>
            </a:solidFill>
          </a:ln>
        </p:spPr>
        <p:txBody>
          <a:bodyPr lIns="45718" tIns="45718" rIns="45718" bIns="45718"/>
          <a:lstStyle/>
          <a:p>
            <a:pPr/>
          </a:p>
        </p:txBody>
      </p:sp>
      <p:sp>
        <p:nvSpPr>
          <p:cNvPr id="525" name="Rechte verbindingslijn met pijl 13"/>
          <p:cNvSpPr/>
          <p:nvPr/>
        </p:nvSpPr>
        <p:spPr>
          <a:xfrm flipH="1">
            <a:off x="7391280" y="4827044"/>
            <a:ext cx="252819" cy="2"/>
          </a:xfrm>
          <a:prstGeom prst="line">
            <a:avLst/>
          </a:prstGeom>
          <a:ln>
            <a:solidFill>
              <a:srgbClr val="000000"/>
            </a:solidFill>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CustomShape 3"/>
          <p:cNvSpPr txBox="1"/>
          <p:nvPr/>
        </p:nvSpPr>
        <p:spPr>
          <a:xfrm>
            <a:off x="446918" y="1665547"/>
            <a:ext cx="4128788" cy="1324177"/>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uFill>
                  <a:solidFill>
                    <a:srgbClr val="FFFFFF"/>
                  </a:solidFill>
                </a:uFill>
                <a:latin typeface="+mn-lt"/>
                <a:ea typeface="+mn-ea"/>
                <a:cs typeface="+mn-cs"/>
                <a:sym typeface="Calibri"/>
              </a:defRPr>
            </a:pPr>
            <a:r>
              <a:t>Assume simple cloud model and make look-up tables using MC code.</a:t>
            </a:r>
          </a:p>
          <a:p>
            <a:pPr>
              <a:defRPr spc="-1">
                <a:uFill>
                  <a:solidFill>
                    <a:srgbClr val="FFFFFF"/>
                  </a:solidFill>
                </a:uFill>
                <a:latin typeface="Arial"/>
                <a:ea typeface="Arial"/>
                <a:cs typeface="Arial"/>
                <a:sym typeface="Arial"/>
              </a:defRPr>
            </a:pPr>
          </a:p>
          <a:p>
            <a:pPr marL="285838" indent="-285480">
              <a:buClr>
                <a:srgbClr val="000000"/>
              </a:buClr>
              <a:buSzPct val="100000"/>
              <a:buFont typeface="Arial"/>
              <a:buChar char="•"/>
              <a:defRPr spc="-1" sz="1400">
                <a:uFill>
                  <a:solidFill>
                    <a:srgbClr val="FFFFFF"/>
                  </a:solidFill>
                </a:uFill>
                <a:latin typeface="+mn-lt"/>
                <a:ea typeface="+mn-ea"/>
                <a:cs typeface="+mn-cs"/>
                <a:sym typeface="Calibri"/>
              </a:defRPr>
            </a:pPr>
            <a:r>
              <a:t>Depol signal</a:t>
            </a:r>
            <a:r>
              <a:rPr>
                <a:latin typeface="Wingdings"/>
                <a:ea typeface="Wingdings"/>
                <a:cs typeface="Wingdings"/>
                <a:sym typeface="Wingdings"/>
              </a:rPr>
              <a:t>➔</a:t>
            </a:r>
            <a:r>
              <a:t> multiple scattering is occurring</a:t>
            </a:r>
            <a:endParaRPr>
              <a:latin typeface="Arial"/>
              <a:ea typeface="Arial"/>
              <a:cs typeface="Arial"/>
              <a:sym typeface="Arial"/>
            </a:endParaRPr>
          </a:p>
          <a:p>
            <a:pPr marL="285838" indent="-285480">
              <a:buClr>
                <a:srgbClr val="000000"/>
              </a:buClr>
              <a:buSzPct val="100000"/>
              <a:buFont typeface="Arial"/>
              <a:buChar char="•"/>
              <a:defRPr spc="-1" sz="1400">
                <a:uFill>
                  <a:solidFill>
                    <a:srgbClr val="FFFFFF"/>
                  </a:solidFill>
                </a:uFill>
                <a:latin typeface="+mn-lt"/>
                <a:ea typeface="+mn-ea"/>
                <a:cs typeface="+mn-cs"/>
                <a:sym typeface="Calibri"/>
              </a:defRPr>
            </a:pPr>
            <a:r>
              <a:t>More Depol</a:t>
            </a:r>
            <a:r>
              <a:rPr>
                <a:latin typeface="Wingdings"/>
                <a:ea typeface="Wingdings"/>
                <a:cs typeface="Wingdings"/>
                <a:sym typeface="Wingdings"/>
              </a:rPr>
              <a:t>➔</a:t>
            </a:r>
            <a:r>
              <a:t>More MS</a:t>
            </a:r>
            <a:r>
              <a:rPr>
                <a:latin typeface="Wingdings"/>
                <a:ea typeface="Wingdings"/>
                <a:cs typeface="Wingdings"/>
                <a:sym typeface="Wingdings"/>
              </a:rPr>
              <a:t>➔</a:t>
            </a:r>
            <a:r>
              <a:t>Larger cloud particles</a:t>
            </a:r>
          </a:p>
        </p:txBody>
      </p:sp>
      <p:grpSp>
        <p:nvGrpSpPr>
          <p:cNvPr id="158" name="Groeperen 28"/>
          <p:cNvGrpSpPr/>
          <p:nvPr/>
        </p:nvGrpSpPr>
        <p:grpSpPr>
          <a:xfrm>
            <a:off x="168681" y="3441038"/>
            <a:ext cx="9012495" cy="3032167"/>
            <a:chOff x="0" y="-1"/>
            <a:chExt cx="9012493" cy="3032166"/>
          </a:xfrm>
        </p:grpSpPr>
        <p:pic>
          <p:nvPicPr>
            <p:cNvPr id="143" name="Picture 7" descr="Picture 7"/>
            <p:cNvPicPr>
              <a:picLocks noChangeAspect="1"/>
            </p:cNvPicPr>
            <p:nvPr/>
          </p:nvPicPr>
          <p:blipFill>
            <a:blip r:embed="rId2">
              <a:extLst/>
            </a:blip>
            <a:stretch>
              <a:fillRect/>
            </a:stretch>
          </p:blipFill>
          <p:spPr>
            <a:xfrm>
              <a:off x="-1" y="877806"/>
              <a:ext cx="1791009" cy="1429256"/>
            </a:xfrm>
            <a:prstGeom prst="rect">
              <a:avLst/>
            </a:prstGeom>
            <a:ln w="9525" cap="flat">
              <a:solidFill>
                <a:srgbClr val="000000"/>
              </a:solidFill>
              <a:prstDash val="solid"/>
              <a:round/>
            </a:ln>
            <a:effectLst/>
          </p:spPr>
        </p:pic>
        <p:sp>
          <p:nvSpPr>
            <p:cNvPr id="144" name="Rechthoek 11"/>
            <p:cNvSpPr txBox="1"/>
            <p:nvPr/>
          </p:nvSpPr>
          <p:spPr>
            <a:xfrm>
              <a:off x="216206" y="181065"/>
              <a:ext cx="1599333" cy="6537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200">
                  <a:latin typeface="+mn-lt"/>
                  <a:ea typeface="+mn-ea"/>
                  <a:cs typeface="+mn-cs"/>
                  <a:sym typeface="Calibri"/>
                </a:defRPr>
              </a:pPr>
              <a:r>
                <a:t>Simple cloud model: </a:t>
              </a:r>
            </a:p>
            <a:p>
              <a:pPr>
                <a:defRPr sz="1200">
                  <a:latin typeface="+mn-lt"/>
                  <a:ea typeface="+mn-ea"/>
                  <a:cs typeface="+mn-cs"/>
                  <a:sym typeface="Calibri"/>
                </a:defRPr>
              </a:pPr>
              <a:r>
                <a:t>N</a:t>
              </a:r>
              <a:r>
                <a:rPr baseline="-25000"/>
                <a:t>0</a:t>
              </a:r>
              <a:r>
                <a:t> : fixed </a:t>
              </a:r>
            </a:p>
            <a:p>
              <a:pPr>
                <a:defRPr sz="1200">
                  <a:latin typeface="+mn-lt"/>
                  <a:ea typeface="+mn-ea"/>
                  <a:cs typeface="+mn-cs"/>
                  <a:sym typeface="Calibri"/>
                </a:defRPr>
              </a:pPr>
              <a:r>
                <a:t>LWC : linear</a:t>
              </a:r>
            </a:p>
          </p:txBody>
        </p:sp>
        <p:sp>
          <p:nvSpPr>
            <p:cNvPr id="145" name="Tekstvak 13"/>
            <p:cNvSpPr txBox="1"/>
            <p:nvPr/>
          </p:nvSpPr>
          <p:spPr>
            <a:xfrm>
              <a:off x="2338588" y="1172281"/>
              <a:ext cx="973220" cy="634364"/>
            </a:xfrm>
            <a:prstGeom prst="rect">
              <a:avLst/>
            </a:prstGeom>
            <a:noFill/>
            <a:ln w="9525" cap="flat">
              <a:solidFill>
                <a:srgbClr val="000000"/>
              </a:solidFill>
              <a:prstDash val="solid"/>
              <a:round/>
            </a:ln>
            <a:effectLst>
              <a:outerShdw sx="100000" sy="100000" kx="0" ky="0" algn="b" rotWithShape="0" blurRad="50800" dist="38100" dir="2700000">
                <a:srgbClr val="000000">
                  <a:alpha val="43000"/>
                </a:srgbClr>
              </a:outerShdw>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200">
                  <a:latin typeface="+mn-lt"/>
                  <a:ea typeface="+mn-ea"/>
                  <a:cs typeface="+mn-cs"/>
                  <a:sym typeface="Calibri"/>
                </a:defRPr>
              </a:pPr>
              <a:r>
                <a:t>Lidar MC</a:t>
              </a:r>
            </a:p>
            <a:p>
              <a:pPr>
                <a:defRPr sz="1200">
                  <a:latin typeface="+mn-lt"/>
                  <a:ea typeface="+mn-ea"/>
                  <a:cs typeface="+mn-cs"/>
                  <a:sym typeface="Calibri"/>
                </a:defRPr>
              </a:pPr>
              <a:r>
                <a:t>model with </a:t>
              </a:r>
            </a:p>
            <a:p>
              <a:pPr>
                <a:defRPr sz="1200">
                  <a:latin typeface="+mn-lt"/>
                  <a:ea typeface="+mn-ea"/>
                  <a:cs typeface="+mn-cs"/>
                  <a:sym typeface="Calibri"/>
                </a:defRPr>
              </a:pPr>
              <a:r>
                <a:t>Polarisation</a:t>
              </a:r>
            </a:p>
          </p:txBody>
        </p:sp>
        <p:sp>
          <p:nvSpPr>
            <p:cNvPr id="146" name="Tekstvak 15"/>
            <p:cNvSpPr txBox="1"/>
            <p:nvPr/>
          </p:nvSpPr>
          <p:spPr>
            <a:xfrm>
              <a:off x="7522878" y="232220"/>
              <a:ext cx="990634" cy="456564"/>
            </a:xfrm>
            <a:prstGeom prst="rect">
              <a:avLst/>
            </a:prstGeom>
            <a:noFill/>
            <a:ln w="9525" cap="flat">
              <a:solidFill>
                <a:srgbClr val="000000"/>
              </a:solidFill>
              <a:prstDash val="solid"/>
              <a:round/>
            </a:ln>
            <a:effectLst>
              <a:outerShdw sx="100000" sy="100000" kx="0" ky="0" algn="b" rotWithShape="0" blurRad="50800" dist="38100" dir="2700000">
                <a:srgbClr val="000000">
                  <a:alpha val="43000"/>
                </a:srgbClr>
              </a:outerShdw>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200">
                  <a:latin typeface="+mn-lt"/>
                  <a:ea typeface="+mn-ea"/>
                  <a:cs typeface="+mn-cs"/>
                  <a:sym typeface="Calibri"/>
                </a:defRPr>
              </a:pPr>
              <a:r>
                <a:t>Depol lidar</a:t>
              </a:r>
            </a:p>
            <a:p>
              <a:pPr>
                <a:defRPr sz="1200">
                  <a:latin typeface="+mn-lt"/>
                  <a:ea typeface="+mn-ea"/>
                  <a:cs typeface="+mn-cs"/>
                  <a:sym typeface="Calibri"/>
                </a:defRPr>
              </a:pPr>
              <a:r>
                <a:t>Observations</a:t>
              </a:r>
            </a:p>
          </p:txBody>
        </p:sp>
        <p:sp>
          <p:nvSpPr>
            <p:cNvPr id="147" name="Tekstvak 16"/>
            <p:cNvSpPr txBox="1"/>
            <p:nvPr/>
          </p:nvSpPr>
          <p:spPr>
            <a:xfrm>
              <a:off x="7258446" y="1084158"/>
              <a:ext cx="1754048" cy="634364"/>
            </a:xfrm>
            <a:prstGeom prst="rect">
              <a:avLst/>
            </a:prstGeom>
            <a:noFill/>
            <a:ln w="9525" cap="flat">
              <a:solidFill>
                <a:srgbClr val="000000"/>
              </a:solidFill>
              <a:prstDash val="solid"/>
              <a:round/>
            </a:ln>
            <a:effectLst>
              <a:outerShdw sx="100000" sy="100000" kx="0" ky="0" algn="b" rotWithShape="0" blurRad="50800" dist="38100" dir="2700000">
                <a:srgbClr val="000000">
                  <a:alpha val="43000"/>
                </a:srgbClr>
              </a:outerShdw>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200">
                  <a:latin typeface="+mn-lt"/>
                  <a:ea typeface="+mn-ea"/>
                  <a:cs typeface="+mn-cs"/>
                  <a:sym typeface="Calibri"/>
                </a:defRPr>
              </a:pPr>
              <a:r>
                <a:t>Optimal Estimation</a:t>
              </a:r>
            </a:p>
            <a:p>
              <a:pPr>
                <a:defRPr sz="1200">
                  <a:latin typeface="+mn-lt"/>
                  <a:ea typeface="+mn-ea"/>
                  <a:cs typeface="+mn-cs"/>
                  <a:sym typeface="Calibri"/>
                </a:defRPr>
              </a:pPr>
              <a:r>
                <a:t>Inversion, minimizing</a:t>
              </a:r>
            </a:p>
            <a:p>
              <a:pPr>
                <a:defRPr sz="1200">
                  <a:latin typeface="+mn-lt"/>
                  <a:ea typeface="+mn-ea"/>
                  <a:cs typeface="+mn-cs"/>
                  <a:sym typeface="Calibri"/>
                </a:defRPr>
              </a:pPr>
              <a:r>
                <a:t>LUT and obs. difference</a:t>
              </a:r>
            </a:p>
          </p:txBody>
        </p:sp>
        <p:sp>
          <p:nvSpPr>
            <p:cNvPr id="148" name="Tekstvak 17"/>
            <p:cNvSpPr txBox="1"/>
            <p:nvPr/>
          </p:nvSpPr>
          <p:spPr>
            <a:xfrm>
              <a:off x="7258446" y="2112817"/>
              <a:ext cx="1690796" cy="812164"/>
            </a:xfrm>
            <a:prstGeom prst="rect">
              <a:avLst/>
            </a:prstGeom>
            <a:noFill/>
            <a:ln w="9525" cap="flat">
              <a:solidFill>
                <a:srgbClr val="000000"/>
              </a:solidFill>
              <a:prstDash val="solid"/>
              <a:round/>
            </a:ln>
            <a:effectLst>
              <a:outerShdw sx="100000" sy="100000" kx="0" ky="0" algn="b" rotWithShape="0" blurRad="50800" dist="38100" dir="2700000">
                <a:srgbClr val="000000">
                  <a:alpha val="43000"/>
                </a:srgbClr>
              </a:outerShdw>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defRPr sz="1200">
                  <a:latin typeface="+mn-lt"/>
                  <a:ea typeface="+mn-ea"/>
                  <a:cs typeface="+mn-cs"/>
                  <a:sym typeface="Calibri"/>
                </a:defRPr>
              </a:pPr>
              <a:r>
                <a:t>Best estimate of</a:t>
              </a:r>
            </a:p>
            <a:p>
              <a:pPr>
                <a:defRPr sz="1200">
                  <a:latin typeface="+mn-lt"/>
                  <a:ea typeface="+mn-ea"/>
                  <a:cs typeface="+mn-cs"/>
                  <a:sym typeface="Calibri"/>
                </a:defRPr>
              </a:pPr>
              <a:r>
                <a:t>Number concentration</a:t>
              </a:r>
            </a:p>
            <a:p>
              <a:pPr>
                <a:defRPr sz="1200">
                  <a:latin typeface="+mn-lt"/>
                  <a:ea typeface="+mn-ea"/>
                  <a:cs typeface="+mn-cs"/>
                  <a:sym typeface="Calibri"/>
                </a:defRPr>
              </a:pPr>
              <a:r>
                <a:t>LWC lapse rate</a:t>
              </a:r>
            </a:p>
            <a:p>
              <a:pPr>
                <a:defRPr sz="1200">
                  <a:latin typeface="+mn-lt"/>
                  <a:ea typeface="+mn-ea"/>
                  <a:cs typeface="+mn-cs"/>
                  <a:sym typeface="Calibri"/>
                </a:defRPr>
              </a:pPr>
              <a:r>
                <a:t>in cloud base region</a:t>
              </a:r>
            </a:p>
          </p:txBody>
        </p:sp>
        <p:grpSp>
          <p:nvGrpSpPr>
            <p:cNvPr id="152" name="Groeperen 21"/>
            <p:cNvGrpSpPr/>
            <p:nvPr/>
          </p:nvGrpSpPr>
          <p:grpSpPr>
            <a:xfrm>
              <a:off x="3865666" y="-2"/>
              <a:ext cx="2755576" cy="3032167"/>
              <a:chOff x="0" y="-1"/>
              <a:chExt cx="2755575" cy="3032166"/>
            </a:xfrm>
          </p:grpSpPr>
          <p:sp>
            <p:nvSpPr>
              <p:cNvPr id="149" name="Tekstvak 14"/>
              <p:cNvSpPr txBox="1"/>
              <p:nvPr/>
            </p:nvSpPr>
            <p:spPr>
              <a:xfrm>
                <a:off x="1576911" y="550827"/>
                <a:ext cx="1140733" cy="1936876"/>
              </a:xfrm>
              <a:prstGeom prst="rect">
                <a:avLst/>
              </a:prstGeom>
              <a:noFill/>
              <a:ln w="9525" cap="flat">
                <a:solidFill>
                  <a:srgbClr val="0000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1200">
                    <a:latin typeface="+mn-lt"/>
                    <a:ea typeface="+mn-ea"/>
                    <a:cs typeface="+mn-cs"/>
                    <a:sym typeface="Calibri"/>
                  </a:defRPr>
                </a:pPr>
                <a:r>
                  <a:t>LUT profiles of </a:t>
                </a:r>
              </a:p>
              <a:p>
                <a:pPr>
                  <a:defRPr baseline="-25000" sz="1200">
                    <a:latin typeface="+mn-lt"/>
                    <a:ea typeface="+mn-ea"/>
                    <a:cs typeface="+mn-cs"/>
                    <a:sym typeface="Calibri"/>
                  </a:defRPr>
                </a:pPr>
                <a:r>
                  <a:t>||</a:t>
                </a:r>
                <a:r>
                  <a:rPr baseline="0"/>
                  <a:t>, </a:t>
                </a:r>
                <a:r>
                  <a:rPr u="sng"/>
                  <a:t> | </a:t>
                </a:r>
                <a:r>
                  <a:rPr baseline="0"/>
                  <a:t> and depol </a:t>
                </a:r>
              </a:p>
              <a:p>
                <a:pPr>
                  <a:defRPr sz="1200">
                    <a:latin typeface="+mn-lt"/>
                    <a:ea typeface="+mn-ea"/>
                    <a:cs typeface="+mn-cs"/>
                    <a:sym typeface="Calibri"/>
                  </a:defRPr>
                </a:pPr>
                <a:r>
                  <a:t>as function</a:t>
                </a:r>
              </a:p>
              <a:p>
                <a:pPr>
                  <a:defRPr sz="1200">
                    <a:latin typeface="+mn-lt"/>
                    <a:ea typeface="+mn-ea"/>
                    <a:cs typeface="+mn-cs"/>
                    <a:sym typeface="Calibri"/>
                  </a:defRPr>
                </a:pPr>
                <a:r>
                  <a:t>of LWC slope</a:t>
                </a:r>
              </a:p>
              <a:p>
                <a:pPr>
                  <a:defRPr sz="1200">
                    <a:latin typeface="+mn-lt"/>
                    <a:ea typeface="+mn-ea"/>
                    <a:cs typeface="+mn-cs"/>
                    <a:sym typeface="Calibri"/>
                  </a:defRPr>
                </a:pPr>
                <a:r>
                  <a:t>and N</a:t>
                </a:r>
                <a:r>
                  <a:rPr baseline="-25000"/>
                  <a:t>0</a:t>
                </a:r>
                <a:r>
                  <a:t> for</a:t>
                </a:r>
              </a:p>
              <a:p>
                <a:pPr>
                  <a:defRPr sz="1200">
                    <a:latin typeface="+mn-lt"/>
                    <a:ea typeface="+mn-ea"/>
                    <a:cs typeface="+mn-cs"/>
                    <a:sym typeface="Calibri"/>
                  </a:defRPr>
                </a:pPr>
                <a:r>
                  <a:t>different cloud</a:t>
                </a:r>
              </a:p>
              <a:p>
                <a:pPr>
                  <a:defRPr sz="1200">
                    <a:latin typeface="+mn-lt"/>
                    <a:ea typeface="+mn-ea"/>
                    <a:cs typeface="+mn-cs"/>
                    <a:sym typeface="Calibri"/>
                  </a:defRPr>
                </a:pPr>
                <a:r>
                  <a:t>base heights and </a:t>
                </a:r>
              </a:p>
              <a:p>
                <a:pPr>
                  <a:defRPr sz="1200">
                    <a:latin typeface="+mn-lt"/>
                    <a:ea typeface="+mn-ea"/>
                    <a:cs typeface="+mn-cs"/>
                    <a:sym typeface="Calibri"/>
                  </a:defRPr>
                </a:pPr>
                <a:r>
                  <a:t>lidar FoVs</a:t>
                </a:r>
              </a:p>
            </p:txBody>
          </p:sp>
          <p:pic>
            <p:nvPicPr>
              <p:cNvPr id="150" name="Afbeelding 18" descr="Afbeelding 18"/>
              <p:cNvPicPr>
                <a:picLocks noChangeAspect="1"/>
              </p:cNvPicPr>
              <p:nvPr/>
            </p:nvPicPr>
            <p:blipFill>
              <a:blip r:embed="rId3">
                <a:extLst/>
              </a:blip>
              <a:stretch>
                <a:fillRect/>
              </a:stretch>
            </p:blipFill>
            <p:spPr>
              <a:xfrm>
                <a:off x="110141" y="129578"/>
                <a:ext cx="1466772" cy="2876671"/>
              </a:xfrm>
              <a:prstGeom prst="rect">
                <a:avLst/>
              </a:prstGeom>
              <a:ln w="12700" cap="flat">
                <a:noFill/>
                <a:miter lim="400000"/>
              </a:ln>
              <a:effectLst/>
            </p:spPr>
          </p:pic>
          <p:sp>
            <p:nvSpPr>
              <p:cNvPr id="151" name="Rechthoek 20"/>
              <p:cNvSpPr/>
              <p:nvPr/>
            </p:nvSpPr>
            <p:spPr>
              <a:xfrm>
                <a:off x="-1" y="-2"/>
                <a:ext cx="2755576" cy="3032167"/>
              </a:xfrm>
              <a:prstGeom prst="rect">
                <a:avLst/>
              </a:prstGeom>
              <a:noFill/>
              <a:ln w="9525" cap="flat">
                <a:solidFill>
                  <a:srgbClr val="000000"/>
                </a:solidFill>
                <a:prstDash val="solid"/>
                <a:round/>
              </a:ln>
              <a:effectLst>
                <a:outerShdw sx="100000" sy="100000" kx="0" ky="0" algn="b" rotWithShape="0" blurRad="38100" dist="22987"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153" name="Pijl links 22"/>
            <p:cNvSpPr/>
            <p:nvPr/>
          </p:nvSpPr>
          <p:spPr>
            <a:xfrm>
              <a:off x="3265914" y="1243963"/>
              <a:ext cx="576161" cy="426048"/>
            </a:xfrm>
            <a:prstGeom prst="rightArrow">
              <a:avLst>
                <a:gd name="adj1" fmla="val 50000"/>
                <a:gd name="adj2" fmla="val 50000"/>
              </a:avLst>
            </a:prstGeom>
            <a:no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54" name="Pijl links 24"/>
            <p:cNvSpPr/>
            <p:nvPr/>
          </p:nvSpPr>
          <p:spPr>
            <a:xfrm>
              <a:off x="6665430" y="1177606"/>
              <a:ext cx="576159" cy="426048"/>
            </a:xfrm>
            <a:prstGeom prst="rightArrow">
              <a:avLst>
                <a:gd name="adj1" fmla="val 50000"/>
                <a:gd name="adj2" fmla="val 50000"/>
              </a:avLst>
            </a:prstGeom>
            <a:no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55" name="Pijl links 25"/>
            <p:cNvSpPr/>
            <p:nvPr/>
          </p:nvSpPr>
          <p:spPr>
            <a:xfrm rot="5400000">
              <a:off x="7834556" y="733980"/>
              <a:ext cx="347074" cy="318724"/>
            </a:xfrm>
            <a:prstGeom prst="rightArrow">
              <a:avLst>
                <a:gd name="adj1" fmla="val 50000"/>
                <a:gd name="adj2" fmla="val 50000"/>
              </a:avLst>
            </a:prstGeom>
            <a:no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56" name="Pijl links 26"/>
            <p:cNvSpPr/>
            <p:nvPr/>
          </p:nvSpPr>
          <p:spPr>
            <a:xfrm rot="5400000">
              <a:off x="7834556" y="1764934"/>
              <a:ext cx="347074" cy="318724"/>
            </a:xfrm>
            <a:prstGeom prst="rightArrow">
              <a:avLst>
                <a:gd name="adj1" fmla="val 50000"/>
                <a:gd name="adj2" fmla="val 50000"/>
              </a:avLst>
            </a:prstGeom>
            <a:no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57" name="Pijl links 27"/>
            <p:cNvSpPr/>
            <p:nvPr/>
          </p:nvSpPr>
          <p:spPr>
            <a:xfrm>
              <a:off x="1815539" y="1262527"/>
              <a:ext cx="527092" cy="407483"/>
            </a:xfrm>
            <a:prstGeom prst="rightArrow">
              <a:avLst>
                <a:gd name="adj1" fmla="val 50000"/>
                <a:gd name="adj2" fmla="val 50000"/>
              </a:avLst>
            </a:prstGeom>
            <a:noFill/>
            <a:ln w="9525" cap="flat">
              <a:solidFill>
                <a:srgbClr val="000000"/>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159" name="Tekstvak 19"/>
          <p:cNvSpPr txBox="1"/>
          <p:nvPr/>
        </p:nvSpPr>
        <p:spPr>
          <a:xfrm>
            <a:off x="327762" y="719817"/>
            <a:ext cx="4320886"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atin typeface="+mn-lt"/>
                <a:ea typeface="+mn-ea"/>
                <a:cs typeface="+mn-cs"/>
                <a:sym typeface="Calibri"/>
              </a:defRPr>
            </a:lvl1pPr>
          </a:lstStyle>
          <a:p>
            <a:pPr/>
            <a:r>
              <a:t>UV depol lidar cloud retrieval</a:t>
            </a:r>
          </a:p>
        </p:txBody>
      </p:sp>
      <p:grpSp>
        <p:nvGrpSpPr>
          <p:cNvPr id="162" name="Groeperen 2"/>
          <p:cNvGrpSpPr/>
          <p:nvPr/>
        </p:nvGrpSpPr>
        <p:grpSpPr>
          <a:xfrm>
            <a:off x="5819245" y="192519"/>
            <a:ext cx="2155285" cy="2782912"/>
            <a:chOff x="0" y="0"/>
            <a:chExt cx="2155283" cy="2782911"/>
          </a:xfrm>
        </p:grpSpPr>
        <p:pic>
          <p:nvPicPr>
            <p:cNvPr id="160" name="Picture 3" descr="Picture 3"/>
            <p:cNvPicPr>
              <a:picLocks noChangeAspect="1"/>
            </p:cNvPicPr>
            <p:nvPr/>
          </p:nvPicPr>
          <p:blipFill>
            <a:blip r:embed="rId4">
              <a:extLst/>
            </a:blip>
            <a:stretch>
              <a:fillRect/>
            </a:stretch>
          </p:blipFill>
          <p:spPr>
            <a:xfrm>
              <a:off x="0" y="0"/>
              <a:ext cx="2155284" cy="2782912"/>
            </a:xfrm>
            <a:prstGeom prst="rect">
              <a:avLst/>
            </a:prstGeom>
            <a:ln w="12700" cap="flat">
              <a:noFill/>
              <a:miter lim="400000"/>
            </a:ln>
            <a:effectLst/>
          </p:spPr>
        </p:pic>
        <p:sp>
          <p:nvSpPr>
            <p:cNvPr id="161" name="Rechthoek 1"/>
            <p:cNvSpPr/>
            <p:nvPr/>
          </p:nvSpPr>
          <p:spPr>
            <a:xfrm>
              <a:off x="409802" y="666877"/>
              <a:ext cx="302383" cy="374319"/>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pic>
        <p:nvPicPr>
          <p:cNvPr id="163" name="Afbeelding 23" descr="Afbeelding 23"/>
          <p:cNvPicPr>
            <a:picLocks noChangeAspect="1"/>
          </p:cNvPicPr>
          <p:nvPr/>
        </p:nvPicPr>
        <p:blipFill>
          <a:blip r:embed="rId5">
            <a:extLst/>
          </a:blip>
          <a:stretch>
            <a:fillRect/>
          </a:stretch>
        </p:blipFill>
        <p:spPr>
          <a:xfrm>
            <a:off x="3727667" y="-459688"/>
            <a:ext cx="3549568" cy="1981843"/>
          </a:xfrm>
          <a:prstGeom prst="rect">
            <a:avLst/>
          </a:prstGeom>
          <a:ln w="12700">
            <a:miter lim="400000"/>
          </a:ln>
        </p:spPr>
      </p:pic>
      <p:sp>
        <p:nvSpPr>
          <p:cNvPr id="164" name="Tekstvak 29"/>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165" name="Tekstvak 3"/>
          <p:cNvSpPr txBox="1"/>
          <p:nvPr/>
        </p:nvSpPr>
        <p:spPr>
          <a:xfrm>
            <a:off x="4902053" y="2975429"/>
            <a:ext cx="1591973" cy="278764"/>
          </a:xfrm>
          <a:prstGeom prst="rect">
            <a:avLst/>
          </a:prstGeom>
          <a:ln>
            <a:solidFill>
              <a:srgbClr val="000000"/>
            </a:solidFill>
          </a:ln>
          <a:extLst>
            <a:ext uri="{C572A759-6A51-4108-AA02-DFA0A04FC94B}">
              <ma14:wrappingTextBoxFlag xmlns:ma14="http://schemas.microsoft.com/office/mac/drawingml/2011/main" val="1"/>
            </a:ext>
          </a:extLst>
        </p:spPr>
        <p:txBody>
          <a:bodyPr wrap="none" lIns="45718" tIns="45718" rIns="45718" bIns="45718">
            <a:spAutoFit/>
          </a:bodyPr>
          <a:lstStyle/>
          <a:p>
            <a:pPr>
              <a:defRPr sz="1200">
                <a:latin typeface="+mn-lt"/>
                <a:ea typeface="+mn-ea"/>
                <a:cs typeface="+mn-cs"/>
                <a:sym typeface="Calibri"/>
              </a:defRPr>
            </a:pPr>
            <a:r>
              <a:t>Donovan, </a:t>
            </a:r>
            <a:r>
              <a:rPr i="1"/>
              <a:t>et al.</a:t>
            </a:r>
            <a:r>
              <a:t>, 2015</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Picture 1" descr="Picture 1"/>
          <p:cNvPicPr>
            <a:picLocks noChangeAspect="1"/>
          </p:cNvPicPr>
          <p:nvPr/>
        </p:nvPicPr>
        <p:blipFill>
          <a:blip r:embed="rId2">
            <a:extLst/>
          </a:blip>
          <a:stretch>
            <a:fillRect/>
          </a:stretch>
        </p:blipFill>
        <p:spPr>
          <a:xfrm>
            <a:off x="745318" y="389484"/>
            <a:ext cx="8178383" cy="3070495"/>
          </a:xfrm>
          <a:prstGeom prst="rect">
            <a:avLst/>
          </a:prstGeom>
          <a:ln w="12700">
            <a:miter lim="400000"/>
          </a:ln>
        </p:spPr>
      </p:pic>
      <p:pic>
        <p:nvPicPr>
          <p:cNvPr id="168" name="image49.jpeg" descr="image49.jpeg"/>
          <p:cNvPicPr>
            <a:picLocks noChangeAspect="1"/>
          </p:cNvPicPr>
          <p:nvPr/>
        </p:nvPicPr>
        <p:blipFill>
          <a:blip r:embed="rId3">
            <a:extLst/>
          </a:blip>
          <a:stretch>
            <a:fillRect/>
          </a:stretch>
        </p:blipFill>
        <p:spPr>
          <a:xfrm>
            <a:off x="4250461" y="3459979"/>
            <a:ext cx="4171546" cy="3128660"/>
          </a:xfrm>
          <a:prstGeom prst="rect">
            <a:avLst/>
          </a:prstGeom>
          <a:ln w="12700">
            <a:miter lim="400000"/>
          </a:ln>
        </p:spPr>
      </p:pic>
      <p:grpSp>
        <p:nvGrpSpPr>
          <p:cNvPr id="172" name="Groeperen 6"/>
          <p:cNvGrpSpPr/>
          <p:nvPr/>
        </p:nvGrpSpPr>
        <p:grpSpPr>
          <a:xfrm>
            <a:off x="887864" y="3297861"/>
            <a:ext cx="2776275" cy="3509793"/>
            <a:chOff x="0" y="0"/>
            <a:chExt cx="2776274" cy="3509792"/>
          </a:xfrm>
        </p:grpSpPr>
        <p:pic>
          <p:nvPicPr>
            <p:cNvPr id="169" name="Afbeelding 4" descr="Afbeelding 4"/>
            <p:cNvPicPr>
              <a:picLocks noChangeAspect="1"/>
            </p:cNvPicPr>
            <p:nvPr/>
          </p:nvPicPr>
          <p:blipFill>
            <a:blip r:embed="rId4">
              <a:extLst/>
            </a:blip>
            <a:stretch>
              <a:fillRect/>
            </a:stretch>
          </p:blipFill>
          <p:spPr>
            <a:xfrm>
              <a:off x="0" y="-1"/>
              <a:ext cx="2776275" cy="2013208"/>
            </a:xfrm>
            <a:prstGeom prst="rect">
              <a:avLst/>
            </a:prstGeom>
            <a:ln w="12700" cap="flat">
              <a:noFill/>
              <a:miter lim="400000"/>
            </a:ln>
            <a:effectLst/>
          </p:spPr>
        </p:pic>
        <p:pic>
          <p:nvPicPr>
            <p:cNvPr id="170" name="Afbeelding 3" descr="Afbeelding 3"/>
            <p:cNvPicPr>
              <a:picLocks noChangeAspect="1"/>
            </p:cNvPicPr>
            <p:nvPr/>
          </p:nvPicPr>
          <p:blipFill>
            <a:blip r:embed="rId5">
              <a:extLst/>
            </a:blip>
            <a:stretch>
              <a:fillRect/>
            </a:stretch>
          </p:blipFill>
          <p:spPr>
            <a:xfrm>
              <a:off x="4148" y="1639121"/>
              <a:ext cx="2752177" cy="1870672"/>
            </a:xfrm>
            <a:prstGeom prst="rect">
              <a:avLst/>
            </a:prstGeom>
            <a:ln w="12700" cap="flat">
              <a:noFill/>
              <a:miter lim="400000"/>
            </a:ln>
            <a:effectLst/>
          </p:spPr>
        </p:pic>
        <p:sp>
          <p:nvSpPr>
            <p:cNvPr id="171" name="Rechthoek 5"/>
            <p:cNvSpPr/>
            <p:nvPr/>
          </p:nvSpPr>
          <p:spPr>
            <a:xfrm>
              <a:off x="1211440" y="1639121"/>
              <a:ext cx="724773" cy="45721"/>
            </a:xfrm>
            <a:prstGeom prst="rect">
              <a:avLst/>
            </a:prstGeom>
            <a:solidFill>
              <a:srgbClr val="FFFFFF"/>
            </a:solidFill>
            <a:ln w="9525" cap="flat">
              <a:solidFill>
                <a:srgbClr val="FFFFFF"/>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grpSp>
      <p:sp>
        <p:nvSpPr>
          <p:cNvPr id="173" name="Tekstvak 8"/>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16" descr="Picture 16"/>
          <p:cNvPicPr>
            <a:picLocks noChangeAspect="1"/>
          </p:cNvPicPr>
          <p:nvPr/>
        </p:nvPicPr>
        <p:blipFill>
          <a:blip r:embed="rId2">
            <a:extLst/>
          </a:blip>
          <a:stretch>
            <a:fillRect/>
          </a:stretch>
        </p:blipFill>
        <p:spPr>
          <a:xfrm>
            <a:off x="-5316" y="0"/>
            <a:ext cx="1702725" cy="2238320"/>
          </a:xfrm>
          <a:prstGeom prst="rect">
            <a:avLst/>
          </a:prstGeom>
          <a:ln w="12700">
            <a:miter lim="400000"/>
          </a:ln>
        </p:spPr>
      </p:pic>
      <p:pic>
        <p:nvPicPr>
          <p:cNvPr id="176" name="Content Placeholder 9" descr="Content Placeholder 9"/>
          <p:cNvPicPr>
            <a:picLocks noChangeAspect="1"/>
          </p:cNvPicPr>
          <p:nvPr/>
        </p:nvPicPr>
        <p:blipFill>
          <a:blip r:embed="rId3">
            <a:extLst/>
          </a:blip>
          <a:stretch>
            <a:fillRect/>
          </a:stretch>
        </p:blipFill>
        <p:spPr>
          <a:xfrm>
            <a:off x="3251136" y="1284661"/>
            <a:ext cx="5892864" cy="2525517"/>
          </a:xfrm>
          <a:prstGeom prst="rect">
            <a:avLst/>
          </a:prstGeom>
          <a:ln w="12700">
            <a:miter lim="400000"/>
          </a:ln>
        </p:spPr>
      </p:pic>
      <p:pic>
        <p:nvPicPr>
          <p:cNvPr id="177" name="Picture 10" descr="Picture 10"/>
          <p:cNvPicPr>
            <a:picLocks noChangeAspect="1"/>
          </p:cNvPicPr>
          <p:nvPr/>
        </p:nvPicPr>
        <p:blipFill>
          <a:blip r:embed="rId4">
            <a:extLst/>
          </a:blip>
          <a:stretch>
            <a:fillRect/>
          </a:stretch>
        </p:blipFill>
        <p:spPr>
          <a:xfrm>
            <a:off x="0" y="3766780"/>
            <a:ext cx="5947215" cy="2701736"/>
          </a:xfrm>
          <a:prstGeom prst="rect">
            <a:avLst/>
          </a:prstGeom>
          <a:ln w="12700">
            <a:miter lim="400000"/>
          </a:ln>
        </p:spPr>
      </p:pic>
      <p:sp>
        <p:nvSpPr>
          <p:cNvPr id="178" name="Tekstvak 3"/>
          <p:cNvSpPr txBox="1"/>
          <p:nvPr/>
        </p:nvSpPr>
        <p:spPr>
          <a:xfrm>
            <a:off x="386248" y="2489817"/>
            <a:ext cx="3053392"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mn-lt"/>
                <a:ea typeface="+mn-ea"/>
                <a:cs typeface="+mn-cs"/>
                <a:sym typeface="Calibri"/>
              </a:defRPr>
            </a:pPr>
            <a:r>
              <a:t>ASCII-1: 2-29 Sept 2016, </a:t>
            </a:r>
          </a:p>
          <a:p>
            <a:pPr>
              <a:defRPr>
                <a:latin typeface="+mn-lt"/>
                <a:ea typeface="+mn-ea"/>
                <a:cs typeface="+mn-cs"/>
                <a:sym typeface="Calibri"/>
              </a:defRPr>
            </a:pPr>
            <a:r>
              <a:t>15 days with cloud retrievals</a:t>
            </a:r>
          </a:p>
        </p:txBody>
      </p:sp>
      <p:sp>
        <p:nvSpPr>
          <p:cNvPr id="179" name="Tekstvak 4"/>
          <p:cNvSpPr txBox="1"/>
          <p:nvPr/>
        </p:nvSpPr>
        <p:spPr>
          <a:xfrm>
            <a:off x="5947214" y="4679339"/>
            <a:ext cx="3135433"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latin typeface="+mn-lt"/>
                <a:ea typeface="+mn-ea"/>
                <a:cs typeface="+mn-cs"/>
                <a:sym typeface="Calibri"/>
              </a:defRPr>
            </a:pPr>
            <a:r>
              <a:t>ASCII-2: 15 Aug-9 Sept 2017, </a:t>
            </a:r>
          </a:p>
          <a:p>
            <a:pPr>
              <a:defRPr>
                <a:latin typeface="+mn-lt"/>
                <a:ea typeface="+mn-ea"/>
                <a:cs typeface="+mn-cs"/>
                <a:sym typeface="Calibri"/>
              </a:defRPr>
            </a:pPr>
            <a:r>
              <a:t>23 days with cloud retrievals</a:t>
            </a:r>
          </a:p>
        </p:txBody>
      </p:sp>
      <p:sp>
        <p:nvSpPr>
          <p:cNvPr id="180" name="Tekstvak 7"/>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181" name="Tekstvak 8"/>
          <p:cNvSpPr txBox="1"/>
          <p:nvPr/>
        </p:nvSpPr>
        <p:spPr>
          <a:xfrm>
            <a:off x="1551549" y="822998"/>
            <a:ext cx="8426013"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atin typeface="+mn-lt"/>
                <a:ea typeface="+mn-ea"/>
                <a:cs typeface="+mn-cs"/>
                <a:sym typeface="Calibri"/>
              </a:defRPr>
            </a:lvl1pPr>
          </a:lstStyle>
          <a:p>
            <a:pPr/>
            <a:r>
              <a:t>UV depol lidar cloud retrieval validation – Ascension Island</a:t>
            </a:r>
          </a:p>
        </p:txBody>
      </p:sp>
      <p:pic>
        <p:nvPicPr>
          <p:cNvPr id="182" name="Afbeelding 9" descr="Afbeelding 9"/>
          <p:cNvPicPr>
            <a:picLocks noChangeAspect="1"/>
          </p:cNvPicPr>
          <p:nvPr/>
        </p:nvPicPr>
        <p:blipFill>
          <a:blip r:embed="rId5">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Afbeelding 12" descr="Afbeelding 12"/>
          <p:cNvPicPr>
            <a:picLocks noChangeAspect="1"/>
          </p:cNvPicPr>
          <p:nvPr/>
        </p:nvPicPr>
        <p:blipFill>
          <a:blip r:embed="rId2">
            <a:alphaModFix amt="45000"/>
            <a:extLst/>
          </a:blip>
          <a:stretch>
            <a:fillRect/>
          </a:stretch>
        </p:blipFill>
        <p:spPr>
          <a:xfrm>
            <a:off x="896213" y="1682701"/>
            <a:ext cx="3358258" cy="2551456"/>
          </a:xfrm>
          <a:prstGeom prst="rect">
            <a:avLst/>
          </a:prstGeom>
          <a:ln w="12700">
            <a:miter lim="400000"/>
          </a:ln>
        </p:spPr>
      </p:pic>
      <p:sp>
        <p:nvSpPr>
          <p:cNvPr id="185" name="Tekstvak 4"/>
          <p:cNvSpPr txBox="1"/>
          <p:nvPr/>
        </p:nvSpPr>
        <p:spPr>
          <a:xfrm>
            <a:off x="462874" y="2510643"/>
            <a:ext cx="2469066" cy="9349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mn-lt"/>
                <a:ea typeface="+mn-ea"/>
                <a:cs typeface="+mn-cs"/>
                <a:sym typeface="Calibri"/>
              </a:defRPr>
            </a:pPr>
            <a:r>
              <a:t>2016: W-band Radar</a:t>
            </a:r>
          </a:p>
          <a:p>
            <a:pPr>
              <a:defRPr>
                <a:latin typeface="+mn-lt"/>
                <a:ea typeface="+mn-ea"/>
                <a:cs typeface="+mn-cs"/>
                <a:sym typeface="Calibri"/>
              </a:defRPr>
            </a:pPr>
            <a:r>
              <a:t>(9 days only),</a:t>
            </a:r>
          </a:p>
          <a:p>
            <a:pPr>
              <a:defRPr>
                <a:latin typeface="+mn-lt"/>
                <a:ea typeface="+mn-ea"/>
                <a:cs typeface="+mn-cs"/>
                <a:sym typeface="Calibri"/>
              </a:defRPr>
            </a:pPr>
            <a:r>
              <a:t>N</a:t>
            </a:r>
            <a:r>
              <a:rPr baseline="-25000"/>
              <a:t>d</a:t>
            </a:r>
            <a:r>
              <a:t> from UV-lidar</a:t>
            </a:r>
          </a:p>
        </p:txBody>
      </p:sp>
      <p:sp>
        <p:nvSpPr>
          <p:cNvPr id="186" name="Tekstvak 9"/>
          <p:cNvSpPr txBox="1"/>
          <p:nvPr/>
        </p:nvSpPr>
        <p:spPr>
          <a:xfrm>
            <a:off x="6580485" y="4234157"/>
            <a:ext cx="2469067" cy="66827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latin typeface="+mn-lt"/>
                <a:ea typeface="+mn-ea"/>
                <a:cs typeface="+mn-cs"/>
                <a:sym typeface="Calibri"/>
              </a:defRPr>
            </a:pPr>
            <a:r>
              <a:t>2017: K-band Radar,</a:t>
            </a:r>
          </a:p>
          <a:p>
            <a:pPr>
              <a:defRPr>
                <a:latin typeface="+mn-lt"/>
                <a:ea typeface="+mn-ea"/>
                <a:cs typeface="+mn-cs"/>
                <a:sym typeface="Calibri"/>
              </a:defRPr>
            </a:pPr>
            <a:r>
              <a:t>N</a:t>
            </a:r>
            <a:r>
              <a:rPr baseline="-25000"/>
              <a:t>d</a:t>
            </a:r>
            <a:r>
              <a:t> from UV-lidar</a:t>
            </a:r>
          </a:p>
        </p:txBody>
      </p:sp>
      <p:pic>
        <p:nvPicPr>
          <p:cNvPr id="187" name="Content Placeholder 9" descr="Content Placeholder 9"/>
          <p:cNvPicPr>
            <a:picLocks noChangeAspect="1"/>
          </p:cNvPicPr>
          <p:nvPr/>
        </p:nvPicPr>
        <p:blipFill>
          <a:blip r:embed="rId3">
            <a:extLst/>
          </a:blip>
          <a:stretch>
            <a:fillRect/>
          </a:stretch>
        </p:blipFill>
        <p:spPr>
          <a:xfrm>
            <a:off x="0" y="3766780"/>
            <a:ext cx="5947215" cy="2701737"/>
          </a:xfrm>
          <a:prstGeom prst="rect">
            <a:avLst/>
          </a:prstGeom>
          <a:ln w="12700">
            <a:miter lim="400000"/>
          </a:ln>
        </p:spPr>
      </p:pic>
      <p:pic>
        <p:nvPicPr>
          <p:cNvPr id="188" name="Picture 10" descr="Picture 10"/>
          <p:cNvPicPr>
            <a:picLocks noChangeAspect="1"/>
          </p:cNvPicPr>
          <p:nvPr/>
        </p:nvPicPr>
        <p:blipFill>
          <a:blip r:embed="rId4">
            <a:extLst/>
          </a:blip>
          <a:stretch>
            <a:fillRect/>
          </a:stretch>
        </p:blipFill>
        <p:spPr>
          <a:xfrm>
            <a:off x="3251136" y="1284661"/>
            <a:ext cx="5892864" cy="2525517"/>
          </a:xfrm>
          <a:prstGeom prst="rect">
            <a:avLst/>
          </a:prstGeom>
          <a:ln w="12700">
            <a:miter lim="400000"/>
          </a:ln>
        </p:spPr>
      </p:pic>
      <p:pic>
        <p:nvPicPr>
          <p:cNvPr id="189" name="Afbeelding 7" descr="Afbeelding 7"/>
          <p:cNvPicPr>
            <a:picLocks noChangeAspect="1"/>
          </p:cNvPicPr>
          <p:nvPr/>
        </p:nvPicPr>
        <p:blipFill>
          <a:blip r:embed="rId2">
            <a:extLst/>
          </a:blip>
          <a:stretch>
            <a:fillRect/>
          </a:stretch>
        </p:blipFill>
        <p:spPr>
          <a:xfrm>
            <a:off x="5785742" y="4880488"/>
            <a:ext cx="3358258" cy="2551456"/>
          </a:xfrm>
          <a:prstGeom prst="rect">
            <a:avLst/>
          </a:prstGeom>
          <a:ln w="12700">
            <a:miter lim="400000"/>
          </a:ln>
        </p:spPr>
      </p:pic>
      <p:pic>
        <p:nvPicPr>
          <p:cNvPr id="190" name="Picture 16" descr="Picture 16"/>
          <p:cNvPicPr>
            <a:picLocks noChangeAspect="1"/>
          </p:cNvPicPr>
          <p:nvPr/>
        </p:nvPicPr>
        <p:blipFill>
          <a:blip r:embed="rId5">
            <a:extLst/>
          </a:blip>
          <a:stretch>
            <a:fillRect/>
          </a:stretch>
        </p:blipFill>
        <p:spPr>
          <a:xfrm>
            <a:off x="-5316" y="0"/>
            <a:ext cx="1702725" cy="2238320"/>
          </a:xfrm>
          <a:prstGeom prst="rect">
            <a:avLst/>
          </a:prstGeom>
          <a:ln w="12700">
            <a:miter lim="400000"/>
          </a:ln>
        </p:spPr>
      </p:pic>
      <p:grpSp>
        <p:nvGrpSpPr>
          <p:cNvPr id="193" name="Groeperen 3"/>
          <p:cNvGrpSpPr/>
          <p:nvPr/>
        </p:nvGrpSpPr>
        <p:grpSpPr>
          <a:xfrm>
            <a:off x="1948876" y="4413763"/>
            <a:ext cx="807199" cy="1458685"/>
            <a:chOff x="0" y="0"/>
            <a:chExt cx="807198" cy="1458684"/>
          </a:xfrm>
        </p:grpSpPr>
        <p:sp>
          <p:nvSpPr>
            <p:cNvPr id="191" name="Ovaal 1"/>
            <p:cNvSpPr/>
            <p:nvPr/>
          </p:nvSpPr>
          <p:spPr>
            <a:xfrm>
              <a:off x="0" y="276648"/>
              <a:ext cx="766978" cy="1182037"/>
            </a:xfrm>
            <a:prstGeom prst="ellipse">
              <a:avLst/>
            </a:prstGeom>
            <a:noFill/>
            <a:ln w="9525" cap="flat">
              <a:solidFill>
                <a:srgbClr val="8C00ED"/>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192" name="Tekstvak 2"/>
            <p:cNvSpPr txBox="1"/>
            <p:nvPr/>
          </p:nvSpPr>
          <p:spPr>
            <a:xfrm>
              <a:off x="12572" y="0"/>
              <a:ext cx="794627"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defRPr>
                  <a:solidFill>
                    <a:srgbClr val="9A049D"/>
                  </a:solidFill>
                  <a:latin typeface="+mn-lt"/>
                  <a:ea typeface="+mn-ea"/>
                  <a:cs typeface="+mn-cs"/>
                  <a:sym typeface="Calibri"/>
                </a:defRPr>
              </a:lvl1pPr>
            </a:lstStyle>
            <a:p>
              <a:pPr/>
              <a:r>
                <a:t>drizzle</a:t>
              </a:r>
            </a:p>
          </p:txBody>
        </p:sp>
      </p:grpSp>
      <p:sp>
        <p:nvSpPr>
          <p:cNvPr id="194" name="Tekstvak 13"/>
          <p:cNvSpPr txBox="1"/>
          <p:nvPr/>
        </p:nvSpPr>
        <p:spPr>
          <a:xfrm>
            <a:off x="1551549" y="822998"/>
            <a:ext cx="8426013"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atin typeface="+mn-lt"/>
                <a:ea typeface="+mn-ea"/>
                <a:cs typeface="+mn-cs"/>
                <a:sym typeface="Calibri"/>
              </a:defRPr>
            </a:lvl1pPr>
          </a:lstStyle>
          <a:p>
            <a:pPr/>
            <a:r>
              <a:t>UV depol lidar cloud retrieval validation – Ascension Island</a:t>
            </a:r>
          </a:p>
        </p:txBody>
      </p:sp>
      <p:sp>
        <p:nvSpPr>
          <p:cNvPr id="195" name="Tekstvak 15"/>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pic>
        <p:nvPicPr>
          <p:cNvPr id="196" name="Afbeelding 16" descr="Afbeelding 16"/>
          <p:cNvPicPr>
            <a:picLocks noChangeAspect="1"/>
          </p:cNvPicPr>
          <p:nvPr/>
        </p:nvPicPr>
        <p:blipFill>
          <a:blip r:embed="rId6">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Afbeelding 3" descr="Afbeelding 3"/>
          <p:cNvPicPr>
            <a:picLocks noChangeAspect="1"/>
          </p:cNvPicPr>
          <p:nvPr/>
        </p:nvPicPr>
        <p:blipFill>
          <a:blip r:embed="rId2">
            <a:extLst/>
          </a:blip>
          <a:stretch>
            <a:fillRect/>
          </a:stretch>
        </p:blipFill>
        <p:spPr>
          <a:xfrm>
            <a:off x="-5316" y="4104966"/>
            <a:ext cx="5990253" cy="2600974"/>
          </a:xfrm>
          <a:prstGeom prst="rect">
            <a:avLst/>
          </a:prstGeom>
          <a:ln w="12700">
            <a:miter lim="400000"/>
          </a:ln>
        </p:spPr>
      </p:pic>
      <p:pic>
        <p:nvPicPr>
          <p:cNvPr id="199" name="Afbeelding 4" descr="Afbeelding 4"/>
          <p:cNvPicPr>
            <a:picLocks noChangeAspect="1"/>
          </p:cNvPicPr>
          <p:nvPr/>
        </p:nvPicPr>
        <p:blipFill>
          <a:blip r:embed="rId3">
            <a:extLst/>
          </a:blip>
          <a:stretch>
            <a:fillRect/>
          </a:stretch>
        </p:blipFill>
        <p:spPr>
          <a:xfrm>
            <a:off x="3281698" y="1534130"/>
            <a:ext cx="5874876" cy="2413331"/>
          </a:xfrm>
          <a:prstGeom prst="rect">
            <a:avLst/>
          </a:prstGeom>
          <a:ln w="12700">
            <a:miter lim="400000"/>
          </a:ln>
        </p:spPr>
      </p:pic>
      <p:pic>
        <p:nvPicPr>
          <p:cNvPr id="200" name="Picture 16" descr="Picture 16"/>
          <p:cNvPicPr>
            <a:picLocks noChangeAspect="1"/>
          </p:cNvPicPr>
          <p:nvPr/>
        </p:nvPicPr>
        <p:blipFill>
          <a:blip r:embed="rId4">
            <a:extLst/>
          </a:blip>
          <a:stretch>
            <a:fillRect/>
          </a:stretch>
        </p:blipFill>
        <p:spPr>
          <a:xfrm>
            <a:off x="-5316" y="0"/>
            <a:ext cx="1702725" cy="2238320"/>
          </a:xfrm>
          <a:prstGeom prst="rect">
            <a:avLst/>
          </a:prstGeom>
          <a:ln w="12700">
            <a:miter lim="400000"/>
          </a:ln>
        </p:spPr>
      </p:pic>
      <p:sp>
        <p:nvSpPr>
          <p:cNvPr id="201" name="Tekstvak 7"/>
          <p:cNvSpPr txBox="1"/>
          <p:nvPr/>
        </p:nvSpPr>
        <p:spPr>
          <a:xfrm>
            <a:off x="334229" y="6604041"/>
            <a:ext cx="8965746"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200">
                <a:latin typeface="+mn-lt"/>
                <a:ea typeface="+mn-ea"/>
                <a:cs typeface="+mn-cs"/>
                <a:sym typeface="Calibri"/>
              </a:defRPr>
            </a:lvl1pPr>
          </a:lstStyle>
          <a:p>
            <a:pPr/>
            <a:r>
              <a:t>      UV depol lidar on Ascension – M de Graaf                                                                                             ELC Thessaloniki 4  July 2018</a:t>
            </a:r>
          </a:p>
        </p:txBody>
      </p:sp>
      <p:sp>
        <p:nvSpPr>
          <p:cNvPr id="202" name="Tekstvak 8"/>
          <p:cNvSpPr txBox="1"/>
          <p:nvPr/>
        </p:nvSpPr>
        <p:spPr>
          <a:xfrm>
            <a:off x="1320206" y="836154"/>
            <a:ext cx="8048882"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atin typeface="+mn-lt"/>
                <a:ea typeface="+mn-ea"/>
                <a:cs typeface="+mn-cs"/>
                <a:sym typeface="Calibri"/>
              </a:defRPr>
            </a:lvl1pPr>
          </a:lstStyle>
          <a:p>
            <a:pPr/>
            <a:r>
              <a:t>   UV depol lidar AOT retrieval results – Ascension Island</a:t>
            </a:r>
          </a:p>
        </p:txBody>
      </p:sp>
      <p:pic>
        <p:nvPicPr>
          <p:cNvPr id="203" name="Afbeelding 9" descr="Afbeelding 9"/>
          <p:cNvPicPr>
            <a:picLocks noChangeAspect="1"/>
          </p:cNvPicPr>
          <p:nvPr/>
        </p:nvPicPr>
        <p:blipFill>
          <a:blip r:embed="rId5">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Afbeelding 1" descr="Afbeelding 1"/>
          <p:cNvPicPr>
            <a:picLocks noChangeAspect="1"/>
          </p:cNvPicPr>
          <p:nvPr/>
        </p:nvPicPr>
        <p:blipFill>
          <a:blip r:embed="rId2">
            <a:extLst/>
          </a:blip>
          <a:stretch>
            <a:fillRect/>
          </a:stretch>
        </p:blipFill>
        <p:spPr>
          <a:xfrm>
            <a:off x="46682" y="4069453"/>
            <a:ext cx="5938254" cy="2636488"/>
          </a:xfrm>
          <a:prstGeom prst="rect">
            <a:avLst/>
          </a:prstGeom>
          <a:ln w="12700">
            <a:miter lim="400000"/>
          </a:ln>
        </p:spPr>
      </p:pic>
      <p:pic>
        <p:nvPicPr>
          <p:cNvPr id="206" name="Afbeelding 2" descr="Afbeelding 2"/>
          <p:cNvPicPr>
            <a:picLocks noChangeAspect="1"/>
          </p:cNvPicPr>
          <p:nvPr/>
        </p:nvPicPr>
        <p:blipFill>
          <a:blip r:embed="rId3">
            <a:extLst/>
          </a:blip>
          <a:stretch>
            <a:fillRect/>
          </a:stretch>
        </p:blipFill>
        <p:spPr>
          <a:xfrm>
            <a:off x="3398034" y="1534130"/>
            <a:ext cx="5758539" cy="2413331"/>
          </a:xfrm>
          <a:prstGeom prst="rect">
            <a:avLst/>
          </a:prstGeom>
          <a:ln w="12700">
            <a:miter lim="400000"/>
          </a:ln>
        </p:spPr>
      </p:pic>
      <p:pic>
        <p:nvPicPr>
          <p:cNvPr id="207" name="Picture 16" descr="Picture 16"/>
          <p:cNvPicPr>
            <a:picLocks noChangeAspect="1"/>
          </p:cNvPicPr>
          <p:nvPr/>
        </p:nvPicPr>
        <p:blipFill>
          <a:blip r:embed="rId4">
            <a:extLst/>
          </a:blip>
          <a:stretch>
            <a:fillRect/>
          </a:stretch>
        </p:blipFill>
        <p:spPr>
          <a:xfrm>
            <a:off x="-5316" y="0"/>
            <a:ext cx="1702725" cy="2238320"/>
          </a:xfrm>
          <a:prstGeom prst="rect">
            <a:avLst/>
          </a:prstGeom>
          <a:ln w="12700">
            <a:miter lim="400000"/>
          </a:ln>
        </p:spPr>
      </p:pic>
      <p:sp>
        <p:nvSpPr>
          <p:cNvPr id="208" name="Tekstvak 4"/>
          <p:cNvSpPr txBox="1"/>
          <p:nvPr/>
        </p:nvSpPr>
        <p:spPr>
          <a:xfrm>
            <a:off x="1320206" y="836154"/>
            <a:ext cx="8048882" cy="4470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400">
                <a:latin typeface="+mn-lt"/>
                <a:ea typeface="+mn-ea"/>
                <a:cs typeface="+mn-cs"/>
                <a:sym typeface="Calibri"/>
              </a:defRPr>
            </a:lvl1pPr>
          </a:lstStyle>
          <a:p>
            <a:pPr/>
            <a:r>
              <a:t>   UV depol lidar AOT retrieval results – Ascension Island</a:t>
            </a:r>
          </a:p>
        </p:txBody>
      </p:sp>
      <p:pic>
        <p:nvPicPr>
          <p:cNvPr id="209" name="Afbeelding 5" descr="Afbeelding 5"/>
          <p:cNvPicPr>
            <a:picLocks noChangeAspect="1"/>
          </p:cNvPicPr>
          <p:nvPr/>
        </p:nvPicPr>
        <p:blipFill>
          <a:blip r:embed="rId5">
            <a:extLst/>
          </a:blip>
          <a:stretch>
            <a:fillRect/>
          </a:stretch>
        </p:blipFill>
        <p:spPr>
          <a:xfrm>
            <a:off x="1662905" y="936637"/>
            <a:ext cx="2249050" cy="3010824"/>
          </a:xfrm>
          <a:prstGeom prst="rect">
            <a:avLst/>
          </a:prstGeom>
          <a:ln w="12700">
            <a:miter lim="400000"/>
          </a:ln>
        </p:spPr>
      </p:pic>
      <p:pic>
        <p:nvPicPr>
          <p:cNvPr id="210" name="Afbeelding 6" descr="Afbeelding 6"/>
          <p:cNvPicPr>
            <a:picLocks noChangeAspect="1"/>
          </p:cNvPicPr>
          <p:nvPr/>
        </p:nvPicPr>
        <p:blipFill>
          <a:blip r:embed="rId5">
            <a:extLst/>
          </a:blip>
          <a:stretch>
            <a:fillRect/>
          </a:stretch>
        </p:blipFill>
        <p:spPr>
          <a:xfrm>
            <a:off x="6372311" y="4069450"/>
            <a:ext cx="1760119" cy="2356289"/>
          </a:xfrm>
          <a:prstGeom prst="rect">
            <a:avLst/>
          </a:prstGeom>
          <a:ln w="12700">
            <a:miter lim="400000"/>
          </a:ln>
        </p:spPr>
      </p:pic>
      <p:pic>
        <p:nvPicPr>
          <p:cNvPr id="211" name="Afbeelding 7" descr="Afbeelding 7"/>
          <p:cNvPicPr>
            <a:picLocks noChangeAspect="1"/>
          </p:cNvPicPr>
          <p:nvPr/>
        </p:nvPicPr>
        <p:blipFill>
          <a:blip r:embed="rId6">
            <a:extLst/>
          </a:blip>
          <a:stretch>
            <a:fillRect/>
          </a:stretch>
        </p:blipFill>
        <p:spPr>
          <a:xfrm>
            <a:off x="7329096" y="4069450"/>
            <a:ext cx="1606668" cy="1208495"/>
          </a:xfrm>
          <a:prstGeom prst="rect">
            <a:avLst/>
          </a:prstGeom>
          <a:ln w="12700">
            <a:miter lim="400000"/>
          </a:ln>
        </p:spPr>
      </p:pic>
      <p:pic>
        <p:nvPicPr>
          <p:cNvPr id="212" name="Afbeelding 8" descr="Afbeelding 8"/>
          <p:cNvPicPr>
            <a:picLocks noChangeAspect="1"/>
          </p:cNvPicPr>
          <p:nvPr/>
        </p:nvPicPr>
        <p:blipFill>
          <a:blip r:embed="rId7">
            <a:extLst/>
          </a:blip>
          <a:stretch>
            <a:fillRect/>
          </a:stretch>
        </p:blipFill>
        <p:spPr>
          <a:xfrm>
            <a:off x="7760072" y="5068032"/>
            <a:ext cx="1251554" cy="1822574"/>
          </a:xfrm>
          <a:prstGeom prst="rect">
            <a:avLst/>
          </a:prstGeom>
          <a:ln w="12700">
            <a:miter lim="400000"/>
          </a:ln>
        </p:spPr>
      </p:pic>
      <p:sp>
        <p:nvSpPr>
          <p:cNvPr id="213" name="Tekstvak 9"/>
          <p:cNvSpPr txBox="1"/>
          <p:nvPr/>
        </p:nvSpPr>
        <p:spPr>
          <a:xfrm>
            <a:off x="880138" y="2816761"/>
            <a:ext cx="1670741" cy="624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defRPr>
                <a:solidFill>
                  <a:srgbClr val="9A049D"/>
                </a:solidFill>
                <a:latin typeface="+mn-lt"/>
                <a:ea typeface="+mn-ea"/>
                <a:cs typeface="+mn-cs"/>
                <a:sym typeface="Calibri"/>
              </a:defRPr>
            </a:pPr>
            <a:r>
              <a:t>AERONET </a:t>
            </a:r>
          </a:p>
          <a:p>
            <a:pPr>
              <a:defRPr>
                <a:solidFill>
                  <a:srgbClr val="9A049D"/>
                </a:solidFill>
                <a:latin typeface="+mn-lt"/>
                <a:ea typeface="+mn-ea"/>
                <a:cs typeface="+mn-cs"/>
                <a:sym typeface="Calibri"/>
              </a:defRPr>
            </a:pPr>
            <a:r>
              <a:t>Sunphotometer</a:t>
            </a:r>
          </a:p>
        </p:txBody>
      </p:sp>
      <p:sp>
        <p:nvSpPr>
          <p:cNvPr id="214" name="Rechthoek 10"/>
          <p:cNvSpPr txBox="1"/>
          <p:nvPr/>
        </p:nvSpPr>
        <p:spPr>
          <a:xfrm>
            <a:off x="6192251" y="5872474"/>
            <a:ext cx="104956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9A049D"/>
                </a:solidFill>
                <a:latin typeface="+mn-lt"/>
                <a:ea typeface="+mn-ea"/>
                <a:cs typeface="+mn-cs"/>
                <a:sym typeface="Calibri"/>
              </a:defRPr>
            </a:lvl1pPr>
          </a:lstStyle>
          <a:p>
            <a:pPr/>
            <a:r>
              <a:t>AERONET</a:t>
            </a:r>
          </a:p>
        </p:txBody>
      </p:sp>
      <p:sp>
        <p:nvSpPr>
          <p:cNvPr id="215" name="Tekstvak 11"/>
          <p:cNvSpPr txBox="1"/>
          <p:nvPr/>
        </p:nvSpPr>
        <p:spPr>
          <a:xfrm>
            <a:off x="6613604" y="3947459"/>
            <a:ext cx="1089418"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008000"/>
                </a:solidFill>
                <a:latin typeface="+mn-lt"/>
                <a:ea typeface="+mn-ea"/>
                <a:cs typeface="+mn-cs"/>
                <a:sym typeface="Calibri"/>
              </a:defRPr>
            </a:lvl1pPr>
          </a:lstStyle>
          <a:p>
            <a:pPr/>
            <a:r>
              <a:t>Microtops</a:t>
            </a:r>
          </a:p>
        </p:txBody>
      </p:sp>
      <p:sp>
        <p:nvSpPr>
          <p:cNvPr id="216" name="Tekstvak 12"/>
          <p:cNvSpPr txBox="1"/>
          <p:nvPr/>
        </p:nvSpPr>
        <p:spPr>
          <a:xfrm>
            <a:off x="7577828" y="6521273"/>
            <a:ext cx="829564"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FF0000"/>
                </a:solidFill>
                <a:latin typeface="+mn-lt"/>
                <a:ea typeface="+mn-ea"/>
                <a:cs typeface="+mn-cs"/>
                <a:sym typeface="Calibri"/>
              </a:defRPr>
            </a:lvl1pPr>
          </a:lstStyle>
          <a:p>
            <a:pPr/>
            <a:r>
              <a:t>Calitoo</a:t>
            </a:r>
          </a:p>
        </p:txBody>
      </p:sp>
      <p:pic>
        <p:nvPicPr>
          <p:cNvPr id="217" name="Afbeelding 13" descr="Afbeelding 13"/>
          <p:cNvPicPr>
            <a:picLocks noChangeAspect="1"/>
          </p:cNvPicPr>
          <p:nvPr/>
        </p:nvPicPr>
        <p:blipFill>
          <a:blip r:embed="rId8">
            <a:extLst/>
          </a:blip>
          <a:stretch>
            <a:fillRect/>
          </a:stretch>
        </p:blipFill>
        <p:spPr>
          <a:xfrm>
            <a:off x="3911953" y="0"/>
            <a:ext cx="609428" cy="93663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457200" y="274638"/>
            <a:ext cx="8229600" cy="1143002"/>
          </a:xfrm>
          <a:prstGeom prst="rect">
            <a:avLst/>
          </a:prstGeom>
        </p:spPr>
        <p:txBody>
          <a:bodyPr/>
          <a:lstStyle/>
          <a:p>
            <a:pPr/>
            <a:r>
              <a:t>Aerosol profiles</a:t>
            </a:r>
          </a:p>
        </p:txBody>
      </p:sp>
      <p:pic>
        <p:nvPicPr>
          <p:cNvPr id="220" name="Content Placeholder 3" descr="Content Placeholder 3"/>
          <p:cNvPicPr>
            <a:picLocks noChangeAspect="1"/>
          </p:cNvPicPr>
          <p:nvPr/>
        </p:nvPicPr>
        <p:blipFill>
          <a:blip r:embed="rId2">
            <a:extLst/>
          </a:blip>
          <a:stretch>
            <a:fillRect/>
          </a:stretch>
        </p:blipFill>
        <p:spPr>
          <a:xfrm>
            <a:off x="457200" y="3724147"/>
            <a:ext cx="8229600" cy="3133854"/>
          </a:xfrm>
          <a:prstGeom prst="rect">
            <a:avLst/>
          </a:prstGeom>
          <a:ln w="12700">
            <a:miter lim="400000"/>
          </a:ln>
        </p:spPr>
      </p:pic>
      <p:pic>
        <p:nvPicPr>
          <p:cNvPr id="221" name="Picture 4" descr="Picture 4"/>
          <p:cNvPicPr>
            <a:picLocks noChangeAspect="1"/>
          </p:cNvPicPr>
          <p:nvPr/>
        </p:nvPicPr>
        <p:blipFill>
          <a:blip r:embed="rId3">
            <a:extLst/>
          </a:blip>
          <a:stretch>
            <a:fillRect/>
          </a:stretch>
        </p:blipFill>
        <p:spPr>
          <a:xfrm>
            <a:off x="539606" y="589199"/>
            <a:ext cx="8231038" cy="3134401"/>
          </a:xfrm>
          <a:prstGeom prst="rect">
            <a:avLst/>
          </a:prstGeom>
          <a:ln w="12700">
            <a:miter lim="400000"/>
          </a:ln>
        </p:spPr>
      </p:pic>
      <p:sp>
        <p:nvSpPr>
          <p:cNvPr id="222" name="TextBox 7"/>
          <p:cNvSpPr txBox="1"/>
          <p:nvPr/>
        </p:nvSpPr>
        <p:spPr>
          <a:xfrm>
            <a:off x="967741" y="4271145"/>
            <a:ext cx="726761"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Model</a:t>
            </a:r>
          </a:p>
        </p:txBody>
      </p:sp>
      <p:sp>
        <p:nvSpPr>
          <p:cNvPr id="223" name="TextBox 10"/>
          <p:cNvSpPr txBox="1"/>
          <p:nvPr/>
        </p:nvSpPr>
        <p:spPr>
          <a:xfrm>
            <a:off x="967741" y="1079976"/>
            <a:ext cx="1616046" cy="350660"/>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a:r>
              <a:t>Measurements</a:t>
            </a:r>
          </a:p>
        </p:txBody>
      </p:sp>
      <p:sp>
        <p:nvSpPr>
          <p:cNvPr id="224" name="Rechthoek 2"/>
          <p:cNvSpPr txBox="1"/>
          <p:nvPr/>
        </p:nvSpPr>
        <p:spPr>
          <a:xfrm>
            <a:off x="2773909" y="107374"/>
            <a:ext cx="1464689" cy="3581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a:solidFill>
                  <a:srgbClr val="595959"/>
                </a:solidFill>
                <a:latin typeface="+mn-lt"/>
                <a:ea typeface="+mn-ea"/>
                <a:cs typeface="+mn-cs"/>
                <a:sym typeface="Calibri"/>
              </a:defRPr>
            </a:lvl1pPr>
          </a:lstStyle>
          <a:p>
            <a:pPr/>
            <a:r>
              <a:t>Jonny Taylor</a:t>
            </a:r>
          </a:p>
        </p:txBody>
      </p:sp>
      <p:pic>
        <p:nvPicPr>
          <p:cNvPr id="225" name="Picture 2" descr="Picture 2"/>
          <p:cNvPicPr>
            <a:picLocks noChangeAspect="1"/>
          </p:cNvPicPr>
          <p:nvPr/>
        </p:nvPicPr>
        <p:blipFill>
          <a:blip r:embed="rId4">
            <a:extLst/>
          </a:blip>
          <a:stretch>
            <a:fillRect/>
          </a:stretch>
        </p:blipFill>
        <p:spPr>
          <a:xfrm>
            <a:off x="1630059" y="-48387"/>
            <a:ext cx="1049022" cy="1049024"/>
          </a:xfrm>
          <a:prstGeom prst="rect">
            <a:avLst/>
          </a:prstGeom>
          <a:ln w="12700">
            <a:miter lim="400000"/>
          </a:ln>
        </p:spPr>
      </p:pic>
      <p:pic>
        <p:nvPicPr>
          <p:cNvPr id="226" name="Picture 8" descr="Picture 8"/>
          <p:cNvPicPr>
            <a:picLocks noChangeAspect="1"/>
          </p:cNvPicPr>
          <p:nvPr/>
        </p:nvPicPr>
        <p:blipFill>
          <a:blip r:embed="rId5">
            <a:extLst/>
          </a:blip>
          <a:stretch>
            <a:fillRect/>
          </a:stretch>
        </p:blipFill>
        <p:spPr>
          <a:xfrm>
            <a:off x="7564759" y="1"/>
            <a:ext cx="1579243" cy="1264642"/>
          </a:xfrm>
          <a:prstGeom prst="rect">
            <a:avLst/>
          </a:prstGeom>
          <a:ln w="12700">
            <a:miter lim="400000"/>
          </a:ln>
        </p:spPr>
      </p:pic>
      <p:pic>
        <p:nvPicPr>
          <p:cNvPr id="227" name="Picture 5" descr="Picture 5"/>
          <p:cNvPicPr>
            <a:picLocks noChangeAspect="1"/>
          </p:cNvPicPr>
          <p:nvPr/>
        </p:nvPicPr>
        <p:blipFill>
          <a:blip r:embed="rId6">
            <a:extLst/>
          </a:blip>
          <a:stretch>
            <a:fillRect/>
          </a:stretch>
        </p:blipFill>
        <p:spPr>
          <a:xfrm>
            <a:off x="0" y="0"/>
            <a:ext cx="1264640" cy="713387"/>
          </a:xfrm>
          <a:prstGeom prst="rect">
            <a:avLst/>
          </a:prstGeom>
          <a:ln w="12700">
            <a:miter lim="400000"/>
          </a:ln>
        </p:spPr>
      </p:pic>
      <p:pic>
        <p:nvPicPr>
          <p:cNvPr id="228" name="Afbeelding 12" descr="Afbeelding 12"/>
          <p:cNvPicPr>
            <a:picLocks noChangeAspect="1"/>
          </p:cNvPicPr>
          <p:nvPr/>
        </p:nvPicPr>
        <p:blipFill>
          <a:blip r:embed="rId7">
            <a:extLst/>
          </a:blip>
          <a:stretch>
            <a:fillRect/>
          </a:stretch>
        </p:blipFill>
        <p:spPr>
          <a:xfrm>
            <a:off x="4003968" y="541791"/>
            <a:ext cx="3312611" cy="8758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