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11" d="100"/>
          <a:sy n="111" d="100"/>
        </p:scale>
        <p:origin x="3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3E15E-2280-4387-8A83-AE08D193C4A8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A1651-19C0-4297-8E90-A0063F85E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5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0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0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20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7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2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0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5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8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6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3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9632-F0BB-4360-806D-B467F5366976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3E03-AC4B-439B-9CD1-87EE5C2A5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jones@metoffice.gov.uk" TargetMode="External"/><Relationship Id="rId2" Type="http://schemas.openxmlformats.org/officeDocument/2006/relationships/hyperlink" Target="mailto:a.jones3@exeter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.jones3@exeter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886" y="1565009"/>
            <a:ext cx="9144000" cy="2608974"/>
          </a:xfrm>
        </p:spPr>
        <p:txBody>
          <a:bodyPr>
            <a:noAutofit/>
          </a:bodyPr>
          <a:lstStyle/>
          <a:p>
            <a:r>
              <a:rPr lang="en-GB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CLARIFY-2017</a:t>
            </a:r>
            <a:br>
              <a:rPr lang="en-GB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Measurements and Aerosol Optical Properties:</a:t>
            </a:r>
            <a:br>
              <a:rPr lang="en-GB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Findings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790" y="4600659"/>
            <a:ext cx="10066420" cy="1294815"/>
          </a:xfrm>
        </p:spPr>
        <p:txBody>
          <a:bodyPr>
            <a:normAutofit/>
          </a:bodyPr>
          <a:lstStyle/>
          <a:p>
            <a:r>
              <a:rPr lang="en-GB" sz="2600" b="1" dirty="0"/>
              <a:t>Anthony Jones</a:t>
            </a:r>
            <a:r>
              <a:rPr lang="en-GB" sz="2600" dirty="0"/>
              <a:t>, Jim Haywood, Alan Vance, Claire Ryder, Fanny Peers</a:t>
            </a:r>
          </a:p>
          <a:p>
            <a:r>
              <a:rPr lang="en-GB" sz="2600" dirty="0"/>
              <a:t>E: </a:t>
            </a:r>
            <a:r>
              <a:rPr lang="en-GB" sz="2600" dirty="0">
                <a:hlinkClick r:id="rId2"/>
              </a:rPr>
              <a:t>a.jones3@exeter.ac.uk</a:t>
            </a:r>
            <a:r>
              <a:rPr lang="en-GB" sz="2600" dirty="0"/>
              <a:t>; </a:t>
            </a:r>
            <a:r>
              <a:rPr lang="en-GB" sz="2600" dirty="0">
                <a:hlinkClick r:id="rId3"/>
              </a:rPr>
              <a:t>anthony.jones@metoffice.gov.uk</a:t>
            </a:r>
            <a:endParaRPr lang="en-GB" sz="2600" dirty="0"/>
          </a:p>
          <a:p>
            <a:pPr algn="l"/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59" y="120316"/>
            <a:ext cx="2857143" cy="9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1" y="120316"/>
            <a:ext cx="2189383" cy="9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37" y="120316"/>
            <a:ext cx="900000" cy="9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862" y="6256421"/>
            <a:ext cx="357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NERC research grant: NE/L013797/1  </a:t>
            </a:r>
          </a:p>
        </p:txBody>
      </p:sp>
    </p:spTree>
    <p:extLst>
      <p:ext uri="{BB962C8B-B14F-4D97-AF65-F5344CB8AC3E}">
        <p14:creationId xmlns:p14="http://schemas.microsoft.com/office/powerpoint/2010/main" val="143170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0"/>
            <a:ext cx="942974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8468" y="114300"/>
            <a:ext cx="2202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 dirty="0"/>
              <a:t>Example: C028</a:t>
            </a:r>
          </a:p>
          <a:p>
            <a:pPr algn="ctr"/>
            <a:r>
              <a:rPr lang="en-GB" sz="3400" b="1" dirty="0"/>
              <a:t>Upper</a:t>
            </a:r>
          </a:p>
          <a:p>
            <a:pPr algn="ctr"/>
            <a:r>
              <a:rPr lang="en-GB" sz="3400" b="1" dirty="0"/>
              <a:t>Instruments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468" y="1628775"/>
            <a:ext cx="22885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Model: SOCRATES</a:t>
            </a:r>
          </a:p>
          <a:p>
            <a:r>
              <a:rPr lang="en-GB" dirty="0"/>
              <a:t>With standard 1 km tropical atmosphere and assuming clear-sky conditions</a:t>
            </a:r>
          </a:p>
          <a:p>
            <a:endParaRPr lang="en-GB" dirty="0"/>
          </a:p>
          <a:p>
            <a:r>
              <a:rPr lang="en-GB" dirty="0"/>
              <a:t>Measurements are rejected if roll from GIN is &gt; 7</a:t>
            </a:r>
            <a:r>
              <a:rPr lang="en-GB" baseline="30000" dirty="0"/>
              <a:t>o </a:t>
            </a:r>
            <a:r>
              <a:rPr lang="en-GB" dirty="0"/>
              <a:t>and only P&amp;R corrected if above a critical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468" y="4919543"/>
            <a:ext cx="2355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Corrected data matches model closely, except for BBR red which underestimates by 10 %</a:t>
            </a:r>
          </a:p>
        </p:txBody>
      </p:sp>
    </p:spTree>
    <p:extLst>
      <p:ext uri="{BB962C8B-B14F-4D97-AF65-F5344CB8AC3E}">
        <p14:creationId xmlns:p14="http://schemas.microsoft.com/office/powerpoint/2010/main" val="23275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6226" y="40551"/>
            <a:ext cx="30695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 dirty="0"/>
              <a:t>SHIMS spectra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80975"/>
            <a:ext cx="4893469" cy="652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114300"/>
            <a:ext cx="3857625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3945" y="5561707"/>
            <a:ext cx="333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Curious mismatch between observations and model at 1.27</a:t>
            </a:r>
            <a:r>
              <a:rPr lang="el-GR" sz="1600" dirty="0"/>
              <a:t>μ</a:t>
            </a:r>
            <a:r>
              <a:rPr lang="en-GB" sz="1600" dirty="0"/>
              <a:t>m is due to lack of O</a:t>
            </a:r>
            <a:r>
              <a:rPr lang="en-GB" sz="1600" baseline="-25000" dirty="0"/>
              <a:t>2</a:t>
            </a:r>
            <a:r>
              <a:rPr lang="en-GB" sz="1600" dirty="0"/>
              <a:t> continuum absorption in model – Keith Shine </a:t>
            </a:r>
          </a:p>
        </p:txBody>
      </p:sp>
      <p:sp>
        <p:nvSpPr>
          <p:cNvPr id="9" name="Up Arrow 8"/>
          <p:cNvSpPr/>
          <p:nvPr/>
        </p:nvSpPr>
        <p:spPr>
          <a:xfrm>
            <a:off x="10263187" y="5224463"/>
            <a:ext cx="504825" cy="3705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76226" y="1225689"/>
            <a:ext cx="33718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correct SHIMS to the BBRs (using SHIMS vis + SHIMS </a:t>
            </a:r>
            <a:r>
              <a:rPr lang="en-GB" dirty="0" err="1"/>
              <a:t>nir</a:t>
            </a:r>
            <a:r>
              <a:rPr lang="en-GB" dirty="0"/>
              <a:t> + </a:t>
            </a:r>
            <a:r>
              <a:rPr lang="el-GR" dirty="0"/>
              <a:t>ε</a:t>
            </a:r>
            <a:r>
              <a:rPr lang="en-GB" dirty="0"/>
              <a:t> = BBR clear) using a spectrally invariant factor (1.43)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Clear-sky spectra from successful P&amp;R manoeuvres compare well with modelled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is a large difference in the UV spectrum (&lt; 0.3 </a:t>
            </a:r>
            <a:r>
              <a:rPr lang="el-GR" dirty="0"/>
              <a:t>μ</a:t>
            </a:r>
            <a:r>
              <a:rPr lang="en-GB" dirty="0"/>
              <a:t>m) suggesting an issue with SHIMS at extrema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Including a biomass aerosol layer in the model (</a:t>
            </a:r>
            <a:r>
              <a:rPr lang="el-GR" dirty="0"/>
              <a:t>τ</a:t>
            </a:r>
            <a:r>
              <a:rPr lang="en-GB" dirty="0"/>
              <a:t>=0.1) increases fidelity with </a:t>
            </a:r>
            <a:r>
              <a:rPr lang="en-GB" dirty="0" err="1"/>
              <a:t>obs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6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84634" y="3006"/>
            <a:ext cx="9422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 dirty="0"/>
              <a:t>Radiative closure experiment: CLARIFY Flight C050</a:t>
            </a:r>
          </a:p>
        </p:txBody>
      </p:sp>
      <p:pic>
        <p:nvPicPr>
          <p:cNvPr id="1025" name="Picture 1" descr="page88image1408">
            <a:extLst>
              <a:ext uri="{FF2B5EF4-FFF2-40B4-BE49-F238E27FC236}">
                <a16:creationId xmlns:a16="http://schemas.microsoft.com/office/drawing/2014/main" id="{EB53B41E-F41A-3F47-872C-9510A996C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25"/>
          <a:stretch/>
        </p:blipFill>
        <p:spPr bwMode="auto">
          <a:xfrm>
            <a:off x="5479300" y="1328571"/>
            <a:ext cx="6419142" cy="4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5FB5CA-7323-724D-A062-DE8713935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" y="1491618"/>
            <a:ext cx="5793982" cy="4213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120876-DFB1-2640-B48B-DE7528198E67}"/>
              </a:ext>
            </a:extLst>
          </p:cNvPr>
          <p:cNvSpPr txBox="1"/>
          <p:nvPr/>
        </p:nvSpPr>
        <p:spPr>
          <a:xfrm>
            <a:off x="6868814" y="5868472"/>
            <a:ext cx="4276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Biomass aerosol above and within Sc cloud </a:t>
            </a:r>
          </a:p>
          <a:p>
            <a:r>
              <a:rPr lang="en-US" dirty="0"/>
              <a:t>- Mostly above though …</a:t>
            </a:r>
          </a:p>
        </p:txBody>
      </p:sp>
    </p:spTree>
    <p:extLst>
      <p:ext uri="{BB962C8B-B14F-4D97-AF65-F5344CB8AC3E}">
        <p14:creationId xmlns:p14="http://schemas.microsoft.com/office/powerpoint/2010/main" val="204358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84634" y="3006"/>
            <a:ext cx="9422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 dirty="0"/>
              <a:t>Radiative closure experiment: CLARIFY Flight C050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20876-DFB1-2640-B48B-DE7528198E67}"/>
              </a:ext>
            </a:extLst>
          </p:cNvPr>
          <p:cNvSpPr txBox="1"/>
          <p:nvPr/>
        </p:nvSpPr>
        <p:spPr>
          <a:xfrm>
            <a:off x="412258" y="1106901"/>
            <a:ext cx="6445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(single column): temperature, pressure and specific humidity profiles from dropsonde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Cloud properties from MARSS, CDP and </a:t>
            </a:r>
            <a:r>
              <a:rPr lang="en-US" dirty="0" err="1"/>
              <a:t>Nevzorov</a:t>
            </a:r>
            <a:r>
              <a:rPr lang="en-US" dirty="0"/>
              <a:t> sensors on- board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Biomass aerosol (BBA) mixing ratios from EXSCALABAR for 2 size modes and refractive index at 0.55 </a:t>
            </a:r>
            <a:r>
              <a:rPr lang="en-US" dirty="0" err="1"/>
              <a:t>μm</a:t>
            </a:r>
            <a:r>
              <a:rPr lang="en-US" dirty="0"/>
              <a:t> of m = 1.51 – 0.029i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Aerosol hygroscopic growth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0AD0C-E3D2-1944-BB92-65A119591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16" y="1067202"/>
            <a:ext cx="5160084" cy="5160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B3585-D76A-7E49-A38A-27BA6D626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10" y="3294342"/>
            <a:ext cx="4558256" cy="341869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334FE4-A558-7742-86C9-401BFC734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41698"/>
              </p:ext>
            </p:extLst>
          </p:nvPr>
        </p:nvGraphicFramePr>
        <p:xfrm>
          <a:off x="69480" y="3647244"/>
          <a:ext cx="2553630" cy="1712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084">
                  <a:extLst>
                    <a:ext uri="{9D8B030D-6E8A-4147-A177-3AD203B41FA5}">
                      <a16:colId xmlns:a16="http://schemas.microsoft.com/office/drawing/2014/main" val="553198432"/>
                    </a:ext>
                  </a:extLst>
                </a:gridCol>
                <a:gridCol w="972087">
                  <a:extLst>
                    <a:ext uri="{9D8B030D-6E8A-4147-A177-3AD203B41FA5}">
                      <a16:colId xmlns:a16="http://schemas.microsoft.com/office/drawing/2014/main" val="1340779307"/>
                    </a:ext>
                  </a:extLst>
                </a:gridCol>
                <a:gridCol w="992459">
                  <a:extLst>
                    <a:ext uri="{9D8B030D-6E8A-4147-A177-3AD203B41FA5}">
                      <a16:colId xmlns:a16="http://schemas.microsoft.com/office/drawing/2014/main" val="2732007945"/>
                    </a:ext>
                  </a:extLst>
                </a:gridCol>
              </a:tblGrid>
              <a:tr h="428169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Mode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Mode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785358"/>
                  </a:ext>
                </a:extLst>
              </a:tr>
              <a:tr h="4281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r</a:t>
                      </a:r>
                      <a:r>
                        <a:rPr lang="en-US" sz="1500" baseline="-25000" dirty="0" err="1"/>
                        <a:t>m</a:t>
                      </a:r>
                      <a:endParaRPr lang="en-US" sz="15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0.11893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0.61705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137811"/>
                  </a:ext>
                </a:extLst>
              </a:tr>
              <a:tr h="4281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σ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2.226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289574"/>
                  </a:ext>
                </a:extLst>
              </a:tr>
              <a:tr h="4281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0.999631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0.000369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16979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E14DC5A-0F56-4740-8ED5-1E1CA2DA06AE}"/>
              </a:ext>
            </a:extLst>
          </p:cNvPr>
          <p:cNvSpPr txBox="1"/>
          <p:nvPr/>
        </p:nvSpPr>
        <p:spPr>
          <a:xfrm>
            <a:off x="8976732" y="6227286"/>
            <a:ext cx="306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Fanny Peers for profiles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C7F91-A1D4-7B45-9814-649055423707}"/>
              </a:ext>
            </a:extLst>
          </p:cNvPr>
          <p:cNvSpPr txBox="1"/>
          <p:nvPr/>
        </p:nvSpPr>
        <p:spPr>
          <a:xfrm>
            <a:off x="249447" y="5747880"/>
            <a:ext cx="2373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BBA between 1.5-4 km </a:t>
            </a:r>
          </a:p>
          <a:p>
            <a:r>
              <a:rPr lang="en-US" dirty="0"/>
              <a:t>Cloud at 1.8 km</a:t>
            </a:r>
          </a:p>
        </p:txBody>
      </p:sp>
    </p:spTree>
    <p:extLst>
      <p:ext uri="{BB962C8B-B14F-4D97-AF65-F5344CB8AC3E}">
        <p14:creationId xmlns:p14="http://schemas.microsoft.com/office/powerpoint/2010/main" val="20473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84634" y="3006"/>
            <a:ext cx="9422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 dirty="0"/>
              <a:t>Radiative closure experiment C050: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19744-836A-9742-B0B7-308DE0013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/>
        </p:blipFill>
        <p:spPr>
          <a:xfrm>
            <a:off x="2315736" y="950916"/>
            <a:ext cx="6973231" cy="2975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EAE16-9262-DA47-99CF-332222789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/>
        </p:blipFill>
        <p:spPr>
          <a:xfrm>
            <a:off x="2315737" y="3833316"/>
            <a:ext cx="6973230" cy="3024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B2732B-75E9-924E-9348-B459E711F542}"/>
              </a:ext>
            </a:extLst>
          </p:cNvPr>
          <p:cNvSpPr txBox="1"/>
          <p:nvPr/>
        </p:nvSpPr>
        <p:spPr>
          <a:xfrm>
            <a:off x="189570" y="4976326"/>
            <a:ext cx="194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Upwelling SW flux: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810C8-A2F0-AA44-BB38-D4567893F527}"/>
              </a:ext>
            </a:extLst>
          </p:cNvPr>
          <p:cNvSpPr txBox="1"/>
          <p:nvPr/>
        </p:nvSpPr>
        <p:spPr>
          <a:xfrm>
            <a:off x="189570" y="2189997"/>
            <a:ext cx="222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Downwelling SW flux: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6DB0C-32DD-1743-AC94-5C8F781D39C8}"/>
              </a:ext>
            </a:extLst>
          </p:cNvPr>
          <p:cNvSpPr txBox="1"/>
          <p:nvPr/>
        </p:nvSpPr>
        <p:spPr>
          <a:xfrm>
            <a:off x="9288968" y="1494263"/>
            <a:ext cx="2609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compares well with the observations</a:t>
            </a:r>
          </a:p>
          <a:p>
            <a:endParaRPr lang="en-US" dirty="0"/>
          </a:p>
          <a:p>
            <a:r>
              <a:rPr lang="en-US" dirty="0"/>
              <a:t>The biggest disparity is with the BBR red dome as found during calibration phase</a:t>
            </a:r>
          </a:p>
          <a:p>
            <a:endParaRPr lang="en-US" dirty="0"/>
          </a:p>
          <a:p>
            <a:r>
              <a:rPr lang="en-US" dirty="0"/>
              <a:t>The upwelling flux patterns correlate with cloud LWP</a:t>
            </a:r>
          </a:p>
          <a:p>
            <a:endParaRPr lang="en-US" dirty="0"/>
          </a:p>
          <a:p>
            <a:r>
              <a:rPr lang="en-US" dirty="0"/>
              <a:t>To do: what effect does the aerosol layer have on outgoing radiation / heating rates?</a:t>
            </a:r>
          </a:p>
        </p:txBody>
      </p:sp>
    </p:spTree>
    <p:extLst>
      <p:ext uri="{BB962C8B-B14F-4D97-AF65-F5344CB8AC3E}">
        <p14:creationId xmlns:p14="http://schemas.microsoft.com/office/powerpoint/2010/main" val="936520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B29CC-2BE3-6C49-BC3A-CDADB6C2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569"/>
            <a:ext cx="10515600" cy="48483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SHIMS and BBR radiation data for CLARIFY is available – email </a:t>
            </a:r>
            <a:r>
              <a:rPr lang="en-US" dirty="0">
                <a:hlinkClick r:id="rId2"/>
              </a:rPr>
              <a:t>a.jones3@exeter.ac.uk</a:t>
            </a:r>
            <a:r>
              <a:rPr lang="en-US" dirty="0"/>
              <a:t> for specific flights. SHIMS has been corrected to BBRs pending a re-calibration. See OBR technical report 91 for more details</a:t>
            </a:r>
          </a:p>
          <a:p>
            <a:r>
              <a:rPr lang="en-US" dirty="0"/>
              <a:t>SHIMS spectra compares well with ORACLES P3 data and radiation code – interesting disparity at 1.27 </a:t>
            </a:r>
            <a:r>
              <a:rPr lang="en-US" dirty="0" err="1"/>
              <a:t>μm</a:t>
            </a:r>
            <a:r>
              <a:rPr lang="en-US" dirty="0"/>
              <a:t> due to lack of O</a:t>
            </a:r>
            <a:r>
              <a:rPr lang="en-US" baseline="-25000" dirty="0"/>
              <a:t>2</a:t>
            </a:r>
            <a:r>
              <a:rPr lang="en-US" dirty="0"/>
              <a:t> continuum absorption in model - to be corrected for GA8 </a:t>
            </a:r>
          </a:p>
          <a:p>
            <a:r>
              <a:rPr lang="en-US" dirty="0"/>
              <a:t>Preliminary radiative closure experiment: upwelling/downwelling radiative fluxes are similar to BBR/SHIMS observations. Next step is to investigate aerosol heating rates and TOA </a:t>
            </a:r>
            <a:r>
              <a:rPr lang="en-US"/>
              <a:t>radiative forcing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THANKS!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EBDA68-6D63-584A-9958-26938EB6E403}"/>
              </a:ext>
            </a:extLst>
          </p:cNvPr>
          <p:cNvSpPr txBox="1">
            <a:spLocks/>
          </p:cNvSpPr>
          <p:nvPr/>
        </p:nvSpPr>
        <p:spPr>
          <a:xfrm>
            <a:off x="1384634" y="3006"/>
            <a:ext cx="9422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0251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8" y="0"/>
            <a:ext cx="10014284" cy="1325563"/>
          </a:xfrm>
        </p:spPr>
        <p:txBody>
          <a:bodyPr>
            <a:normAutofit/>
          </a:bodyPr>
          <a:lstStyle/>
          <a:p>
            <a:r>
              <a:rPr lang="en-GB" sz="3400" b="1" dirty="0"/>
              <a:t>Instruments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t="9881" r="2666" b="8888"/>
          <a:stretch/>
        </p:blipFill>
        <p:spPr>
          <a:xfrm>
            <a:off x="7790698" y="642670"/>
            <a:ext cx="4186991" cy="2253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7" y="1161537"/>
            <a:ext cx="3292141" cy="2131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3183" y="959189"/>
            <a:ext cx="35092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Clear and red dome thermopile </a:t>
            </a:r>
            <a:r>
              <a:rPr lang="en-GB" dirty="0" err="1"/>
              <a:t>pyranometers</a:t>
            </a:r>
            <a:r>
              <a:rPr lang="en-GB" dirty="0"/>
              <a:t> or </a:t>
            </a:r>
            <a:r>
              <a:rPr lang="en-GB" b="1" dirty="0"/>
              <a:t>broad-band radiometers (BBRs)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0.3-3 </a:t>
            </a:r>
            <a:r>
              <a:rPr lang="el-GR" dirty="0"/>
              <a:t>μ</a:t>
            </a:r>
            <a:r>
              <a:rPr lang="en-GB" dirty="0"/>
              <a:t>m (clear dome) and 0.7-3 </a:t>
            </a:r>
            <a:r>
              <a:rPr lang="el-GR" dirty="0"/>
              <a:t>μ</a:t>
            </a:r>
            <a:r>
              <a:rPr lang="en-GB" dirty="0"/>
              <a:t>m (red dome) – measure Wm</a:t>
            </a:r>
            <a:r>
              <a:rPr lang="en-GB" baseline="30000" dirty="0"/>
              <a:t>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Measures radiation by change to instrument temperature (thermoelectric effect)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SLR runs only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7642473" y="1549317"/>
            <a:ext cx="1987427" cy="702534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7642473" y="2202298"/>
            <a:ext cx="2521830" cy="49553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/>
          <p:nvPr/>
        </p:nvPicPr>
        <p:blipFill>
          <a:blip r:embed="rId4"/>
          <a:stretch/>
        </p:blipFill>
        <p:spPr>
          <a:xfrm>
            <a:off x="696209" y="3694110"/>
            <a:ext cx="2385660" cy="287655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TextBox 13"/>
          <p:cNvSpPr txBox="1"/>
          <p:nvPr/>
        </p:nvSpPr>
        <p:spPr>
          <a:xfrm rot="16200000">
            <a:off x="-299375" y="4838700"/>
            <a:ext cx="130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SWS-SHIMS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320" y="212622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BBRs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23" y="3895724"/>
            <a:ext cx="1854994" cy="2473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34025" y="3895724"/>
            <a:ext cx="5819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Shortwave Hemispherical Integrating Measurement System (SHIMS)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temperature controlled Zeiss spectrometer modules (visible/ near-infrared) and an in-house designed integrating head – interior rack is primarily for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Measures Wm</a:t>
            </a:r>
            <a:r>
              <a:rPr lang="en-GB" baseline="30000" dirty="0"/>
              <a:t>-2</a:t>
            </a:r>
            <a:r>
              <a:rPr lang="el-GR" dirty="0"/>
              <a:t>μ</a:t>
            </a:r>
            <a:r>
              <a:rPr lang="en-GB" dirty="0"/>
              <a:t>m</a:t>
            </a:r>
            <a:r>
              <a:rPr lang="en-GB" baseline="30000" dirty="0"/>
              <a:t>-1</a:t>
            </a:r>
            <a:r>
              <a:rPr lang="en-GB" dirty="0"/>
              <a:t> from 0.3-0.95 </a:t>
            </a:r>
            <a:r>
              <a:rPr lang="el-GR" dirty="0"/>
              <a:t>μ</a:t>
            </a:r>
            <a:r>
              <a:rPr lang="en-GB" dirty="0"/>
              <a:t>m for visible module and 0.95-1.7 </a:t>
            </a:r>
            <a:r>
              <a:rPr lang="el-GR" dirty="0"/>
              <a:t>μ</a:t>
            </a:r>
            <a:r>
              <a:rPr lang="en-GB" dirty="0"/>
              <a:t>m for near-infrared module in 0.0033 </a:t>
            </a:r>
            <a:r>
              <a:rPr lang="el-GR" dirty="0"/>
              <a:t>μ</a:t>
            </a:r>
            <a:r>
              <a:rPr lang="en-GB" dirty="0"/>
              <a:t>m increments </a:t>
            </a:r>
          </a:p>
          <a:p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555079" y="1499937"/>
            <a:ext cx="149643" cy="23957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9555079" y="2251852"/>
            <a:ext cx="609224" cy="164387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7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88858" y="0"/>
            <a:ext cx="10014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 dirty="0"/>
              <a:t>Pitch and roll calibration – both instruments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8" t="61491" r="34769" b="139"/>
          <a:stretch/>
        </p:blipFill>
        <p:spPr>
          <a:xfrm>
            <a:off x="8892375" y="4507718"/>
            <a:ext cx="2848477" cy="183924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92843" y="1325563"/>
            <a:ext cx="6517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Pitch and roll corrections should be applied to data from the upper BBRs and SHIMS to account for direct sunlight deviations with aircraft attitude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requires deriving baseline pitch (</a:t>
            </a:r>
            <a:r>
              <a:rPr lang="en-GB" sz="2000" i="1" dirty="0"/>
              <a:t>P</a:t>
            </a:r>
            <a:r>
              <a:rPr lang="en-GB" sz="2000" dirty="0"/>
              <a:t>) and roll (</a:t>
            </a:r>
            <a:r>
              <a:rPr lang="en-GB" sz="2000" i="1" dirty="0"/>
              <a:t>R</a:t>
            </a:r>
            <a:r>
              <a:rPr lang="en-GB" sz="2000" dirty="0"/>
              <a:t>) coefficients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Both instruments are approximately mounted at ~3</a:t>
            </a:r>
            <a:r>
              <a:rPr lang="en-GB" sz="2000" baseline="30000" dirty="0"/>
              <a:t>o</a:t>
            </a:r>
            <a:r>
              <a:rPr lang="en-GB" sz="2000" dirty="0"/>
              <a:t> to the aircraft and the aircraft flies with pitch ~ 6</a:t>
            </a:r>
            <a:r>
              <a:rPr lang="en-GB" sz="2000" baseline="30000" dirty="0"/>
              <a:t>o</a:t>
            </a:r>
            <a:endParaRPr lang="en-GB" sz="20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derive coefficients </a:t>
            </a:r>
            <a:r>
              <a:rPr lang="en-GB" sz="2000" i="1" dirty="0"/>
              <a:t>P</a:t>
            </a:r>
            <a:r>
              <a:rPr lang="en-GB" sz="2000" dirty="0"/>
              <a:t> and </a:t>
            </a:r>
            <a:r>
              <a:rPr lang="en-GB" sz="2000" i="1" dirty="0"/>
              <a:t>R </a:t>
            </a:r>
            <a:r>
              <a:rPr lang="en-GB" sz="2000" dirty="0"/>
              <a:t>from box patterns and pirouettes in clear-sky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762875" y="1114425"/>
            <a:ext cx="3971001" cy="2809875"/>
            <a:chOff x="7925811" y="1133475"/>
            <a:chExt cx="3522315" cy="25431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7060">
              <a:off x="7925811" y="1775410"/>
              <a:ext cx="3522315" cy="123353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8210550" y="3343275"/>
              <a:ext cx="29246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1126204" y="1247775"/>
              <a:ext cx="9023" cy="2095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flipH="1">
              <a:off x="9295398" y="3009900"/>
              <a:ext cx="628650" cy="666750"/>
            </a:xfrm>
            <a:prstGeom prst="arc">
              <a:avLst>
                <a:gd name="adj1" fmla="val 16200000"/>
                <a:gd name="adj2" fmla="val 211702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03095" y="2928179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~6</a:t>
              </a:r>
              <a:r>
                <a:rPr lang="en-GB" baseline="30000" dirty="0"/>
                <a:t>o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505950" y="2190993"/>
              <a:ext cx="619125" cy="1045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Delay 20"/>
            <p:cNvSpPr/>
            <p:nvPr/>
          </p:nvSpPr>
          <p:spPr>
            <a:xfrm rot="16616275">
              <a:off x="9735783" y="2025336"/>
              <a:ext cx="176310" cy="254508"/>
            </a:xfrm>
            <a:prstGeom prst="flowChartDelay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c 21"/>
            <p:cNvSpPr/>
            <p:nvPr/>
          </p:nvSpPr>
          <p:spPr>
            <a:xfrm>
              <a:off x="9543328" y="2173410"/>
              <a:ext cx="287278" cy="390524"/>
            </a:xfrm>
            <a:prstGeom prst="arc">
              <a:avLst>
                <a:gd name="adj1" fmla="val 18142845"/>
                <a:gd name="adj2" fmla="val 34863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Curved Connector 23"/>
            <p:cNvCxnSpPr/>
            <p:nvPr/>
          </p:nvCxnSpPr>
          <p:spPr>
            <a:xfrm rot="16200000" flipH="1">
              <a:off x="9158744" y="1376681"/>
              <a:ext cx="899974" cy="413562"/>
            </a:xfrm>
            <a:prstGeom prst="curvedConnector3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941574" y="2231755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~3</a:t>
              </a:r>
              <a:r>
                <a:rPr lang="en-GB" baseline="30000" dirty="0"/>
                <a:t>o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934934" y="4808228"/>
            <a:ext cx="2929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input receiver for SHIMS so only one P &amp; R needed</a:t>
            </a:r>
          </a:p>
          <a:p>
            <a:r>
              <a:rPr lang="en-GB" dirty="0"/>
              <a:t>Two inputs for BBRs so we need separate P &amp; R for each dome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90553" y="4495662"/>
            <a:ext cx="4572000" cy="1445792"/>
            <a:chOff x="619125" y="5019675"/>
            <a:chExt cx="4572000" cy="14457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36"/>
            <a:stretch>
              <a:fillRect/>
            </a:stretch>
          </p:blipFill>
          <p:spPr bwMode="auto">
            <a:xfrm>
              <a:off x="731712" y="5205671"/>
              <a:ext cx="4265132" cy="42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568" y="5656977"/>
              <a:ext cx="3241007" cy="652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19125" y="5019675"/>
              <a:ext cx="4572000" cy="14457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670499" y="6081920"/>
            <a:ext cx="270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Instrument dependent cosine correction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411030" y="5724940"/>
            <a:ext cx="0" cy="323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015937" y="5785425"/>
            <a:ext cx="289113" cy="573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87583" y="6326967"/>
            <a:ext cx="2088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Ratio of direct to total sunlight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999" y="5513448"/>
            <a:ext cx="123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Corrected flux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43413" y="5075158"/>
            <a:ext cx="1425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FF"/>
                </a:solidFill>
              </a:rPr>
              <a:t>Uncorrected flux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715375" y="5629275"/>
            <a:ext cx="1447800" cy="195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09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88858" y="0"/>
            <a:ext cx="10014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 dirty="0"/>
              <a:t>Pitch and roll manoeuvres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3851" y="-8387"/>
            <a:ext cx="5242760" cy="4961387"/>
            <a:chOff x="523874" y="440730"/>
            <a:chExt cx="3787377" cy="37873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3874" y="1563688"/>
              <a:ext cx="3787377" cy="1541462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4535">
              <a:off x="523874" y="1563687"/>
              <a:ext cx="3787377" cy="154146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116382" y="2019299"/>
              <a:ext cx="636343" cy="59412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2040182" y="2233611"/>
              <a:ext cx="152400" cy="16549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2674807" y="2233611"/>
              <a:ext cx="152400" cy="16549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20162" y="1079843"/>
            <a:ext cx="2603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Pirouette (at surface)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80159" y="1388707"/>
            <a:ext cx="3969767" cy="2433688"/>
            <a:chOff x="6773354" y="1127583"/>
            <a:chExt cx="3969767" cy="2433688"/>
          </a:xfrm>
        </p:grpSpPr>
        <p:sp>
          <p:nvSpPr>
            <p:cNvPr id="19" name="Rectangle 18"/>
            <p:cNvSpPr/>
            <p:nvPr/>
          </p:nvSpPr>
          <p:spPr>
            <a:xfrm>
              <a:off x="7191375" y="1510730"/>
              <a:ext cx="3133725" cy="16325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14" r="29450"/>
            <a:stretch/>
          </p:blipFill>
          <p:spPr>
            <a:xfrm>
              <a:off x="6773354" y="1810599"/>
              <a:ext cx="836042" cy="84150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14" r="29450"/>
            <a:stretch/>
          </p:blipFill>
          <p:spPr>
            <a:xfrm rot="10800000">
              <a:off x="9907079" y="1819820"/>
              <a:ext cx="836042" cy="84150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14" r="29450"/>
            <a:stretch/>
          </p:blipFill>
          <p:spPr>
            <a:xfrm rot="5400000">
              <a:off x="8340216" y="1124850"/>
              <a:ext cx="836042" cy="84150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14" r="29450"/>
            <a:stretch/>
          </p:blipFill>
          <p:spPr>
            <a:xfrm rot="16200000">
              <a:off x="8340216" y="2722496"/>
              <a:ext cx="836042" cy="84150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418852" y="1074488"/>
            <a:ext cx="46216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Box pattern (n &gt; 3 legs at high altitude)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10649926" y="1415625"/>
            <a:ext cx="1102153" cy="10925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5" y="3594206"/>
            <a:ext cx="4132670" cy="31014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15" y="3670853"/>
            <a:ext cx="3864587" cy="29002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71504" y="3927170"/>
            <a:ext cx="21394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Cosine like response </a:t>
            </a:r>
          </a:p>
          <a:p>
            <a:r>
              <a:rPr lang="en-GB" dirty="0"/>
              <a:t>(black uncorrected)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86925" y="1139"/>
            <a:ext cx="294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Credit: Clare Ryder</a:t>
            </a:r>
          </a:p>
          <a:p>
            <a:r>
              <a:rPr lang="en-GB" dirty="0"/>
              <a:t>FENNEC/ICE-D campaign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889759" y="4850007"/>
            <a:ext cx="257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Radiation measurements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13884" y="3854698"/>
            <a:ext cx="224978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Pitch and roll removes solar zenith angle dependency</a:t>
            </a:r>
          </a:p>
        </p:txBody>
      </p:sp>
    </p:spTree>
    <p:extLst>
      <p:ext uri="{BB962C8B-B14F-4D97-AF65-F5344CB8AC3E}">
        <p14:creationId xmlns:p14="http://schemas.microsoft.com/office/powerpoint/2010/main" val="247837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88858" y="0"/>
            <a:ext cx="10014284" cy="1070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 dirty="0"/>
              <a:t>CLARIFY pitch and roll manoeuvre details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903257"/>
            <a:ext cx="5591174" cy="58021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38899" y="4267200"/>
            <a:ext cx="5591175" cy="2092257"/>
            <a:chOff x="909836" y="1988840"/>
            <a:chExt cx="9073007" cy="32276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836" y="1988840"/>
              <a:ext cx="4464496" cy="322761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536" y="2051824"/>
              <a:ext cx="4352307" cy="31465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5522" y="2420888"/>
              <a:ext cx="1756762" cy="42731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Sun too high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94612" y="2369575"/>
              <a:ext cx="1756762" cy="42731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Sun too low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91325" y="1733550"/>
            <a:ext cx="4819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 sun is too high or too low then the radiation may be insensitive to aircraft dimension or affected by tail shadowing</a:t>
            </a:r>
          </a:p>
          <a:p>
            <a:endParaRPr lang="en-GB" dirty="0"/>
          </a:p>
          <a:p>
            <a:r>
              <a:rPr lang="el-GR" dirty="0"/>
              <a:t>Θ</a:t>
            </a:r>
            <a:r>
              <a:rPr lang="en-GB" dirty="0"/>
              <a:t> thresholds are from FENNEC-2011 and ICE-D campaigns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00750" y="2362200"/>
            <a:ext cx="723900" cy="962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76964" y="2362200"/>
            <a:ext cx="547686" cy="3997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78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26168" y="0"/>
            <a:ext cx="10014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/>
              <a:t>BBR Clear Dome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21431"/>
            <a:ext cx="4972050" cy="6836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" y="1182688"/>
            <a:ext cx="333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Optimal pitch and roll of </a:t>
            </a:r>
            <a:r>
              <a:rPr lang="en-GB" b="1" dirty="0"/>
              <a:t>P=-3.2</a:t>
            </a:r>
            <a:r>
              <a:rPr lang="en-GB" b="1" baseline="30000" dirty="0"/>
              <a:t>o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/>
              <a:t>R=0</a:t>
            </a:r>
            <a:r>
              <a:rPr lang="en-GB" b="1" baseline="30000" dirty="0"/>
              <a:t>o</a:t>
            </a:r>
            <a:r>
              <a:rPr lang="en-GB" dirty="0"/>
              <a:t> are similar to previous campaigns</a:t>
            </a:r>
          </a:p>
        </p:txBody>
      </p:sp>
      <p:sp>
        <p:nvSpPr>
          <p:cNvPr id="4" name="Half Frame 3"/>
          <p:cNvSpPr/>
          <p:nvPr/>
        </p:nvSpPr>
        <p:spPr>
          <a:xfrm rot="18820070" flipV="1">
            <a:off x="8362283" y="774926"/>
            <a:ext cx="353698" cy="176008"/>
          </a:xfrm>
          <a:prstGeom prst="halfFram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8820070" flipV="1">
            <a:off x="8247982" y="4897318"/>
            <a:ext cx="353698" cy="176008"/>
          </a:xfrm>
          <a:prstGeom prst="halfFram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8820070" flipV="1">
            <a:off x="5842229" y="6259394"/>
            <a:ext cx="353698" cy="176008"/>
          </a:xfrm>
          <a:prstGeom prst="halfFram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8820070" flipV="1">
            <a:off x="5839168" y="4897316"/>
            <a:ext cx="353698" cy="176008"/>
          </a:xfrm>
          <a:prstGeom prst="halfFram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8820070" flipV="1">
            <a:off x="5839169" y="763466"/>
            <a:ext cx="353698" cy="176008"/>
          </a:xfrm>
          <a:prstGeom prst="halfFram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/>
        </p:nvSpPr>
        <p:spPr>
          <a:xfrm rot="18820070" flipV="1">
            <a:off x="8262239" y="6259394"/>
            <a:ext cx="353698" cy="176008"/>
          </a:xfrm>
          <a:prstGeom prst="halfFram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823614" y="2094796"/>
            <a:ext cx="768061" cy="11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91675" y="3190875"/>
            <a:ext cx="2249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Unphysical responses</a:t>
            </a:r>
          </a:p>
          <a:p>
            <a:r>
              <a:rPr lang="en-GB" dirty="0"/>
              <a:t>Cloud contamination?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100" y="2419350"/>
            <a:ext cx="3057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C037 and C052, pirouettes performed at the end of the flight, show evidence of “dirty dip” at low relative headings – aerosol deposited on dome?</a:t>
            </a:r>
          </a:p>
          <a:p>
            <a:r>
              <a:rPr lang="en-GB" dirty="0"/>
              <a:t>“Dirty dip” also in C028 BOX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8823614" y="3502819"/>
            <a:ext cx="768061" cy="11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58351" y="1644353"/>
            <a:ext cx="2282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C029 performed at low solar zenith angle perhaps explaining low sensitivity to P&amp;R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5751" y="5174010"/>
            <a:ext cx="346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</a:t>
            </a:r>
            <a:r>
              <a:rPr lang="en-GB" dirty="0"/>
              <a:t>: FAAM perform their own corrections (</a:t>
            </a:r>
            <a:r>
              <a:rPr lang="en-GB" b="1" dirty="0"/>
              <a:t>P=-2.8</a:t>
            </a:r>
            <a:r>
              <a:rPr lang="en-GB" b="1" baseline="30000" dirty="0"/>
              <a:t>o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/>
              <a:t>R=+0.3</a:t>
            </a:r>
            <a:r>
              <a:rPr lang="en-GB" b="1" baseline="30000" dirty="0"/>
              <a:t>o</a:t>
            </a:r>
            <a:r>
              <a:rPr lang="en-GB" dirty="0"/>
              <a:t>)</a:t>
            </a:r>
            <a:r>
              <a:rPr lang="en-GB" b="1" baseline="30000" dirty="0"/>
              <a:t> </a:t>
            </a:r>
            <a:r>
              <a:rPr lang="en-GB" dirty="0"/>
              <a:t>which needs to be reversed before optimization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08DFB-1FF9-C841-A33E-B6D2E3010485}"/>
              </a:ext>
            </a:extLst>
          </p:cNvPr>
          <p:cNvSpPr txBox="1"/>
          <p:nvPr/>
        </p:nvSpPr>
        <p:spPr>
          <a:xfrm>
            <a:off x="9097701" y="4930815"/>
            <a:ext cx="284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Important: Use most recent FAAM core data from CEDA – problematic r0 data had a 20s time delay</a:t>
            </a:r>
          </a:p>
        </p:txBody>
      </p:sp>
    </p:spTree>
    <p:extLst>
      <p:ext uri="{BB962C8B-B14F-4D97-AF65-F5344CB8AC3E}">
        <p14:creationId xmlns:p14="http://schemas.microsoft.com/office/powerpoint/2010/main" val="418623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26168" y="0"/>
            <a:ext cx="10014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/>
              <a:t>BBR Red Dome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" y="1182688"/>
            <a:ext cx="333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Optimal pitch and roll of </a:t>
            </a:r>
            <a:r>
              <a:rPr lang="en-GB" b="1" dirty="0"/>
              <a:t>P=-3.1</a:t>
            </a:r>
            <a:r>
              <a:rPr lang="en-GB" b="1" baseline="30000" dirty="0"/>
              <a:t>o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/>
              <a:t>R=+0.3</a:t>
            </a:r>
            <a:r>
              <a:rPr lang="en-GB" b="1" baseline="30000" dirty="0"/>
              <a:t>o</a:t>
            </a:r>
            <a:r>
              <a:rPr lang="en-GB" b="1" dirty="0"/>
              <a:t> </a:t>
            </a:r>
            <a:r>
              <a:rPr lang="en-GB" dirty="0"/>
              <a:t>are similar to previous campaigns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06" y="0"/>
            <a:ext cx="4987637" cy="6858000"/>
          </a:xfrm>
          <a:prstGeom prst="rect">
            <a:avLst/>
          </a:prstGeom>
        </p:spPr>
      </p:pic>
      <p:sp>
        <p:nvSpPr>
          <p:cNvPr id="18" name="Half Frame 17"/>
          <p:cNvSpPr/>
          <p:nvPr/>
        </p:nvSpPr>
        <p:spPr>
          <a:xfrm rot="18820070" flipV="1">
            <a:off x="5842230" y="763466"/>
            <a:ext cx="353698" cy="176008"/>
          </a:xfrm>
          <a:prstGeom prst="halfFram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8820070" flipV="1">
            <a:off x="8309205" y="2206703"/>
            <a:ext cx="353698" cy="176008"/>
          </a:xfrm>
          <a:prstGeom prst="halfFram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18820070" flipV="1">
            <a:off x="5656462" y="6259391"/>
            <a:ext cx="353698" cy="176008"/>
          </a:xfrm>
          <a:prstGeom prst="halfFram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51" y="5174010"/>
            <a:ext cx="346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</a:t>
            </a:r>
            <a:r>
              <a:rPr lang="en-GB" dirty="0"/>
              <a:t>: FAAM perform their own corrections (</a:t>
            </a:r>
            <a:r>
              <a:rPr lang="en-GB" b="1" dirty="0"/>
              <a:t>P=-3.2</a:t>
            </a:r>
            <a:r>
              <a:rPr lang="en-GB" b="1" baseline="30000" dirty="0"/>
              <a:t>o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/>
              <a:t>R=-0.1</a:t>
            </a:r>
            <a:r>
              <a:rPr lang="en-GB" b="1" baseline="30000" dirty="0"/>
              <a:t>o</a:t>
            </a:r>
            <a:r>
              <a:rPr lang="en-GB" dirty="0"/>
              <a:t>)</a:t>
            </a:r>
            <a:r>
              <a:rPr lang="en-GB" b="1" baseline="30000" dirty="0"/>
              <a:t> </a:t>
            </a:r>
            <a:r>
              <a:rPr lang="en-GB" dirty="0"/>
              <a:t>which needs to be reversed before optimization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4116" y="5592871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Evidence of dirty dip here also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8837468" y="5904815"/>
            <a:ext cx="416648" cy="11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" y="2390775"/>
            <a:ext cx="316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Oh dear, oh dear! Only 3 “good” manoeuvres – issue seems to be more than cloud contamination</a:t>
            </a:r>
          </a:p>
        </p:txBody>
      </p:sp>
    </p:spTree>
    <p:extLst>
      <p:ext uri="{BB962C8B-B14F-4D97-AF65-F5344CB8AC3E}">
        <p14:creationId xmlns:p14="http://schemas.microsoft.com/office/powerpoint/2010/main" val="178868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782" y="0"/>
            <a:ext cx="4917407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/>
              <a:t>SHIMS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26" y="1171575"/>
            <a:ext cx="2095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Optimal pitch and roll of </a:t>
            </a:r>
            <a:r>
              <a:rPr lang="en-GB" b="1" dirty="0"/>
              <a:t>P=-3.0</a:t>
            </a:r>
            <a:r>
              <a:rPr lang="en-GB" b="1" baseline="30000" dirty="0"/>
              <a:t>o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/>
              <a:t>R=+0.3</a:t>
            </a:r>
            <a:r>
              <a:rPr lang="en-GB" b="1" baseline="30000" dirty="0"/>
              <a:t>o</a:t>
            </a:r>
            <a:r>
              <a:rPr lang="en-GB" b="1" dirty="0"/>
              <a:t> </a:t>
            </a:r>
            <a:r>
              <a:rPr lang="en-GB" dirty="0"/>
              <a:t>are similar to previous campaigns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28" y="585787"/>
            <a:ext cx="4502726" cy="6191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55" y="509586"/>
            <a:ext cx="4558145" cy="6267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0247" y="14025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VISIBLE</a:t>
            </a:r>
            <a:r>
              <a:rPr lang="en-GB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76696" y="140254"/>
            <a:ext cx="181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NEAR-INFRARED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426" y="2758081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correction is acceptable for most of the manoeuvres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51" y="5174010"/>
            <a:ext cx="2505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</a:t>
            </a:r>
            <a:r>
              <a:rPr lang="en-GB" dirty="0"/>
              <a:t>: FAAM does not perform their own corrections for SHIMS</a:t>
            </a:r>
          </a:p>
        </p:txBody>
      </p:sp>
    </p:spTree>
    <p:extLst>
      <p:ext uri="{BB962C8B-B14F-4D97-AF65-F5344CB8AC3E}">
        <p14:creationId xmlns:p14="http://schemas.microsoft.com/office/powerpoint/2010/main" val="361451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88858" y="0"/>
            <a:ext cx="10014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 dirty="0"/>
              <a:t>Correcting SHIMS irradiances to BBRs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057275"/>
            <a:ext cx="7055709" cy="526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41191"/>
            <a:ext cx="4442288" cy="25531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1057275"/>
            <a:ext cx="46291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Issue not seen in previous campaigns – SHIMS (upper and lower) irradiances are ~30 % less than BBRs and radiation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Additionally BBR red measurements are ~10 % lower than predicted by radiation code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correct SHIMS to BBRs using a campaign-constant multiplication factor of 1.43 (i.e. 1/(1-30%))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08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1079</Words>
  <Application>Microsoft Macintosh PowerPoint</Application>
  <PresentationFormat>Widescreen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CLARIFY-2017 Radiation Measurements and Aerosol Optical Properties: Preliminary Findings</vt:lpstr>
      <vt:lpstr>Instruments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 Office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CLARIFY-2017 Radiation Measurements and Aerosol Optical Properties</dc:title>
  <dc:creator>Jones, Anthony</dc:creator>
  <cp:lastModifiedBy>Microsoft Office User</cp:lastModifiedBy>
  <cp:revision>43</cp:revision>
  <dcterms:created xsi:type="dcterms:W3CDTF">2018-09-28T12:55:55Z</dcterms:created>
  <dcterms:modified xsi:type="dcterms:W3CDTF">2018-10-02T13:56:12Z</dcterms:modified>
</cp:coreProperties>
</file>