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38"/>
  </p:notesMasterIdLst>
  <p:sldIdLst>
    <p:sldId id="291" r:id="rId3"/>
    <p:sldId id="348" r:id="rId4"/>
    <p:sldId id="331" r:id="rId5"/>
    <p:sldId id="355" r:id="rId6"/>
    <p:sldId id="377" r:id="rId7"/>
    <p:sldId id="334" r:id="rId8"/>
    <p:sldId id="342" r:id="rId9"/>
    <p:sldId id="328" r:id="rId10"/>
    <p:sldId id="353" r:id="rId11"/>
    <p:sldId id="354" r:id="rId12"/>
    <p:sldId id="379" r:id="rId13"/>
    <p:sldId id="365" r:id="rId14"/>
    <p:sldId id="378" r:id="rId15"/>
    <p:sldId id="336" r:id="rId16"/>
    <p:sldId id="386" r:id="rId17"/>
    <p:sldId id="372" r:id="rId18"/>
    <p:sldId id="358" r:id="rId19"/>
    <p:sldId id="380" r:id="rId20"/>
    <p:sldId id="381" r:id="rId21"/>
    <p:sldId id="382" r:id="rId22"/>
    <p:sldId id="359" r:id="rId23"/>
    <p:sldId id="317" r:id="rId24"/>
    <p:sldId id="357" r:id="rId25"/>
    <p:sldId id="387" r:id="rId26"/>
    <p:sldId id="360" r:id="rId27"/>
    <p:sldId id="370" r:id="rId28"/>
    <p:sldId id="369" r:id="rId29"/>
    <p:sldId id="388" r:id="rId30"/>
    <p:sldId id="384" r:id="rId31"/>
    <p:sldId id="375" r:id="rId32"/>
    <p:sldId id="368" r:id="rId33"/>
    <p:sldId id="367" r:id="rId34"/>
    <p:sldId id="339" r:id="rId35"/>
    <p:sldId id="374" r:id="rId36"/>
    <p:sldId id="385" r:id="rId3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8" autoAdjust="0"/>
    <p:restoredTop sz="85655" autoAdjust="0"/>
  </p:normalViewPr>
  <p:slideViewPr>
    <p:cSldViewPr snapToGrid="0" snapToObjects="1">
      <p:cViewPr>
        <p:scale>
          <a:sx n="66" d="100"/>
          <a:sy n="66" d="100"/>
        </p:scale>
        <p:origin x="97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19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C8CFFF08-687E-423B-A3DC-10DC5A47D48F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D22EF04F-3324-4BD5-8608-6E6A1069E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Hugely</a:t>
            </a:r>
            <a:r>
              <a:rPr lang="en-GB" baseline="0" dirty="0"/>
              <a:t> experienced team in aircraft deployment and maximising the pull-through to modelling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A53B-90DD-4A50-88FC-A0F30129CE0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4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8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3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0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8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5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8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3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9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5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1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6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5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3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4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1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0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2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1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tif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openxmlformats.org/officeDocument/2006/relationships/image" Target="../media/image4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.gif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507" y="1943100"/>
            <a:ext cx="9639299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Using Ground Based and in Situ Airborne Observations Collected during the CLARIFY 2017 and LASIC Field Campaigns to Explore Synoptic, Dynamical and Aerosol Constraints on Precipitation.</a:t>
            </a:r>
            <a:r>
              <a:rPr lang="en-GB" sz="3600" b="1" dirty="0">
                <a:solidFill>
                  <a:prstClr val="black"/>
                </a:solidFill>
              </a:rPr>
              <a:t/>
            </a:r>
            <a:br>
              <a:rPr lang="en-GB" sz="3600" b="1" dirty="0">
                <a:solidFill>
                  <a:prstClr val="black"/>
                </a:solidFill>
              </a:rPr>
            </a:b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3"/>
          <a:stretch/>
        </p:blipFill>
        <p:spPr>
          <a:xfrm>
            <a:off x="1647825" y="455399"/>
            <a:ext cx="1461300" cy="597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506" y="4177018"/>
            <a:ext cx="113265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Paul Barrett (Met Office)</a:t>
            </a:r>
          </a:p>
          <a:p>
            <a:pPr>
              <a:spcAft>
                <a:spcPts val="1200"/>
              </a:spcAft>
            </a:pPr>
            <a:r>
              <a:rPr lang="en-GB" sz="2300" b="1" dirty="0"/>
              <a:t>Steven Abel (Met Office),  Jim Haywood (University of Exeter)</a:t>
            </a:r>
          </a:p>
          <a:p>
            <a:pPr>
              <a:spcAft>
                <a:spcPts val="1200"/>
              </a:spcAft>
            </a:pPr>
            <a:endParaRPr lang="en-GB" sz="2300" b="1" dirty="0"/>
          </a:p>
          <a:p>
            <a:pPr>
              <a:spcAft>
                <a:spcPts val="1200"/>
              </a:spcAft>
            </a:pPr>
            <a:r>
              <a:rPr lang="en-GB" sz="2300" b="1" dirty="0" smtClean="0"/>
              <a:t>Reed Hall, Exeter, </a:t>
            </a:r>
            <a:r>
              <a:rPr lang="en-GB" sz="2300" b="1" dirty="0"/>
              <a:t>2018</a:t>
            </a:r>
            <a:endParaRPr lang="en-GB" sz="100" b="1" dirty="0"/>
          </a:p>
          <a:p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00458" y="1560461"/>
            <a:ext cx="292977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/>
              <a:t>Regimes distributed across the campaign – similar to the broad scale regimes. </a:t>
            </a:r>
          </a:p>
          <a:p>
            <a:endParaRPr lang="en-GB" sz="700" dirty="0"/>
          </a:p>
          <a:p>
            <a:r>
              <a:rPr lang="en-GB" sz="2100" dirty="0"/>
              <a:t>Strongest pollution events tend to be higher in boundary layer-  fresh entrainment?</a:t>
            </a:r>
          </a:p>
          <a:p>
            <a:endParaRPr lang="en-GB" sz="700" dirty="0"/>
          </a:p>
          <a:p>
            <a:r>
              <a:rPr lang="en-GB" sz="2100" dirty="0"/>
              <a:t>Clean background conditions are always below 1500 m</a:t>
            </a:r>
          </a:p>
          <a:p>
            <a:endParaRPr lang="en-GB" sz="600" dirty="0"/>
          </a:p>
          <a:p>
            <a:r>
              <a:rPr lang="en-GB" sz="2100" dirty="0"/>
              <a:t>Two stage mixing  </a:t>
            </a:r>
          </a:p>
          <a:p>
            <a:pPr marL="342900" indent="-342900">
              <a:buFontTx/>
              <a:buChar char="-"/>
            </a:pPr>
            <a:r>
              <a:rPr lang="en-GB" sz="2100" dirty="0"/>
              <a:t>through trade inversion</a:t>
            </a:r>
          </a:p>
          <a:p>
            <a:pPr marL="342900" indent="-342900">
              <a:buFontTx/>
              <a:buChar char="-"/>
            </a:pPr>
            <a:r>
              <a:rPr lang="en-GB" sz="2100" dirty="0"/>
              <a:t> then to lower BL?</a:t>
            </a:r>
            <a:r>
              <a:rPr lang="en-GB" sz="2800" b="1" dirty="0"/>
              <a:t> </a:t>
            </a:r>
            <a:endParaRPr lang="en-GB" sz="2100" dirty="0"/>
          </a:p>
        </p:txBody>
      </p:sp>
      <p:pic>
        <p:nvPicPr>
          <p:cNvPr id="22" name="Picture 21" descr="plot_model_aerosol_asi_tseries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42"/>
          <a:stretch/>
        </p:blipFill>
        <p:spPr>
          <a:xfrm>
            <a:off x="678307" y="4497567"/>
            <a:ext cx="4915669" cy="17962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4085" y="4675560"/>
            <a:ext cx="241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err="1"/>
              <a:t>mmr</a:t>
            </a:r>
            <a:r>
              <a:rPr lang="en-GB" dirty="0"/>
              <a:t> (µg 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3512" y="231031"/>
            <a:ext cx="868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Aircraft data sampled three boundary layer regimes</a:t>
            </a:r>
            <a:endParaRPr lang="en-GB" sz="2400" b="1" dirty="0"/>
          </a:p>
          <a:p>
            <a:r>
              <a:rPr lang="en-GB" sz="2800" b="1" dirty="0"/>
              <a:t>– Background, Moderate and Polluted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834" y="1232757"/>
            <a:ext cx="7105949" cy="3398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32" y="755629"/>
            <a:ext cx="367721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4243" y="2575249"/>
            <a:ext cx="1640208" cy="10636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Mean Boundary Layer Aerosol Number and Cloud Droplet Number</a:t>
            </a:r>
          </a:p>
          <a:p>
            <a:r>
              <a:rPr lang="en-GB" sz="2400" b="1" dirty="0"/>
              <a:t>- In three regimes</a:t>
            </a:r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90628" y="4648000"/>
            <a:ext cx="10725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000" dirty="0"/>
              <a:t>Strong microphysical change between background and polluted.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Non-linear once polluted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Clearly going to be Cloud Top Effective Radius impacts,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and hence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dirty="0"/>
              <a:t>indirect effect</a:t>
            </a:r>
            <a:r>
              <a:rPr lang="en-GB" sz="2000" dirty="0"/>
              <a:t> climate response to biomass burning aerosol in SE Atlantic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Still to quantify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can’t distinguish semi-direct effect in these observations, as separate from meteorology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7" y="987138"/>
            <a:ext cx="5431950" cy="3394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7" y="987138"/>
            <a:ext cx="5431950" cy="3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Statistical [Hellinger] Distances </a:t>
            </a:r>
            <a:r>
              <a:rPr lang="en-GB" sz="2800" b="1" dirty="0" smtClean="0"/>
              <a:t>Between Distributions</a:t>
            </a:r>
          </a:p>
          <a:p>
            <a:endParaRPr lang="en-GB" sz="2400" b="1" dirty="0" smtClean="0"/>
          </a:p>
          <a:p>
            <a:r>
              <a:rPr lang="en-GB" sz="2400" dirty="0" smtClean="0"/>
              <a:t>“</a:t>
            </a:r>
            <a:r>
              <a:rPr lang="en-GB" sz="2400" dirty="0" smtClean="0"/>
              <a:t>Moderate” and “polluted” are in fact statistically </a:t>
            </a:r>
            <a:r>
              <a:rPr lang="en-GB" sz="2400" dirty="0" smtClean="0"/>
              <a:t>similar</a:t>
            </a:r>
          </a:p>
          <a:p>
            <a:r>
              <a:rPr lang="en-GB" sz="2400" dirty="0" smtClean="0"/>
              <a:t>More similarity for drizzle properties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0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76" y="1981200"/>
            <a:ext cx="184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Different  …..</a:t>
            </a:r>
            <a:endParaRPr lang="en-GB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8012" y="5525704"/>
            <a:ext cx="211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The Same  …..</a:t>
            </a:r>
            <a:endParaRPr lang="en-GB" sz="2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0437" y="2573342"/>
            <a:ext cx="0" cy="262477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6572" y="7453253"/>
            <a:ext cx="8449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H E L </a:t>
            </a:r>
            <a:r>
              <a:rPr lang="en-GB" dirty="0" err="1"/>
              <a:t>L</a:t>
            </a:r>
            <a:r>
              <a:rPr lang="en-GB" dirty="0"/>
              <a:t> I N G E R   D I S T A N C E S        </a:t>
            </a:r>
            <a:r>
              <a:rPr lang="en-GB" dirty="0" smtClean="0"/>
              <a:t>[segments]</a:t>
            </a:r>
          </a:p>
          <a:p>
            <a:r>
              <a:rPr lang="en-GB" dirty="0" smtClean="0"/>
              <a:t>			</a:t>
            </a:r>
            <a:r>
              <a:rPr lang="en-GB" dirty="0" err="1" smtClean="0"/>
              <a:t>Cln:Mod</a:t>
            </a:r>
            <a:r>
              <a:rPr lang="en-GB" dirty="0" smtClean="0"/>
              <a:t>      </a:t>
            </a:r>
            <a:r>
              <a:rPr lang="en-GB" dirty="0" err="1"/>
              <a:t>Cln:Dirty</a:t>
            </a:r>
            <a:r>
              <a:rPr lang="en-GB" dirty="0"/>
              <a:t>    </a:t>
            </a:r>
            <a:r>
              <a:rPr lang="en-GB" dirty="0" err="1" smtClean="0"/>
              <a:t>Mod:Dirty</a:t>
            </a:r>
            <a:endParaRPr lang="en-GB" dirty="0" smtClean="0"/>
          </a:p>
          <a:p>
            <a:r>
              <a:rPr lang="en-GB" dirty="0" smtClean="0"/>
              <a:t>Aerosol </a:t>
            </a:r>
            <a:r>
              <a:rPr lang="en-GB" dirty="0"/>
              <a:t>Number    </a:t>
            </a:r>
            <a:r>
              <a:rPr lang="en-GB" dirty="0" smtClean="0"/>
              <a:t>		 </a:t>
            </a:r>
            <a:r>
              <a:rPr lang="en-GB" dirty="0"/>
              <a:t>0.912055     0.907573     </a:t>
            </a:r>
            <a:r>
              <a:rPr lang="en-GB" dirty="0" smtClean="0"/>
              <a:t>0.332834</a:t>
            </a:r>
          </a:p>
          <a:p>
            <a:r>
              <a:rPr lang="en-GB" dirty="0" smtClean="0"/>
              <a:t>Cloud </a:t>
            </a:r>
            <a:r>
              <a:rPr lang="en-GB" dirty="0"/>
              <a:t>Drop Number    </a:t>
            </a:r>
            <a:r>
              <a:rPr lang="en-GB" dirty="0" smtClean="0"/>
              <a:t>	 </a:t>
            </a:r>
            <a:r>
              <a:rPr lang="en-GB" dirty="0"/>
              <a:t>0.774887     0.886230     </a:t>
            </a:r>
            <a:r>
              <a:rPr lang="en-GB" dirty="0" smtClean="0"/>
              <a:t>0.464939</a:t>
            </a:r>
          </a:p>
          <a:p>
            <a:r>
              <a:rPr lang="en-GB" dirty="0" smtClean="0"/>
              <a:t>Drizzle </a:t>
            </a:r>
            <a:r>
              <a:rPr lang="en-GB" dirty="0"/>
              <a:t>Drop Number    </a:t>
            </a:r>
            <a:r>
              <a:rPr lang="en-GB" dirty="0" smtClean="0"/>
              <a:t>	 </a:t>
            </a:r>
            <a:r>
              <a:rPr lang="en-GB" dirty="0"/>
              <a:t>0.407608     0.430946     </a:t>
            </a:r>
            <a:r>
              <a:rPr lang="en-GB" dirty="0" smtClean="0"/>
              <a:t>0.170320</a:t>
            </a:r>
          </a:p>
          <a:p>
            <a:r>
              <a:rPr lang="en-GB" dirty="0" smtClean="0"/>
              <a:t>Drizzle </a:t>
            </a:r>
            <a:r>
              <a:rPr lang="en-GB" dirty="0"/>
              <a:t>Mass    </a:t>
            </a:r>
            <a:r>
              <a:rPr lang="en-GB" dirty="0" smtClean="0"/>
              <a:t>		 </a:t>
            </a:r>
            <a:r>
              <a:rPr lang="en-GB" dirty="0"/>
              <a:t>0.351925     0.422562     0.176838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553" y="7731844"/>
            <a:ext cx="7246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H E L </a:t>
            </a:r>
            <a:r>
              <a:rPr lang="en-GB" dirty="0" err="1"/>
              <a:t>L</a:t>
            </a:r>
            <a:r>
              <a:rPr lang="en-GB" dirty="0"/>
              <a:t> I N G E R   D I S T A N C E S        </a:t>
            </a:r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err="1" smtClean="0"/>
              <a:t>Cln:Mod</a:t>
            </a:r>
            <a:r>
              <a:rPr lang="en-GB" dirty="0" smtClean="0"/>
              <a:t>      </a:t>
            </a:r>
            <a:r>
              <a:rPr lang="en-GB" dirty="0" err="1"/>
              <a:t>Cln:Dirty</a:t>
            </a:r>
            <a:r>
              <a:rPr lang="en-GB" dirty="0"/>
              <a:t>    </a:t>
            </a:r>
            <a:r>
              <a:rPr lang="en-GB" dirty="0" err="1" smtClean="0"/>
              <a:t>Mod:Dirty</a:t>
            </a:r>
            <a:endParaRPr lang="en-GB" dirty="0" smtClean="0"/>
          </a:p>
          <a:p>
            <a:r>
              <a:rPr lang="en-GB" dirty="0" smtClean="0"/>
              <a:t>Aerosol </a:t>
            </a:r>
            <a:r>
              <a:rPr lang="en-GB" dirty="0"/>
              <a:t>Number     </a:t>
            </a:r>
            <a:r>
              <a:rPr lang="en-GB" dirty="0" smtClean="0"/>
              <a:t>		0.893940     </a:t>
            </a:r>
            <a:r>
              <a:rPr lang="en-GB" dirty="0"/>
              <a:t>0.904264     </a:t>
            </a:r>
            <a:r>
              <a:rPr lang="en-GB" dirty="0" smtClean="0"/>
              <a:t>0.362848</a:t>
            </a:r>
          </a:p>
          <a:p>
            <a:r>
              <a:rPr lang="en-GB" dirty="0" smtClean="0"/>
              <a:t>Cloud </a:t>
            </a:r>
            <a:r>
              <a:rPr lang="en-GB" dirty="0"/>
              <a:t>Drop </a:t>
            </a:r>
            <a:r>
              <a:rPr lang="en-GB" dirty="0" smtClean="0"/>
              <a:t>Number	0.755951     </a:t>
            </a:r>
            <a:r>
              <a:rPr lang="en-GB" dirty="0"/>
              <a:t>0.887914     </a:t>
            </a:r>
            <a:r>
              <a:rPr lang="en-GB" dirty="0" smtClean="0"/>
              <a:t>0.489033</a:t>
            </a:r>
          </a:p>
          <a:p>
            <a:r>
              <a:rPr lang="en-GB" dirty="0" smtClean="0"/>
              <a:t>Drizzle </a:t>
            </a:r>
            <a:r>
              <a:rPr lang="en-GB" dirty="0"/>
              <a:t>Drop </a:t>
            </a:r>
            <a:r>
              <a:rPr lang="en-GB" dirty="0" smtClean="0"/>
              <a:t>Number	0.379247     </a:t>
            </a:r>
            <a:r>
              <a:rPr lang="en-GB" dirty="0"/>
              <a:t>0.445914     </a:t>
            </a:r>
            <a:r>
              <a:rPr lang="en-GB" dirty="0" smtClean="0"/>
              <a:t>0.194736</a:t>
            </a:r>
          </a:p>
          <a:p>
            <a:r>
              <a:rPr lang="en-GB" dirty="0" smtClean="0"/>
              <a:t>Drizzle </a:t>
            </a:r>
            <a:r>
              <a:rPr lang="en-GB" dirty="0"/>
              <a:t>Mass     </a:t>
            </a:r>
            <a:r>
              <a:rPr lang="en-GB" dirty="0" smtClean="0"/>
              <a:t>		0.334818     </a:t>
            </a:r>
            <a:r>
              <a:rPr lang="en-GB" dirty="0"/>
              <a:t>0.426128     0.197501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1971867"/>
            <a:ext cx="9198822" cy="43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Statistical [Hellinger] Distances Between </a:t>
            </a:r>
            <a:r>
              <a:rPr lang="en-GB" sz="2800" b="1" dirty="0" smtClean="0"/>
              <a:t>Distributions</a:t>
            </a:r>
          </a:p>
          <a:p>
            <a:endParaRPr lang="en-GB" sz="2400" dirty="0"/>
          </a:p>
          <a:p>
            <a:r>
              <a:rPr lang="en-GB" sz="2400" dirty="0" smtClean="0"/>
              <a:t>Define </a:t>
            </a:r>
            <a:r>
              <a:rPr lang="en-GB" sz="2400" dirty="0" smtClean="0"/>
              <a:t>a “Perturbed” regime, with CO &gt; 83 ppb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76" y="1981200"/>
            <a:ext cx="184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Different  …..</a:t>
            </a:r>
            <a:endParaRPr lang="en-GB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8012" y="5525704"/>
            <a:ext cx="211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The Same  …..</a:t>
            </a:r>
            <a:endParaRPr lang="en-GB" sz="2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0437" y="2573342"/>
            <a:ext cx="0" cy="262477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6572" y="7453253"/>
            <a:ext cx="8449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H E L </a:t>
            </a:r>
            <a:r>
              <a:rPr lang="en-GB" dirty="0" err="1"/>
              <a:t>L</a:t>
            </a:r>
            <a:r>
              <a:rPr lang="en-GB" dirty="0"/>
              <a:t> I N G E R   D I S T A N C E S        </a:t>
            </a:r>
            <a:r>
              <a:rPr lang="en-GB" dirty="0" smtClean="0"/>
              <a:t>[segments]</a:t>
            </a:r>
          </a:p>
          <a:p>
            <a:r>
              <a:rPr lang="en-GB" dirty="0" smtClean="0"/>
              <a:t>			</a:t>
            </a:r>
            <a:r>
              <a:rPr lang="en-GB" dirty="0" err="1" smtClean="0"/>
              <a:t>Cln:Mod</a:t>
            </a:r>
            <a:r>
              <a:rPr lang="en-GB" dirty="0" smtClean="0"/>
              <a:t>      </a:t>
            </a:r>
            <a:r>
              <a:rPr lang="en-GB" dirty="0" err="1"/>
              <a:t>Cln:Dirty</a:t>
            </a:r>
            <a:r>
              <a:rPr lang="en-GB" dirty="0"/>
              <a:t>    </a:t>
            </a:r>
            <a:r>
              <a:rPr lang="en-GB" dirty="0" err="1" smtClean="0"/>
              <a:t>Mod:Dirty</a:t>
            </a:r>
            <a:endParaRPr lang="en-GB" dirty="0" smtClean="0"/>
          </a:p>
          <a:p>
            <a:r>
              <a:rPr lang="en-GB" dirty="0" smtClean="0"/>
              <a:t>Aerosol </a:t>
            </a:r>
            <a:r>
              <a:rPr lang="en-GB" dirty="0"/>
              <a:t>Number    </a:t>
            </a:r>
            <a:r>
              <a:rPr lang="en-GB" dirty="0" smtClean="0"/>
              <a:t>		 </a:t>
            </a:r>
            <a:r>
              <a:rPr lang="en-GB" dirty="0"/>
              <a:t>0.912055     0.907573     </a:t>
            </a:r>
            <a:r>
              <a:rPr lang="en-GB" dirty="0" smtClean="0"/>
              <a:t>0.332834</a:t>
            </a:r>
          </a:p>
          <a:p>
            <a:r>
              <a:rPr lang="en-GB" dirty="0" smtClean="0"/>
              <a:t>Cloud </a:t>
            </a:r>
            <a:r>
              <a:rPr lang="en-GB" dirty="0"/>
              <a:t>Drop Number    </a:t>
            </a:r>
            <a:r>
              <a:rPr lang="en-GB" dirty="0" smtClean="0"/>
              <a:t>	 </a:t>
            </a:r>
            <a:r>
              <a:rPr lang="en-GB" dirty="0"/>
              <a:t>0.774887     0.886230     </a:t>
            </a:r>
            <a:r>
              <a:rPr lang="en-GB" dirty="0" smtClean="0"/>
              <a:t>0.464939</a:t>
            </a:r>
          </a:p>
          <a:p>
            <a:r>
              <a:rPr lang="en-GB" dirty="0" smtClean="0"/>
              <a:t>Drizzle </a:t>
            </a:r>
            <a:r>
              <a:rPr lang="en-GB" dirty="0"/>
              <a:t>Drop Number    </a:t>
            </a:r>
            <a:r>
              <a:rPr lang="en-GB" dirty="0" smtClean="0"/>
              <a:t>	 </a:t>
            </a:r>
            <a:r>
              <a:rPr lang="en-GB" dirty="0"/>
              <a:t>0.407608     0.430946     </a:t>
            </a:r>
            <a:r>
              <a:rPr lang="en-GB" dirty="0" smtClean="0"/>
              <a:t>0.170320</a:t>
            </a:r>
          </a:p>
          <a:p>
            <a:r>
              <a:rPr lang="en-GB" dirty="0" smtClean="0"/>
              <a:t>Drizzle </a:t>
            </a:r>
            <a:r>
              <a:rPr lang="en-GB" dirty="0"/>
              <a:t>Mass    </a:t>
            </a:r>
            <a:r>
              <a:rPr lang="en-GB" dirty="0" smtClean="0"/>
              <a:t>		 </a:t>
            </a:r>
            <a:r>
              <a:rPr lang="en-GB" dirty="0"/>
              <a:t>0.351925     0.422562     0.176838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553" y="7731844"/>
            <a:ext cx="7246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H E L </a:t>
            </a:r>
            <a:r>
              <a:rPr lang="en-GB" dirty="0" err="1"/>
              <a:t>L</a:t>
            </a:r>
            <a:r>
              <a:rPr lang="en-GB" dirty="0"/>
              <a:t> I N G E R   D I S T A N C E S        </a:t>
            </a:r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err="1" smtClean="0"/>
              <a:t>Cln:Mod</a:t>
            </a:r>
            <a:r>
              <a:rPr lang="en-GB" dirty="0" smtClean="0"/>
              <a:t>      </a:t>
            </a:r>
            <a:r>
              <a:rPr lang="en-GB" dirty="0" err="1"/>
              <a:t>Cln:Dirty</a:t>
            </a:r>
            <a:r>
              <a:rPr lang="en-GB" dirty="0"/>
              <a:t>    </a:t>
            </a:r>
            <a:r>
              <a:rPr lang="en-GB" dirty="0" err="1" smtClean="0"/>
              <a:t>Mod:Dirty</a:t>
            </a:r>
            <a:endParaRPr lang="en-GB" dirty="0" smtClean="0"/>
          </a:p>
          <a:p>
            <a:r>
              <a:rPr lang="en-GB" dirty="0" smtClean="0"/>
              <a:t>Aerosol </a:t>
            </a:r>
            <a:r>
              <a:rPr lang="en-GB" dirty="0"/>
              <a:t>Number     </a:t>
            </a:r>
            <a:r>
              <a:rPr lang="en-GB" dirty="0" smtClean="0"/>
              <a:t>		0.893940     </a:t>
            </a:r>
            <a:r>
              <a:rPr lang="en-GB" dirty="0"/>
              <a:t>0.904264     </a:t>
            </a:r>
            <a:r>
              <a:rPr lang="en-GB" dirty="0" smtClean="0"/>
              <a:t>0.362848</a:t>
            </a:r>
          </a:p>
          <a:p>
            <a:r>
              <a:rPr lang="en-GB" dirty="0" smtClean="0"/>
              <a:t>Cloud </a:t>
            </a:r>
            <a:r>
              <a:rPr lang="en-GB" dirty="0"/>
              <a:t>Drop </a:t>
            </a:r>
            <a:r>
              <a:rPr lang="en-GB" dirty="0" smtClean="0"/>
              <a:t>Number	0.755951     </a:t>
            </a:r>
            <a:r>
              <a:rPr lang="en-GB" dirty="0"/>
              <a:t>0.887914     </a:t>
            </a:r>
            <a:r>
              <a:rPr lang="en-GB" dirty="0" smtClean="0"/>
              <a:t>0.489033</a:t>
            </a:r>
          </a:p>
          <a:p>
            <a:r>
              <a:rPr lang="en-GB" dirty="0" smtClean="0"/>
              <a:t>Drizzle </a:t>
            </a:r>
            <a:r>
              <a:rPr lang="en-GB" dirty="0"/>
              <a:t>Drop </a:t>
            </a:r>
            <a:r>
              <a:rPr lang="en-GB" dirty="0" smtClean="0"/>
              <a:t>Number	0.379247     </a:t>
            </a:r>
            <a:r>
              <a:rPr lang="en-GB" dirty="0"/>
              <a:t>0.445914     </a:t>
            </a:r>
            <a:r>
              <a:rPr lang="en-GB" dirty="0" smtClean="0"/>
              <a:t>0.194736</a:t>
            </a:r>
          </a:p>
          <a:p>
            <a:r>
              <a:rPr lang="en-GB" dirty="0" smtClean="0"/>
              <a:t>Drizzle </a:t>
            </a:r>
            <a:r>
              <a:rPr lang="en-GB" dirty="0"/>
              <a:t>Mass     </a:t>
            </a:r>
            <a:r>
              <a:rPr lang="en-GB" dirty="0" smtClean="0"/>
              <a:t>		0.334818     </a:t>
            </a:r>
            <a:r>
              <a:rPr lang="en-GB" dirty="0"/>
              <a:t>0.426128     0.197501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10" y="1937596"/>
            <a:ext cx="9270481" cy="44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768" y="48272"/>
            <a:ext cx="868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Aerosol, Cloud and Drizzle properties in clean and perturbed </a:t>
            </a:r>
            <a:r>
              <a:rPr lang="en-GB" sz="2400" b="1" dirty="0" smtClean="0"/>
              <a:t>conditions,</a:t>
            </a:r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39" y="934605"/>
            <a:ext cx="4440835" cy="2775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39" y="3510978"/>
            <a:ext cx="4440835" cy="2775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1" y="3527962"/>
            <a:ext cx="4440835" cy="2775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2" y="1017769"/>
            <a:ext cx="4440835" cy="27755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7353" y="1520045"/>
            <a:ext cx="422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 Drizzle particles – larger than 100 </a:t>
            </a:r>
            <a:r>
              <a:rPr lang="el-GR" sz="2000" dirty="0"/>
              <a:t>μ</a:t>
            </a:r>
            <a:r>
              <a:rPr lang="en-GB" sz="2000" dirty="0"/>
              <a:t>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Higher frequency of drizzle number concentrations in background regime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Controlled </a:t>
            </a:r>
            <a:r>
              <a:rPr lang="en-GB" sz="2000" dirty="0"/>
              <a:t>by aerosol impacts on cloud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7821095" y="3850009"/>
            <a:ext cx="40208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 The mass contained in the drizzle size range is more frequently higher in the background </a:t>
            </a:r>
            <a:r>
              <a:rPr lang="en-GB" sz="2000" dirty="0" smtClean="0"/>
              <a:t>regime</a:t>
            </a:r>
            <a:endParaRPr lang="en-GB" sz="20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smtClean="0">
                <a:sym typeface="Wingdings" pitchFamily="2" charset="2"/>
              </a:rPr>
              <a:t>Possibly should include CDP data (&lt;50micron) particles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7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768" y="48272"/>
            <a:ext cx="868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Aerosol, Cloud and Drizzle properties in clean and perturbed </a:t>
            </a:r>
            <a:r>
              <a:rPr lang="en-GB" sz="2400" b="1" dirty="0" smtClean="0"/>
              <a:t>conditions, including ground base radar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39" y="934605"/>
            <a:ext cx="4440835" cy="2775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39" y="3510978"/>
            <a:ext cx="4440835" cy="2775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1" y="3527962"/>
            <a:ext cx="4440835" cy="2775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2" y="1017769"/>
            <a:ext cx="4440835" cy="2775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3" y="976967"/>
            <a:ext cx="4706960" cy="294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64" y="3935801"/>
            <a:ext cx="4706960" cy="294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8613" y="4078514"/>
            <a:ext cx="187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LASIC: </a:t>
            </a:r>
            <a:r>
              <a:rPr lang="en-GB" dirty="0" err="1" smtClean="0"/>
              <a:t>KaZR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5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Mean Boundary Layer Thermodynamics profiles</a:t>
            </a:r>
          </a:p>
          <a:p>
            <a:endParaRPr lang="en-GB" sz="2000" b="1" dirty="0"/>
          </a:p>
          <a:p>
            <a:r>
              <a:rPr lang="en-GB" sz="2000" dirty="0"/>
              <a:t>Perturbed case: “Warmer” and Drier (</a:t>
            </a:r>
            <a:r>
              <a:rPr lang="en-GB" sz="2000" dirty="0" err="1"/>
              <a:t>q</a:t>
            </a:r>
            <a:r>
              <a:rPr lang="en-GB" sz="2000" baseline="-25000" dirty="0" err="1"/>
              <a:t>t</a:t>
            </a:r>
            <a:r>
              <a:rPr lang="en-GB" sz="2000" dirty="0"/>
              <a:t>) above LCL, below Trade inversion,</a:t>
            </a:r>
          </a:p>
          <a:p>
            <a:r>
              <a:rPr lang="en-GB" sz="2000" dirty="0"/>
              <a:t>Hence reduced RH, and higher cloud base </a:t>
            </a:r>
          </a:p>
          <a:p>
            <a:r>
              <a:rPr lang="en-GB" sz="2000" dirty="0"/>
              <a:t>Also – Deeper boundary </a:t>
            </a:r>
            <a:r>
              <a:rPr lang="en-GB" sz="2000" dirty="0" smtClean="0"/>
              <a:t>layers, </a:t>
            </a:r>
            <a:r>
              <a:rPr lang="en-GB" sz="2000" dirty="0"/>
              <a:t>Statistically </a:t>
            </a:r>
            <a:r>
              <a:rPr lang="en-GB" sz="2000" dirty="0" smtClean="0"/>
              <a:t>significant in aircraft </a:t>
            </a:r>
            <a:r>
              <a:rPr lang="en-GB" sz="2000" dirty="0" err="1" smtClean="0"/>
              <a:t>obs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Perturbed boundary layer promotes stronger decoupling</a:t>
            </a:r>
            <a:endParaRPr lang="en-GB" sz="2000" dirty="0" smtClean="0"/>
          </a:p>
          <a:p>
            <a:endParaRPr lang="en-GB" sz="2000" dirty="0"/>
          </a:p>
          <a:p>
            <a:endParaRPr lang="en-GB" sz="2800" b="1" dirty="0"/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0071" y="2790825"/>
            <a:ext cx="5031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Tendency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polluted regimes to be warmer,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indicative of the continental source from the east, c.f. the clean remote marine boundary layer from the south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Upper boundary layer (above 500 m - above surface layer) is drier in polluted regimes – entrainment of free-tropospheric </a:t>
            </a:r>
            <a:r>
              <a:rPr lang="en-GB" dirty="0" smtClean="0"/>
              <a:t>air?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Deeper boundary layers in polluted regimes</a:t>
            </a:r>
            <a:r>
              <a:rPr lang="en-GB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Is entrainment more likely when the wind shear between BL and FT is low?</a:t>
            </a:r>
            <a:endParaRPr lang="en-GB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Also cloud cover properties…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60" y="2252475"/>
            <a:ext cx="3467333" cy="44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2252475"/>
            <a:ext cx="3467333" cy="44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228600" y="5372100"/>
            <a:ext cx="9296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675" y="5048934"/>
            <a:ext cx="112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~Surface Layer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54" y="6697645"/>
            <a:ext cx="3467333" cy="44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5" y="6637111"/>
            <a:ext cx="3467333" cy="4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Profiles of Boundary </a:t>
            </a:r>
            <a:r>
              <a:rPr lang="en-GB" sz="2800" b="1" dirty="0"/>
              <a:t>Layer </a:t>
            </a:r>
            <a:r>
              <a:rPr lang="en-GB" sz="2800" b="1" dirty="0" smtClean="0"/>
              <a:t>Na, </a:t>
            </a:r>
            <a:r>
              <a:rPr lang="en-GB" sz="2800" b="1" dirty="0" err="1" smtClean="0"/>
              <a:t>Nd</a:t>
            </a:r>
            <a:r>
              <a:rPr lang="en-GB" sz="2800" b="1" dirty="0" smtClean="0"/>
              <a:t>, </a:t>
            </a:r>
            <a:r>
              <a:rPr lang="en-GB" sz="2800" b="1" dirty="0" smtClean="0"/>
              <a:t>LWC in Clean and Perturbed Conditions</a:t>
            </a:r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Profiles of aerosol cloud </a:t>
            </a:r>
            <a:r>
              <a:rPr lang="en-GB" dirty="0" smtClean="0"/>
              <a:t>properties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Perturbed clouds have higher bases, lower LWC (and presumably LWP), more (smaller) drops.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Cloud top, and inversion top is higher altitude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No low level cumulus sampled by aircraft in perturbed conditions – statistically robust? (no, but…)</a:t>
            </a:r>
            <a:endParaRPr lang="en-GB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11" name="Content Placeholder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41" y="2472791"/>
            <a:ext cx="3354102" cy="4312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7" y="2400000"/>
            <a:ext cx="3467333" cy="44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68" y="2400000"/>
            <a:ext cx="3467333" cy="44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22" y="2400000"/>
            <a:ext cx="3467333" cy="4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1103" y="334030"/>
            <a:ext cx="8683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LASIC Observations</a:t>
            </a:r>
          </a:p>
          <a:p>
            <a:r>
              <a:rPr lang="en-GB" sz="3200" b="1" dirty="0" err="1" smtClean="0"/>
              <a:t>Jianhoa</a:t>
            </a:r>
            <a:r>
              <a:rPr lang="en-GB" sz="3200" b="1" dirty="0" smtClean="0"/>
              <a:t> Zhang, </a:t>
            </a:r>
            <a:r>
              <a:rPr lang="en-GB" sz="3200" b="1" dirty="0" err="1" smtClean="0"/>
              <a:t>Paquita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Zuidema</a:t>
            </a:r>
            <a:endParaRPr lang="en-GB" sz="3200" b="1" dirty="0" smtClean="0"/>
          </a:p>
          <a:p>
            <a:endParaRPr lang="en-GB" sz="2000" dirty="0"/>
          </a:p>
          <a:p>
            <a:r>
              <a:rPr lang="en-GB" sz="2400" dirty="0" smtClean="0"/>
              <a:t>Broadly similar picture, with added diurnal capability</a:t>
            </a:r>
            <a:endParaRPr lang="en-GB" sz="2400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8" y="1983256"/>
            <a:ext cx="5105400" cy="3829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78" y="222391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1103" y="334030"/>
            <a:ext cx="8683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LASIC Observations</a:t>
            </a:r>
          </a:p>
          <a:p>
            <a:r>
              <a:rPr lang="en-GB" sz="3200" b="1" dirty="0" err="1" smtClean="0"/>
              <a:t>Jianhoa</a:t>
            </a:r>
            <a:r>
              <a:rPr lang="en-GB" sz="3200" b="1" dirty="0" smtClean="0"/>
              <a:t> Zhang, Paquita Zuidema</a:t>
            </a:r>
            <a:endParaRPr lang="en-GB" sz="32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41" y="1585676"/>
            <a:ext cx="5105400" cy="3829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5" y="1780580"/>
            <a:ext cx="5105400" cy="3829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55" y="1780580"/>
            <a:ext cx="510540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676" y="6356866"/>
            <a:ext cx="441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Aircraft didn’t sample diurnal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71" y="290286"/>
            <a:ext cx="8925376" cy="779238"/>
          </a:xfrm>
        </p:spPr>
        <p:txBody>
          <a:bodyPr/>
          <a:lstStyle/>
          <a:p>
            <a:pPr algn="l"/>
            <a:r>
              <a:rPr lang="en-GB" dirty="0"/>
              <a:t>Talk Outline</a:t>
            </a:r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2513" y="1888094"/>
            <a:ext cx="842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800" dirty="0" smtClean="0"/>
              <a:t>Vertical Profile: Decoupling</a:t>
            </a: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 smtClean="0"/>
              <a:t>Aerosol</a:t>
            </a:r>
            <a:r>
              <a:rPr lang="en-GB" sz="2800" dirty="0"/>
              <a:t>, Cloud and Precipitation </a:t>
            </a:r>
            <a:r>
              <a:rPr lang="en-GB" sz="2800" dirty="0" smtClean="0"/>
              <a:t>properties</a:t>
            </a:r>
            <a:r>
              <a:rPr lang="en-GB" sz="2800" dirty="0" smtClean="0"/>
              <a:t>, in clean and perturbed regimes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Airborne and ground based observations: Next steps</a:t>
            </a:r>
            <a:endParaRPr lang="en-GB" sz="2800" dirty="0"/>
          </a:p>
          <a:p>
            <a:pPr marL="457200" indent="-457200">
              <a:buAutoNum type="arabicPeriod"/>
            </a:pP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1103" y="334030"/>
            <a:ext cx="8683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LASIC Observations</a:t>
            </a:r>
          </a:p>
          <a:p>
            <a:r>
              <a:rPr lang="en-GB" sz="3200" b="1" dirty="0" err="1" smtClean="0"/>
              <a:t>Jianhoa</a:t>
            </a:r>
            <a:r>
              <a:rPr lang="en-GB" sz="3200" b="1" dirty="0" smtClean="0"/>
              <a:t> Zhang, Paquita Zuidema</a:t>
            </a:r>
            <a:endParaRPr lang="en-GB" sz="32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41" y="1585676"/>
            <a:ext cx="5105400" cy="3829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3" y="1747089"/>
            <a:ext cx="5105400" cy="3829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25" y="1747089"/>
            <a:ext cx="510540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676" y="6356866"/>
            <a:ext cx="441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Aircraft didn’t sample diurnal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>
          <a:xfrm flipV="1">
            <a:off x="391886" y="2275571"/>
            <a:ext cx="11167367" cy="37322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2075" y="4749383"/>
            <a:ext cx="3370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Marine background</a:t>
            </a:r>
          </a:p>
          <a:p>
            <a:r>
              <a:rPr lang="en-GB" dirty="0" smtClean="0"/>
              <a:t>N</a:t>
            </a:r>
            <a:r>
              <a:rPr lang="en-GB" baseline="-25000" dirty="0" smtClean="0"/>
              <a:t>A </a:t>
            </a:r>
            <a:r>
              <a:rPr lang="en-GB" dirty="0" smtClean="0"/>
              <a:t>&lt; 100 cm</a:t>
            </a:r>
            <a:r>
              <a:rPr lang="en-GB" baseline="30000" dirty="0" smtClean="0"/>
              <a:t>-3 </a:t>
            </a:r>
            <a:r>
              <a:rPr lang="en-GB" dirty="0" smtClean="0"/>
              <a:t>,</a:t>
            </a:r>
          </a:p>
          <a:p>
            <a:r>
              <a:rPr lang="en-GB" dirty="0" smtClean="0"/>
              <a:t>Larger particles near surface</a:t>
            </a:r>
          </a:p>
          <a:p>
            <a:r>
              <a:rPr lang="en-GB" dirty="0" smtClean="0"/>
              <a:t>Well mixed to LCL</a:t>
            </a:r>
          </a:p>
          <a:p>
            <a:r>
              <a:rPr lang="en-GB" dirty="0" smtClean="0"/>
              <a:t>No or limited smoke / CO</a:t>
            </a:r>
            <a:endParaRPr lang="en-GB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91886" y="3220763"/>
            <a:ext cx="11167367" cy="373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1306017" y="2772506"/>
            <a:ext cx="84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LCL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8434240" y="4709584"/>
            <a:ext cx="3658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Polluted / Perturbed</a:t>
            </a:r>
            <a:endParaRPr lang="en-GB" sz="2400" dirty="0" smtClean="0"/>
          </a:p>
          <a:p>
            <a:r>
              <a:rPr lang="en-GB" dirty="0" smtClean="0"/>
              <a:t>100 &lt; N</a:t>
            </a:r>
            <a:r>
              <a:rPr lang="en-GB" baseline="-25000" dirty="0" smtClean="0"/>
              <a:t>A  </a:t>
            </a:r>
            <a:r>
              <a:rPr lang="en-GB" dirty="0" smtClean="0"/>
              <a:t> &lt; 1000 cm</a:t>
            </a:r>
            <a:r>
              <a:rPr lang="en-GB" baseline="30000" dirty="0" smtClean="0"/>
              <a:t>-3 </a:t>
            </a:r>
            <a:r>
              <a:rPr lang="en-GB" dirty="0" smtClean="0"/>
              <a:t>,</a:t>
            </a:r>
          </a:p>
          <a:p>
            <a:r>
              <a:rPr lang="en-GB" dirty="0" smtClean="0"/>
              <a:t>Pollution strongest towards top of BL, under trade inversion</a:t>
            </a:r>
          </a:p>
          <a:p>
            <a:r>
              <a:rPr lang="en-GB" dirty="0" smtClean="0"/>
              <a:t>Recent entrainment event</a:t>
            </a:r>
            <a:r>
              <a:rPr lang="en-GB" dirty="0"/>
              <a:t>? Long time since entrainment allows for mixing throughout </a:t>
            </a:r>
            <a:r>
              <a:rPr lang="en-GB" dirty="0" smtClean="0"/>
              <a:t>BL. </a:t>
            </a:r>
            <a:r>
              <a:rPr lang="en-GB" dirty="0" smtClean="0"/>
              <a:t>Smoke</a:t>
            </a:r>
            <a:r>
              <a:rPr lang="en-GB" dirty="0" smtClean="0"/>
              <a:t>,  CO</a:t>
            </a:r>
            <a:endParaRPr lang="en-GB" dirty="0"/>
          </a:p>
        </p:txBody>
      </p:sp>
      <p:grpSp>
        <p:nvGrpSpPr>
          <p:cNvPr id="100" name="Group 99"/>
          <p:cNvGrpSpPr/>
          <p:nvPr/>
        </p:nvGrpSpPr>
        <p:grpSpPr>
          <a:xfrm>
            <a:off x="406262" y="411380"/>
            <a:ext cx="2802979" cy="3689353"/>
            <a:chOff x="406262" y="288383"/>
            <a:chExt cx="2802979" cy="3689353"/>
          </a:xfrm>
        </p:grpSpPr>
        <p:sp>
          <p:nvSpPr>
            <p:cNvPr id="52" name="Rectangle 51"/>
            <p:cNvSpPr/>
            <p:nvPr/>
          </p:nvSpPr>
          <p:spPr>
            <a:xfrm>
              <a:off x="905241" y="2177295"/>
              <a:ext cx="2304000" cy="1800441"/>
            </a:xfrm>
            <a:prstGeom prst="rect">
              <a:avLst/>
            </a:prstGeom>
            <a:gradFill flip="none" rotWithShape="1">
              <a:gsLst>
                <a:gs pos="53000">
                  <a:srgbClr val="7CC2D6"/>
                </a:gs>
                <a:gs pos="16000">
                  <a:srgbClr val="E1F1F6"/>
                </a:gs>
                <a:gs pos="0">
                  <a:schemeClr val="accent5">
                    <a:lumMod val="0"/>
                    <a:lumOff val="100000"/>
                  </a:schemeClr>
                </a:gs>
                <a:gs pos="11000">
                  <a:srgbClr val="E9F5F9"/>
                </a:gs>
                <a:gs pos="0">
                  <a:schemeClr val="accent5">
                    <a:lumMod val="0"/>
                    <a:lumOff val="100000"/>
                  </a:schemeClr>
                </a:gs>
                <a:gs pos="59000">
                  <a:schemeClr val="accent5">
                    <a:lumMod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82358" y="559070"/>
              <a:ext cx="1988336" cy="1601525"/>
              <a:chOff x="905505" y="1979647"/>
              <a:chExt cx="1988336" cy="160152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05505" y="2482407"/>
                <a:ext cx="1661713" cy="1098765"/>
                <a:chOff x="1151162" y="960526"/>
                <a:chExt cx="2698721" cy="165735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151162" y="2605777"/>
                  <a:ext cx="141714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2542283" y="960526"/>
                  <a:ext cx="1307600" cy="16573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2540859" y="1979647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θ</a:t>
                </a:r>
                <a:endParaRPr lang="en-GB" sz="2400" b="1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06262" y="288383"/>
              <a:ext cx="1824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Pristine Background</a:t>
              </a:r>
              <a:endParaRPr lang="en-GB" sz="24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694507" y="2137719"/>
              <a:ext cx="203440" cy="9925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94507" y="3097766"/>
              <a:ext cx="0" cy="8435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8201326" y="522282"/>
            <a:ext cx="3063181" cy="3675194"/>
            <a:chOff x="8201326" y="399285"/>
            <a:chExt cx="3063181" cy="3675194"/>
          </a:xfrm>
        </p:grpSpPr>
        <p:sp>
          <p:nvSpPr>
            <p:cNvPr id="67" name="Rectangle 66"/>
            <p:cNvSpPr/>
            <p:nvPr/>
          </p:nvSpPr>
          <p:spPr>
            <a:xfrm>
              <a:off x="8960507" y="1754485"/>
              <a:ext cx="2304000" cy="2218256"/>
            </a:xfrm>
            <a:prstGeom prst="rect">
              <a:avLst/>
            </a:prstGeom>
            <a:gradFill flip="none" rotWithShape="1">
              <a:gsLst>
                <a:gs pos="42000">
                  <a:schemeClr val="accent2">
                    <a:lumMod val="60000"/>
                    <a:lumOff val="40000"/>
                  </a:schemeClr>
                </a:gs>
                <a:gs pos="0">
                  <a:schemeClr val="accent5">
                    <a:lumMod val="0"/>
                    <a:lumOff val="100000"/>
                  </a:schemeClr>
                </a:gs>
                <a:gs pos="0">
                  <a:schemeClr val="accent5">
                    <a:lumMod val="0"/>
                    <a:lumOff val="100000"/>
                  </a:schemeClr>
                </a:gs>
                <a:gs pos="67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889299" y="505798"/>
              <a:ext cx="1998645" cy="1268767"/>
              <a:chOff x="895196" y="1979647"/>
              <a:chExt cx="1998645" cy="126876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895196" y="2581968"/>
                <a:ext cx="1787172" cy="666446"/>
                <a:chOff x="1134420" y="1110702"/>
                <a:chExt cx="2902473" cy="100525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134420" y="2096903"/>
                  <a:ext cx="2056519" cy="3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189740" y="1110702"/>
                  <a:ext cx="847153" cy="10052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/>
              <p:cNvSpPr txBox="1"/>
              <p:nvPr/>
            </p:nvSpPr>
            <p:spPr>
              <a:xfrm>
                <a:off x="2540859" y="1979647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θ</a:t>
                </a:r>
                <a:endParaRPr lang="en-GB" sz="2400" b="1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201326" y="399285"/>
              <a:ext cx="2464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Perturbed</a:t>
              </a:r>
              <a:endParaRPr lang="en-GB" sz="32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8446869" y="1754485"/>
              <a:ext cx="463409" cy="13432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446869" y="3044288"/>
              <a:ext cx="0" cy="10301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2127" y="4048485"/>
            <a:ext cx="11337126" cy="526258"/>
            <a:chOff x="521499" y="5660230"/>
            <a:chExt cx="11337126" cy="526258"/>
          </a:xfrm>
        </p:grpSpPr>
        <p:grpSp>
          <p:nvGrpSpPr>
            <p:cNvPr id="28" name="Group 27"/>
            <p:cNvGrpSpPr/>
            <p:nvPr/>
          </p:nvGrpSpPr>
          <p:grpSpPr>
            <a:xfrm>
              <a:off x="521499" y="5660230"/>
              <a:ext cx="11337126" cy="426245"/>
              <a:chOff x="1600200" y="5657850"/>
              <a:chExt cx="9258312" cy="321467"/>
            </a:xfrm>
          </p:grpSpPr>
          <p:sp>
            <p:nvSpPr>
              <p:cNvPr id="4" name="Double Wave 3"/>
              <p:cNvSpPr/>
              <p:nvPr/>
            </p:nvSpPr>
            <p:spPr>
              <a:xfrm>
                <a:off x="1600200" y="5657850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Double Wave 4"/>
              <p:cNvSpPr/>
              <p:nvPr/>
            </p:nvSpPr>
            <p:spPr>
              <a:xfrm>
                <a:off x="1985963" y="5660231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Double Wave 5"/>
              <p:cNvSpPr/>
              <p:nvPr/>
            </p:nvSpPr>
            <p:spPr>
              <a:xfrm>
                <a:off x="2371726" y="5660231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Double Wave 6"/>
              <p:cNvSpPr/>
              <p:nvPr/>
            </p:nvSpPr>
            <p:spPr>
              <a:xfrm>
                <a:off x="2757489" y="5662612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Double Wave 7"/>
              <p:cNvSpPr/>
              <p:nvPr/>
            </p:nvSpPr>
            <p:spPr>
              <a:xfrm>
                <a:off x="3143252" y="5662612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Double Wave 8"/>
              <p:cNvSpPr/>
              <p:nvPr/>
            </p:nvSpPr>
            <p:spPr>
              <a:xfrm>
                <a:off x="3529015" y="5664993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Double Wave 9"/>
              <p:cNvSpPr/>
              <p:nvPr/>
            </p:nvSpPr>
            <p:spPr>
              <a:xfrm>
                <a:off x="3914778" y="5662612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Double Wave 10"/>
              <p:cNvSpPr/>
              <p:nvPr/>
            </p:nvSpPr>
            <p:spPr>
              <a:xfrm>
                <a:off x="4300541" y="5664993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Double Wave 11"/>
              <p:cNvSpPr/>
              <p:nvPr/>
            </p:nvSpPr>
            <p:spPr>
              <a:xfrm>
                <a:off x="4686304" y="5664993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Double Wave 12"/>
              <p:cNvSpPr/>
              <p:nvPr/>
            </p:nvSpPr>
            <p:spPr>
              <a:xfrm>
                <a:off x="5072067" y="5667374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Double Wave 13"/>
              <p:cNvSpPr/>
              <p:nvPr/>
            </p:nvSpPr>
            <p:spPr>
              <a:xfrm>
                <a:off x="5457830" y="5667374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Double Wave 14"/>
              <p:cNvSpPr/>
              <p:nvPr/>
            </p:nvSpPr>
            <p:spPr>
              <a:xfrm>
                <a:off x="5843593" y="5669755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Double Wave 15"/>
              <p:cNvSpPr/>
              <p:nvPr/>
            </p:nvSpPr>
            <p:spPr>
              <a:xfrm>
                <a:off x="6229356" y="5667374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Double Wave 16"/>
              <p:cNvSpPr/>
              <p:nvPr/>
            </p:nvSpPr>
            <p:spPr>
              <a:xfrm>
                <a:off x="6615119" y="5669755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Double Wave 17"/>
              <p:cNvSpPr/>
              <p:nvPr/>
            </p:nvSpPr>
            <p:spPr>
              <a:xfrm>
                <a:off x="7000882" y="5669755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Double Wave 18"/>
              <p:cNvSpPr/>
              <p:nvPr/>
            </p:nvSpPr>
            <p:spPr>
              <a:xfrm>
                <a:off x="7386645" y="5672136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ouble Wave 19"/>
              <p:cNvSpPr/>
              <p:nvPr/>
            </p:nvSpPr>
            <p:spPr>
              <a:xfrm>
                <a:off x="7772408" y="5672136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Double Wave 20"/>
              <p:cNvSpPr/>
              <p:nvPr/>
            </p:nvSpPr>
            <p:spPr>
              <a:xfrm>
                <a:off x="8158171" y="5674517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Double Wave 21"/>
              <p:cNvSpPr/>
              <p:nvPr/>
            </p:nvSpPr>
            <p:spPr>
              <a:xfrm>
                <a:off x="8543934" y="5672136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Double Wave 22"/>
              <p:cNvSpPr/>
              <p:nvPr/>
            </p:nvSpPr>
            <p:spPr>
              <a:xfrm>
                <a:off x="8929697" y="5674517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Double Wave 23"/>
              <p:cNvSpPr/>
              <p:nvPr/>
            </p:nvSpPr>
            <p:spPr>
              <a:xfrm>
                <a:off x="9315460" y="5674517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Double Wave 24"/>
              <p:cNvSpPr/>
              <p:nvPr/>
            </p:nvSpPr>
            <p:spPr>
              <a:xfrm>
                <a:off x="9701223" y="5676898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Double Wave 25"/>
              <p:cNvSpPr/>
              <p:nvPr/>
            </p:nvSpPr>
            <p:spPr>
              <a:xfrm>
                <a:off x="10086986" y="5676898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Double Wave 26"/>
              <p:cNvSpPr/>
              <p:nvPr/>
            </p:nvSpPr>
            <p:spPr>
              <a:xfrm>
                <a:off x="10472749" y="5679279"/>
                <a:ext cx="385763" cy="300038"/>
              </a:xfrm>
              <a:prstGeom prst="doubleWav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521499" y="5829300"/>
              <a:ext cx="11337126" cy="3571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57053" y="1395662"/>
            <a:ext cx="848188" cy="369332"/>
            <a:chOff x="3002833" y="1623297"/>
            <a:chExt cx="848188" cy="369332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3002833" y="1992629"/>
              <a:ext cx="8481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3172923" y="162329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50000"/>
                    </a:schemeClr>
                  </a:solidFill>
                </a:rPr>
                <a:t>Δθ</a:t>
              </a:r>
              <a:r>
                <a:rPr lang="en-GB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TI</a:t>
              </a:r>
              <a:endParaRPr lang="en-GB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947947" y="1243815"/>
            <a:ext cx="1194165" cy="369332"/>
            <a:chOff x="3002833" y="1630157"/>
            <a:chExt cx="1194165" cy="3693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3002833" y="1992629"/>
              <a:ext cx="1194165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351771" y="163015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50000"/>
                    </a:schemeClr>
                  </a:solidFill>
                </a:rPr>
                <a:t>Δθ</a:t>
              </a:r>
              <a:r>
                <a:rPr lang="en-GB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TI</a:t>
              </a:r>
              <a:endParaRPr lang="en-GB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29645" y="2260716"/>
            <a:ext cx="442750" cy="1787769"/>
            <a:chOff x="229645" y="2137719"/>
            <a:chExt cx="442750" cy="1787769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232075" y="2137719"/>
              <a:ext cx="0" cy="178776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29645" y="2500666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Z</a:t>
              </a:r>
              <a:r>
                <a:rPr lang="en-GB" i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BL</a:t>
              </a:r>
              <a:endParaRPr lang="en-GB" i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31299" y="1810996"/>
            <a:ext cx="442750" cy="2231920"/>
            <a:chOff x="229645" y="2137719"/>
            <a:chExt cx="442750" cy="1787769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232075" y="2137719"/>
              <a:ext cx="0" cy="178776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229645" y="2500666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Z</a:t>
              </a:r>
              <a:r>
                <a:rPr lang="en-GB" i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BL</a:t>
              </a:r>
              <a:endParaRPr lang="en-GB" i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1306017" y="183862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Z</a:t>
            </a:r>
            <a:r>
              <a:rPr lang="en-GB" sz="2400" i="1" baseline="-25000" dirty="0" smtClean="0"/>
              <a:t>BL</a:t>
            </a:r>
            <a:endParaRPr lang="en-GB" i="1" baseline="-25000" dirty="0"/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516263" y="1884933"/>
            <a:ext cx="11167367" cy="37322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02730" y="118992"/>
            <a:ext cx="4642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Aircraft </a:t>
            </a:r>
            <a:r>
              <a:rPr lang="en-GB" sz="2800" b="1" dirty="0" smtClean="0">
                <a:solidFill>
                  <a:srgbClr val="FF0000"/>
                </a:solidFill>
              </a:rPr>
              <a:t>samples full range of conditions as </a:t>
            </a:r>
            <a:r>
              <a:rPr lang="en-GB" sz="2800" b="1" dirty="0" err="1" smtClean="0">
                <a:solidFill>
                  <a:srgbClr val="FF0000"/>
                </a:solidFill>
              </a:rPr>
              <a:t>epr</a:t>
            </a:r>
            <a:r>
              <a:rPr lang="en-GB" sz="2800" b="1" dirty="0" smtClean="0">
                <a:solidFill>
                  <a:srgbClr val="FF0000"/>
                </a:solidFill>
              </a:rPr>
              <a:t> LASIC, and can </a:t>
            </a:r>
            <a:r>
              <a:rPr lang="en-GB" sz="2800" b="1" dirty="0" smtClean="0">
                <a:solidFill>
                  <a:srgbClr val="FF0000"/>
                </a:solidFill>
              </a:rPr>
              <a:t>add cloud and aerosol properties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2258" y="4744864"/>
            <a:ext cx="39768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Next Steps: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Determine BL heating rates from aerosol PSD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(also size distribution tomorrow)</a:t>
            </a:r>
          </a:p>
        </p:txBody>
      </p:sp>
    </p:spTree>
    <p:extLst>
      <p:ext uri="{BB962C8B-B14F-4D97-AF65-F5344CB8AC3E}">
        <p14:creationId xmlns:p14="http://schemas.microsoft.com/office/powerpoint/2010/main" val="14795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07" y="137787"/>
            <a:ext cx="4847771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652" y="1065475"/>
            <a:ext cx="8280807" cy="3186267"/>
          </a:xfrm>
        </p:spPr>
        <p:txBody>
          <a:bodyPr>
            <a:normAutofit fontScale="92500" lnSpcReduction="20000"/>
          </a:bodyPr>
          <a:lstStyle/>
          <a:p>
            <a:endParaRPr lang="en-GB" sz="3000" dirty="0" smtClean="0"/>
          </a:p>
          <a:p>
            <a:r>
              <a:rPr lang="en-GB" sz="2600" dirty="0" smtClean="0"/>
              <a:t>Inversion Properties, cloud boundary investigations</a:t>
            </a:r>
          </a:p>
          <a:p>
            <a:r>
              <a:rPr lang="en-GB" sz="2600" dirty="0" smtClean="0"/>
              <a:t>Aerosol PSD (tomorrow…) and heating rates, then:</a:t>
            </a:r>
          </a:p>
          <a:p>
            <a:r>
              <a:rPr lang="en-GB" sz="2600" dirty="0" smtClean="0"/>
              <a:t>Cloud / Drizzle properties in pristine, and perturbed cases</a:t>
            </a:r>
          </a:p>
          <a:p>
            <a:r>
              <a:rPr lang="en-GB" sz="2600" dirty="0" smtClean="0"/>
              <a:t>LES studies, either internally, or with US groups.</a:t>
            </a:r>
            <a:endParaRPr lang="en-GB" sz="2600" dirty="0" smtClean="0"/>
          </a:p>
          <a:p>
            <a:r>
              <a:rPr lang="en-GB" sz="2600" dirty="0" smtClean="0"/>
              <a:t>ARM </a:t>
            </a:r>
            <a:r>
              <a:rPr lang="en-GB" sz="2600" dirty="0" smtClean="0"/>
              <a:t>site LWP data, categorised by regime</a:t>
            </a:r>
          </a:p>
          <a:p>
            <a:r>
              <a:rPr lang="en-GB" sz="2600" dirty="0" smtClean="0"/>
              <a:t>Targeted </a:t>
            </a:r>
            <a:r>
              <a:rPr lang="en-GB" sz="2600" dirty="0" smtClean="0"/>
              <a:t>MARSS retrievals for clean / </a:t>
            </a:r>
            <a:r>
              <a:rPr lang="en-GB" sz="2600" dirty="0" smtClean="0"/>
              <a:t>perturbed, </a:t>
            </a:r>
            <a:r>
              <a:rPr lang="en-GB" sz="2600" dirty="0" smtClean="0"/>
              <a:t>looking up through cloud cases?</a:t>
            </a:r>
            <a:endParaRPr lang="en-GB" sz="3000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32"/>
          <a:stretch/>
        </p:blipFill>
        <p:spPr>
          <a:xfrm>
            <a:off x="256318" y="1319106"/>
            <a:ext cx="1326944" cy="638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28686" y="73572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Then get Pat </a:t>
            </a:r>
            <a:r>
              <a:rPr lang="en-GB" dirty="0" err="1"/>
              <a:t>Minnis</a:t>
            </a:r>
            <a:r>
              <a:rPr lang="en-GB" dirty="0"/>
              <a:t> SEVIRI LWP, </a:t>
            </a:r>
            <a:r>
              <a:rPr lang="en-GB" dirty="0" err="1"/>
              <a:t>Reff</a:t>
            </a:r>
            <a:r>
              <a:rPr lang="en-GB" dirty="0"/>
              <a:t> retrievals overhead ARM, - check it works, then – for aircraft data points if it does. (SJA – could be good at cloud fraction around the aircraft – better than the self-cloud-generating Island!)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8"/>
          <a:stretch/>
        </p:blipFill>
        <p:spPr>
          <a:xfrm>
            <a:off x="2438401" y="3795151"/>
            <a:ext cx="9421670" cy="30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788" y="1221707"/>
            <a:ext cx="935355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The </a:t>
            </a:r>
            <a:r>
              <a:rPr lang="en-GB" sz="3000" dirty="0"/>
              <a:t>Boundary Layer </a:t>
            </a:r>
            <a:r>
              <a:rPr lang="en-GB" sz="3000" dirty="0" smtClean="0"/>
              <a:t>pristine background </a:t>
            </a:r>
            <a:r>
              <a:rPr lang="en-GB" sz="3000" dirty="0"/>
              <a:t>regime was frequently perturbed by smoke intrusions from the free </a:t>
            </a:r>
            <a:r>
              <a:rPr lang="en-GB" sz="3000" dirty="0" smtClean="0"/>
              <a:t>troposphere</a:t>
            </a:r>
          </a:p>
          <a:p>
            <a:r>
              <a:rPr lang="en-GB" sz="3000" dirty="0" smtClean="0"/>
              <a:t>Aerosol, cloud and thermodynamic properties fall into two categories, pristine, and perturbed</a:t>
            </a:r>
          </a:p>
          <a:p>
            <a:r>
              <a:rPr lang="en-GB" dirty="0" smtClean="0"/>
              <a:t>Need </a:t>
            </a:r>
            <a:r>
              <a:rPr lang="en-GB" dirty="0"/>
              <a:t>to disentangle Aerosol direct and </a:t>
            </a:r>
            <a:r>
              <a:rPr lang="en-GB" dirty="0" err="1"/>
              <a:t>semidirect</a:t>
            </a:r>
            <a:r>
              <a:rPr lang="en-GB" dirty="0"/>
              <a:t> effects from meteorology – scanning radar</a:t>
            </a:r>
            <a:r>
              <a:rPr lang="en-GB" dirty="0" smtClean="0"/>
              <a:t>?, LES</a:t>
            </a:r>
            <a:endParaRPr lang="en-GB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32"/>
          <a:stretch/>
        </p:blipFill>
        <p:spPr>
          <a:xfrm>
            <a:off x="256318" y="1319106"/>
            <a:ext cx="1326944" cy="638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8" y="3944412"/>
            <a:ext cx="1452903" cy="52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" y="2448640"/>
            <a:ext cx="1591983" cy="728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5" y="3188938"/>
            <a:ext cx="1452903" cy="549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5" y="4504922"/>
            <a:ext cx="1363066" cy="4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15660" r="36536" b="70160"/>
          <a:stretch/>
        </p:blipFill>
        <p:spPr>
          <a:xfrm>
            <a:off x="256317" y="1957625"/>
            <a:ext cx="1416781" cy="4534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317" y="604330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Data were obtained from the Atmospheric Radiation Measurement (ARM) User Facility, a U.S. Department of Energy (DOE) Office of Science user facility managed by the Office of Biological and Environmental Research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029"/>
            <a:ext cx="2059450" cy="6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46738" cy="5473032"/>
          </a:xfrm>
        </p:spPr>
        <p:txBody>
          <a:bodyPr>
            <a:normAutofit/>
          </a:bodyPr>
          <a:lstStyle/>
          <a:p>
            <a:r>
              <a:rPr lang="en-GB" dirty="0" smtClean="0"/>
              <a:t>Aerosol Particle Size Distribution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PCASP calibrations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788" y="1221707"/>
            <a:ext cx="9353550" cy="45259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Particle Size Distributions</a:t>
            </a:r>
          </a:p>
          <a:p>
            <a:r>
              <a:rPr lang="en-GB" sz="2400" b="1" dirty="0" smtClean="0"/>
              <a:t>Within the boundary layer – check for </a:t>
            </a:r>
            <a:r>
              <a:rPr lang="en-GB" sz="2400" b="1" smtClean="0"/>
              <a:t>cloud contamination</a:t>
            </a:r>
            <a:endParaRPr lang="en-GB" sz="2000" b="1" dirty="0" smtClean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817" y="1225689"/>
            <a:ext cx="44313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PCASP – Clean has RI=1.37, vaguely sea salt, </a:t>
            </a:r>
            <a:r>
              <a:rPr lang="en-GB" dirty="0" err="1" smtClean="0"/>
              <a:t>AmSulphate</a:t>
            </a:r>
            <a:r>
              <a:rPr lang="en-GB" dirty="0" smtClean="0"/>
              <a:t>.  </a:t>
            </a:r>
          </a:p>
          <a:p>
            <a:endParaRPr lang="en-GB" dirty="0" smtClean="0"/>
          </a:p>
          <a:p>
            <a:r>
              <a:rPr lang="en-GB" dirty="0" smtClean="0"/>
              <a:t>PCASP –Polluted, includes moderate and dirty cases, and RI =1.51+i0.0029</a:t>
            </a:r>
          </a:p>
          <a:p>
            <a:endParaRPr lang="en-GB" dirty="0"/>
          </a:p>
          <a:p>
            <a:r>
              <a:rPr lang="en-GB" dirty="0" smtClean="0"/>
              <a:t>Plotted for upper and lower Boundary layer (400m layer)</a:t>
            </a:r>
          </a:p>
          <a:p>
            <a:r>
              <a:rPr lang="en-GB" dirty="0" smtClean="0"/>
              <a:t>PCASP measures dry size anyway.</a:t>
            </a:r>
          </a:p>
          <a:p>
            <a:endParaRPr lang="en-GB" dirty="0"/>
          </a:p>
          <a:p>
            <a:r>
              <a:rPr lang="en-GB" dirty="0" smtClean="0"/>
              <a:t>Dips in BOTH RI for both instruments ranges suggests an instrument “feature”</a:t>
            </a:r>
            <a:r>
              <a:rPr lang="en-GB" dirty="0"/>
              <a:t> </a:t>
            </a:r>
            <a:r>
              <a:rPr lang="en-GB" dirty="0" smtClean="0"/>
              <a:t>– How to correct for this, smooth across even more?</a:t>
            </a:r>
            <a:r>
              <a:rPr lang="en-GB" dirty="0"/>
              <a:t> Both instruments look </a:t>
            </a:r>
            <a:r>
              <a:rPr lang="en-GB" dirty="0" smtClean="0"/>
              <a:t>similar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Where </a:t>
            </a:r>
            <a:r>
              <a:rPr lang="en-GB" dirty="0"/>
              <a:t>is the mode?</a:t>
            </a:r>
          </a:p>
          <a:p>
            <a:endParaRPr lang="en-GB" dirty="0" smtClean="0"/>
          </a:p>
          <a:p>
            <a:r>
              <a:rPr lang="en-GB" b="1" dirty="0" smtClean="0"/>
              <a:t>More, larger high level pollution</a:t>
            </a:r>
          </a:p>
          <a:p>
            <a:r>
              <a:rPr lang="en-GB" b="1" dirty="0" smtClean="0"/>
              <a:t>Less clean high level sea salt, both sensible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Fits to follow next week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 rot="1648381">
            <a:off x="6112954" y="2811479"/>
            <a:ext cx="2643960" cy="119417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72600" y="31115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83287" y="330329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86430" y="3303297"/>
            <a:ext cx="2168370" cy="115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86430" y="4041845"/>
            <a:ext cx="2333470" cy="50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67200" y="3303296"/>
            <a:ext cx="1993266" cy="7385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4041845"/>
            <a:ext cx="2207837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1022998"/>
            <a:ext cx="8572500" cy="57150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7569200" y="31115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80400" y="5473700"/>
            <a:ext cx="30480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94100" y="3672570"/>
            <a:ext cx="4127500" cy="20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32100" y="5270500"/>
            <a:ext cx="5448300" cy="73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Particle Size Distributions</a:t>
            </a:r>
          </a:p>
          <a:p>
            <a:r>
              <a:rPr lang="en-GB" sz="2400" b="1" dirty="0" smtClean="0"/>
              <a:t>Within the boundary layer – check for </a:t>
            </a:r>
            <a:r>
              <a:rPr lang="en-GB" sz="2400" b="1" smtClean="0"/>
              <a:t>cloud contamination</a:t>
            </a:r>
            <a:endParaRPr lang="en-GB" sz="2000" b="1" dirty="0" smtClean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686" y="1225689"/>
            <a:ext cx="3360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PCASP and CDP in aerosol regimes</a:t>
            </a:r>
          </a:p>
          <a:p>
            <a:r>
              <a:rPr lang="en-GB" dirty="0" smtClean="0"/>
              <a:t>Determined when Nevzorov LWC (1) is below 1e-2</a:t>
            </a:r>
          </a:p>
          <a:p>
            <a:r>
              <a:rPr lang="en-GB" dirty="0" smtClean="0"/>
              <a:t>Could do a better flag perhaps – but looks to be responding as expected.</a:t>
            </a:r>
          </a:p>
          <a:p>
            <a:r>
              <a:rPr lang="en-GB" dirty="0" smtClean="0"/>
              <a:t>Have new bin dimensions from Kate Szpek for PCASP using 1.59+0.029i from Fanny Peers. Looks sensible compared to my </a:t>
            </a:r>
            <a:r>
              <a:rPr lang="en-GB" dirty="0" err="1" smtClean="0"/>
              <a:t>calcs</a:t>
            </a:r>
            <a:r>
              <a:rPr lang="en-GB" dirty="0" smtClean="0"/>
              <a:t> using Phil R Mie code. Probably only valid for the sub-micron stuff in polluted cases where it is likely to be mostly biomass.  </a:t>
            </a:r>
          </a:p>
          <a:p>
            <a:r>
              <a:rPr lang="en-GB" dirty="0" smtClean="0"/>
              <a:t>Probably sea-salt above 1 micron, in all cases.</a:t>
            </a:r>
          </a:p>
          <a:p>
            <a:r>
              <a:rPr lang="en-GB" dirty="0" smtClean="0"/>
              <a:t>Pristine case looks to be bi-modal and </a:t>
            </a:r>
            <a:r>
              <a:rPr lang="en-GB" dirty="0" err="1" smtClean="0"/>
              <a:t>yhas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4" y="1232756"/>
            <a:ext cx="8078636" cy="53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" y="2115756"/>
            <a:ext cx="6538822" cy="4086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2501" y="2781872"/>
            <a:ext cx="3747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Bins dimensions for sub-micron for </a:t>
            </a:r>
          </a:p>
          <a:p>
            <a:r>
              <a:rPr lang="en-GB" dirty="0" smtClean="0"/>
              <a:t>PCASP1,   PCASP2</a:t>
            </a:r>
          </a:p>
          <a:p>
            <a:r>
              <a:rPr lang="en-GB" dirty="0" smtClean="0"/>
              <a:t>Using the post-CLARIFY calibration on 20170919 </a:t>
            </a:r>
          </a:p>
          <a:p>
            <a:r>
              <a:rPr lang="en-GB" dirty="0" smtClean="0"/>
              <a:t>These both look self-similar</a:t>
            </a:r>
          </a:p>
          <a:p>
            <a:r>
              <a:rPr lang="en-GB" dirty="0" smtClean="0"/>
              <a:t>The other two (pre-CLARIFY) look different </a:t>
            </a:r>
            <a:r>
              <a:rPr lang="en-GB" dirty="0"/>
              <a:t>(</a:t>
            </a:r>
            <a:r>
              <a:rPr lang="en-GB" dirty="0" smtClean="0"/>
              <a:t>Dodgy?)</a:t>
            </a:r>
          </a:p>
          <a:p>
            <a:r>
              <a:rPr lang="en-GB" dirty="0" smtClean="0"/>
              <a:t>Differences are of the order 20% below 0.3 </a:t>
            </a:r>
            <a:r>
              <a:rPr lang="el-GR" dirty="0" smtClean="0"/>
              <a:t>μ</a:t>
            </a:r>
            <a:r>
              <a:rPr lang="en-GB" dirty="0" smtClean="0"/>
              <a:t>m, 40% below 0.6 </a:t>
            </a:r>
            <a:r>
              <a:rPr lang="el-GR" dirty="0"/>
              <a:t>μ</a:t>
            </a:r>
            <a:r>
              <a:rPr lang="en-GB" dirty="0" smtClean="0"/>
              <a:t>m, Double above 0.7 </a:t>
            </a:r>
            <a:r>
              <a:rPr lang="el-GR" dirty="0"/>
              <a:t>μ</a:t>
            </a:r>
            <a:r>
              <a:rPr lang="en-GB" dirty="0" smtClean="0"/>
              <a:t>m.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52976" y="1010035"/>
            <a:ext cx="53800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PCASP Bin Edges.</a:t>
            </a:r>
          </a:p>
          <a:p>
            <a:pPr algn="r"/>
            <a:r>
              <a:rPr lang="en-GB" sz="1400" dirty="0"/>
              <a:t>Exclude lower bin, bin 0</a:t>
            </a:r>
          </a:p>
          <a:p>
            <a:pPr algn="r"/>
            <a:r>
              <a:rPr lang="en-GB" sz="1400" dirty="0"/>
              <a:t>Merged bins across gain stages: 4,5,6, 14,15,16</a:t>
            </a:r>
          </a:p>
          <a:p>
            <a:pPr algn="r"/>
            <a:r>
              <a:rPr lang="en-GB" sz="1400" dirty="0"/>
              <a:t>data produced by KS</a:t>
            </a:r>
          </a:p>
          <a:p>
            <a:pPr algn="r"/>
            <a:r>
              <a:rPr lang="en-GB" sz="1400" dirty="0"/>
              <a:t>file </a:t>
            </a:r>
            <a:r>
              <a:rPr lang="en-GB" sz="1400" dirty="0" err="1"/>
              <a:t>prodcued</a:t>
            </a:r>
            <a:r>
              <a:rPr lang="en-GB" sz="1400" dirty="0"/>
              <a:t> my PB</a:t>
            </a:r>
          </a:p>
          <a:p>
            <a:pPr algn="r"/>
            <a:r>
              <a:rPr lang="en-GB" sz="1400" dirty="0"/>
              <a:t>contact: paul.barrett@metoffice.gov.uk</a:t>
            </a:r>
            <a:endParaRPr lang="en-GB" sz="1000" dirty="0"/>
          </a:p>
          <a:p>
            <a:pPr algn="r"/>
            <a:r>
              <a:rPr lang="en-GB" sz="1100" dirty="0"/>
              <a:t>P1_20170919,P2_20170919</a:t>
            </a:r>
          </a:p>
          <a:p>
            <a:pPr algn="r"/>
            <a:r>
              <a:rPr lang="en-GB" sz="1100" dirty="0"/>
              <a:t>0.1255,0.1274</a:t>
            </a:r>
          </a:p>
          <a:p>
            <a:pPr algn="r"/>
            <a:r>
              <a:rPr lang="en-GB" sz="1100" dirty="0"/>
              <a:t>0.1344,0.1405</a:t>
            </a:r>
          </a:p>
          <a:p>
            <a:pPr algn="r"/>
            <a:r>
              <a:rPr lang="en-GB" sz="1100" dirty="0"/>
              <a:t>0.1402,0.1484</a:t>
            </a:r>
          </a:p>
          <a:p>
            <a:pPr algn="r"/>
            <a:r>
              <a:rPr lang="en-GB" sz="1100" dirty="0"/>
              <a:t>0.1622,0.1745</a:t>
            </a:r>
          </a:p>
          <a:p>
            <a:pPr algn="r"/>
            <a:r>
              <a:rPr lang="en-GB" sz="1100" dirty="0"/>
              <a:t>0.1714,0.1836</a:t>
            </a:r>
          </a:p>
          <a:p>
            <a:pPr algn="r"/>
            <a:r>
              <a:rPr lang="en-GB" sz="1100" dirty="0"/>
              <a:t>0.1808,0.1930</a:t>
            </a:r>
          </a:p>
          <a:p>
            <a:pPr algn="r"/>
            <a:r>
              <a:rPr lang="en-GB" sz="1100" dirty="0"/>
              <a:t>0.2001,0.2130</a:t>
            </a:r>
          </a:p>
          <a:p>
            <a:pPr algn="r"/>
            <a:r>
              <a:rPr lang="en-GB" sz="1100" dirty="0"/>
              <a:t>0.2201,0.2344</a:t>
            </a:r>
          </a:p>
          <a:p>
            <a:pPr algn="r"/>
            <a:r>
              <a:rPr lang="en-GB" sz="1100" dirty="0"/>
              <a:t>0.2413,0.2572</a:t>
            </a:r>
          </a:p>
          <a:p>
            <a:pPr algn="r"/>
            <a:r>
              <a:rPr lang="en-GB" sz="1100" dirty="0"/>
              <a:t>0.2635,0.2813</a:t>
            </a:r>
          </a:p>
          <a:p>
            <a:pPr algn="r"/>
            <a:r>
              <a:rPr lang="en-GB" sz="1100" dirty="0"/>
              <a:t>0.2869,0.3070</a:t>
            </a:r>
          </a:p>
          <a:p>
            <a:pPr algn="r"/>
            <a:r>
              <a:rPr lang="en-GB" sz="1100" dirty="0"/>
              <a:t>0.4625,0.5966</a:t>
            </a:r>
          </a:p>
          <a:p>
            <a:pPr algn="r"/>
            <a:r>
              <a:rPr lang="en-GB" sz="1100" dirty="0"/>
              <a:t>0.5724,0.7345</a:t>
            </a:r>
          </a:p>
          <a:p>
            <a:pPr algn="r"/>
            <a:r>
              <a:rPr lang="en-GB" sz="1100" dirty="0"/>
              <a:t>0.8809,1.0950</a:t>
            </a:r>
          </a:p>
          <a:p>
            <a:pPr algn="r"/>
            <a:r>
              <a:rPr lang="en-GB" sz="1100" dirty="0"/>
              <a:t>1.1269,2.0673</a:t>
            </a:r>
          </a:p>
          <a:p>
            <a:pPr algn="r"/>
            <a:r>
              <a:rPr lang="en-GB" sz="1100" dirty="0"/>
              <a:t>1.9155,2.7495</a:t>
            </a:r>
          </a:p>
          <a:p>
            <a:pPr algn="r"/>
            <a:r>
              <a:rPr lang="en-GB" sz="1100" dirty="0"/>
              <a:t>2.5553,3.3067</a:t>
            </a:r>
          </a:p>
          <a:p>
            <a:pPr algn="r"/>
            <a:r>
              <a:rPr lang="en-GB" sz="1100" dirty="0"/>
              <a:t>2.8956,3.8126</a:t>
            </a:r>
          </a:p>
          <a:p>
            <a:pPr algn="r"/>
            <a:r>
              <a:rPr lang="en-GB" sz="1100" dirty="0"/>
              <a:t>3.4280,4.7423</a:t>
            </a:r>
          </a:p>
          <a:p>
            <a:pPr algn="r"/>
            <a:r>
              <a:rPr lang="en-GB" sz="1100" dirty="0"/>
              <a:t>4.0609,5.6135</a:t>
            </a:r>
          </a:p>
          <a:p>
            <a:pPr algn="r"/>
            <a:r>
              <a:rPr lang="en-GB" sz="1100" dirty="0"/>
              <a:t>5.2224,6.6186</a:t>
            </a:r>
          </a:p>
          <a:p>
            <a:pPr algn="r"/>
            <a:r>
              <a:rPr lang="en-GB" sz="1100" dirty="0"/>
              <a:t>6.1525,7.6032</a:t>
            </a:r>
          </a:p>
          <a:p>
            <a:pPr algn="r"/>
            <a:r>
              <a:rPr lang="en-GB" sz="1100" dirty="0"/>
              <a:t>7.0447,8.5282</a:t>
            </a:r>
          </a:p>
          <a:p>
            <a:pPr algn="r"/>
            <a:r>
              <a:rPr lang="en-GB" sz="1100" dirty="0"/>
              <a:t>7.8471,9.3015</a:t>
            </a:r>
          </a:p>
          <a:p>
            <a:pPr algn="r"/>
            <a:r>
              <a:rPr lang="en-GB" sz="1100" dirty="0"/>
              <a:t>8.6721,10.148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7579" y="548149"/>
            <a:ext cx="618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/</a:t>
            </a:r>
            <a:r>
              <a:rPr lang="en-GB" sz="1400" dirty="0" smtClean="0"/>
              <a:t>net/spice/project/</a:t>
            </a:r>
            <a:r>
              <a:rPr lang="en-GB" sz="1400" dirty="0" err="1" smtClean="0"/>
              <a:t>obr</a:t>
            </a:r>
            <a:r>
              <a:rPr lang="en-GB" sz="1400" dirty="0" smtClean="0"/>
              <a:t>/CLARIFY/</a:t>
            </a:r>
            <a:r>
              <a:rPr lang="en-GB" sz="1400" dirty="0" err="1" smtClean="0"/>
              <a:t>pcasp</a:t>
            </a:r>
            <a:r>
              <a:rPr lang="en-GB" sz="1400" dirty="0" smtClean="0"/>
              <a:t>/pcasp_bins_P1P2_20170919_ks_pb_v1.csv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1747579" y="998822"/>
            <a:ext cx="9944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/net/spice/project/obr/CLARIFY/pcasp/</a:t>
            </a:r>
            <a:r>
              <a:rPr lang="en-GB" sz="1400" dirty="0" smtClean="0"/>
              <a:t>P1_20170919_ri151_0029i_25bins_L1A_cal_adj_smoothbox.nc  </a:t>
            </a:r>
            <a:r>
              <a:rPr lang="en-GB" sz="1400" dirty="0"/>
              <a:t>/net/spice/project/obr/CLARIFY/pcasp/</a:t>
            </a:r>
            <a:r>
              <a:rPr lang="en-GB" sz="1400" dirty="0" smtClean="0"/>
              <a:t>P2_20170919_ri151_0029i_25bins_L1A_cal_adj_smoothbox.nc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7579" y="107369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Bin Dimension Files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8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46738" cy="5473032"/>
          </a:xfrm>
        </p:spPr>
        <p:txBody>
          <a:bodyPr>
            <a:normAutofit/>
          </a:bodyPr>
          <a:lstStyle/>
          <a:p>
            <a:r>
              <a:rPr lang="en-GB" dirty="0" smtClean="0"/>
              <a:t>Inversion Properties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Cloud Boundaries</a:t>
            </a:r>
            <a:endParaRPr lang="en-GB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1103" y="334030"/>
            <a:ext cx="868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Inversion Boundaries, Cloud Boundary, Lidar</a:t>
            </a:r>
            <a:endParaRPr lang="en-GB" sz="32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98" y="905932"/>
            <a:ext cx="6696075" cy="59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Mean Vertical Structure and Decoupling</a:t>
            </a:r>
            <a:endParaRPr lang="en-GB" sz="2800" b="1" dirty="0"/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61" y="1231136"/>
            <a:ext cx="7497288" cy="4685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5769" y="1002218"/>
            <a:ext cx="4953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Trade wind inversion at 2.0 ± 0.4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Humid layer in lower free troposphere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Can contain transported biomass burning aerosols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plume from continental Africa </a:t>
            </a:r>
          </a:p>
          <a:p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69330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727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94" y="4257675"/>
            <a:ext cx="2410096" cy="27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1902" y="1451208"/>
            <a:ext cx="347535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Bins for PCASP from PB (using PR Mie code) and KS (using KS Mie code) for RI = 1.51 + i0.0029 (from Fanny Peers)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Only few-% difference sub-micron</a:t>
            </a:r>
          </a:p>
          <a:p>
            <a:r>
              <a:rPr lang="en-GB" b="1" dirty="0" smtClean="0"/>
              <a:t>Needs explaining later but not huge…</a:t>
            </a:r>
          </a:p>
          <a:p>
            <a:endParaRPr lang="en-GB" b="1" dirty="0"/>
          </a:p>
          <a:p>
            <a:r>
              <a:rPr lang="en-GB" b="1" dirty="0" smtClean="0"/>
              <a:t>Super-micron – larger, 15%, but don’t expect to see biomass here anyway</a:t>
            </a:r>
          </a:p>
          <a:p>
            <a:endParaRPr lang="en-GB" sz="16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5930" y="137787"/>
            <a:ext cx="199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PCASP 1</a:t>
            </a:r>
          </a:p>
          <a:p>
            <a:pPr algn="r"/>
            <a:r>
              <a:rPr lang="en-GB" dirty="0" smtClean="0"/>
              <a:t>Post-</a:t>
            </a:r>
            <a:r>
              <a:rPr lang="en-GB" dirty="0" err="1" smtClean="0"/>
              <a:t>cal</a:t>
            </a:r>
            <a:r>
              <a:rPr lang="en-GB" dirty="0" smtClean="0"/>
              <a:t>, 20170919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6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3512" y="231031"/>
            <a:ext cx="868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time of day did we sample the three regimes?</a:t>
            </a:r>
          </a:p>
          <a:p>
            <a:r>
              <a:rPr lang="en-GB" sz="2800" b="1" dirty="0" smtClean="0"/>
              <a:t>Spread around throughout the day. 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7" y="1563177"/>
            <a:ext cx="6259902" cy="391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1437" y="130363"/>
            <a:ext cx="8683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Large Scale Statistics </a:t>
            </a:r>
            <a:endParaRPr lang="en-GB" sz="2800" b="1" dirty="0"/>
          </a:p>
          <a:p>
            <a:r>
              <a:rPr lang="en-GB" sz="2800" b="1" dirty="0"/>
              <a:t>Three Regimes</a:t>
            </a:r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14395" y="1258334"/>
            <a:ext cx="55865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Opportunistic targeting of regimes depending on daily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Where are the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Low: oceanic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Background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Moderate</a:t>
            </a:r>
            <a:endParaRPr lang="en-GB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Heavily </a:t>
            </a:r>
            <a:r>
              <a:rPr lang="en-GB" sz="3200" b="1" dirty="0">
                <a:solidFill>
                  <a:schemeClr val="bg2">
                    <a:lumMod val="25000"/>
                  </a:schemeClr>
                </a:solidFill>
              </a:rPr>
              <a:t>Polluted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061295" y="2352961"/>
            <a:ext cx="79133" cy="127301"/>
          </a:xfrm>
          <a:prstGeom prst="triangle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4004395" y="2352960"/>
            <a:ext cx="79133" cy="127301"/>
          </a:xfrm>
          <a:prstGeom prst="triangle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025510" y="3841949"/>
            <a:ext cx="79133" cy="127301"/>
          </a:xfrm>
          <a:prstGeom prst="triangle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068770" y="3841949"/>
            <a:ext cx="79133" cy="127301"/>
          </a:xfrm>
          <a:prstGeom prst="triangle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231" y="5177938"/>
            <a:ext cx="1946079" cy="401924"/>
            <a:chOff x="736231" y="5177938"/>
            <a:chExt cx="1946079" cy="401924"/>
          </a:xfrm>
        </p:grpSpPr>
        <p:sp>
          <p:nvSpPr>
            <p:cNvPr id="16" name="Isosceles Triangle 15"/>
            <p:cNvSpPr/>
            <p:nvPr/>
          </p:nvSpPr>
          <p:spPr>
            <a:xfrm>
              <a:off x="736231" y="5177938"/>
              <a:ext cx="207543" cy="333874"/>
            </a:xfrm>
            <a:prstGeom prst="triangle">
              <a:avLst/>
            </a:prstGeom>
            <a:noFill/>
            <a:ln w="190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9525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5937" y="5210530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Ascension Island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6" y="848625"/>
            <a:ext cx="6495439" cy="43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58" y="319358"/>
            <a:ext cx="4665123" cy="2915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59" y="319358"/>
            <a:ext cx="4665123" cy="2915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00" y="332453"/>
            <a:ext cx="4665123" cy="29157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01" y="338020"/>
            <a:ext cx="4665123" cy="2915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75" y="203595"/>
            <a:ext cx="4665123" cy="2915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74" y="201651"/>
            <a:ext cx="4665123" cy="2915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99" y="3104664"/>
            <a:ext cx="2866477" cy="36854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13" y="3107642"/>
            <a:ext cx="2866477" cy="3685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3544074"/>
            <a:ext cx="4490644" cy="28066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3542130"/>
            <a:ext cx="4490644" cy="28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7599" y="1600128"/>
            <a:ext cx="79633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Na           	| </a:t>
            </a:r>
            <a:r>
              <a:rPr lang="en-GB" dirty="0" err="1"/>
              <a:t>DeltaBL_Theta</a:t>
            </a:r>
            <a:r>
              <a:rPr lang="en-GB" dirty="0"/>
              <a:t>      </a:t>
            </a:r>
            <a:r>
              <a:rPr lang="en-GB" dirty="0" smtClean="0"/>
              <a:t>0.190231</a:t>
            </a:r>
          </a:p>
          <a:p>
            <a:r>
              <a:rPr lang="en-GB" dirty="0" smtClean="0"/>
              <a:t>Theta      	  </a:t>
            </a:r>
            <a:r>
              <a:rPr lang="en-GB" dirty="0"/>
              <a:t>| </a:t>
            </a:r>
            <a:r>
              <a:rPr lang="en-GB" dirty="0" err="1"/>
              <a:t>Ndriz</a:t>
            </a:r>
            <a:r>
              <a:rPr lang="en-GB" dirty="0"/>
              <a:t>              -</a:t>
            </a:r>
            <a:r>
              <a:rPr lang="en-GB" dirty="0" smtClean="0"/>
              <a:t>0.328314</a:t>
            </a:r>
          </a:p>
          <a:p>
            <a:r>
              <a:rPr lang="en-GB" dirty="0" smtClean="0"/>
              <a:t>Theta(top</a:t>
            </a:r>
            <a:r>
              <a:rPr lang="en-GB" dirty="0"/>
              <a:t>)   | </a:t>
            </a:r>
            <a:r>
              <a:rPr lang="en-GB" dirty="0" err="1"/>
              <a:t>Ndriz</a:t>
            </a:r>
            <a:r>
              <a:rPr lang="en-GB" dirty="0"/>
              <a:t>              </a:t>
            </a:r>
            <a:r>
              <a:rPr lang="en-GB" dirty="0" smtClean="0"/>
              <a:t>0.0410258</a:t>
            </a:r>
          </a:p>
          <a:p>
            <a:r>
              <a:rPr lang="en-GB" dirty="0" smtClean="0"/>
              <a:t>Theta(base</a:t>
            </a:r>
            <a:r>
              <a:rPr lang="en-GB" dirty="0"/>
              <a:t>)  | </a:t>
            </a:r>
            <a:r>
              <a:rPr lang="en-GB" dirty="0" err="1"/>
              <a:t>Ndriz</a:t>
            </a:r>
            <a:r>
              <a:rPr lang="en-GB" dirty="0"/>
              <a:t>              -</a:t>
            </a:r>
            <a:r>
              <a:rPr lang="en-GB" dirty="0" smtClean="0"/>
              <a:t>0.565837</a:t>
            </a:r>
          </a:p>
          <a:p>
            <a:r>
              <a:rPr lang="en-GB" dirty="0" smtClean="0"/>
              <a:t>Theta(delta</a:t>
            </a:r>
            <a:r>
              <a:rPr lang="en-GB" dirty="0"/>
              <a:t>) 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0.265200</a:t>
            </a:r>
          </a:p>
          <a:p>
            <a:r>
              <a:rPr lang="en-GB" dirty="0" err="1" smtClean="0"/>
              <a:t>Nd</a:t>
            </a:r>
            <a:r>
              <a:rPr lang="en-GB" dirty="0" smtClean="0"/>
              <a:t>           	| </a:t>
            </a:r>
            <a:r>
              <a:rPr lang="en-GB" dirty="0" err="1"/>
              <a:t>Ndriz</a:t>
            </a:r>
            <a:r>
              <a:rPr lang="en-GB" dirty="0"/>
              <a:t>              -</a:t>
            </a:r>
            <a:r>
              <a:rPr lang="en-GB" dirty="0" smtClean="0"/>
              <a:t>0.530436</a:t>
            </a:r>
          </a:p>
          <a:p>
            <a:r>
              <a:rPr lang="en-GB" dirty="0" err="1" smtClean="0"/>
              <a:t>wa</a:t>
            </a:r>
            <a:r>
              <a:rPr lang="en-GB" dirty="0" smtClean="0"/>
              <a:t>           	| </a:t>
            </a:r>
            <a:r>
              <a:rPr lang="en-GB" dirty="0" err="1"/>
              <a:t>Ndriz</a:t>
            </a:r>
            <a:r>
              <a:rPr lang="en-GB" dirty="0"/>
              <a:t>              -</a:t>
            </a:r>
            <a:r>
              <a:rPr lang="en-GB" dirty="0" smtClean="0"/>
              <a:t>0.151701</a:t>
            </a:r>
          </a:p>
          <a:p>
            <a:r>
              <a:rPr lang="en-GB" dirty="0" err="1" smtClean="0"/>
              <a:t>ws</a:t>
            </a:r>
            <a:r>
              <a:rPr lang="en-GB" dirty="0" smtClean="0"/>
              <a:t>           	| </a:t>
            </a:r>
            <a:r>
              <a:rPr lang="en-GB" dirty="0" err="1"/>
              <a:t>Ndriz</a:t>
            </a:r>
            <a:r>
              <a:rPr lang="en-GB" dirty="0"/>
              <a:t>              -</a:t>
            </a:r>
            <a:r>
              <a:rPr lang="en-GB" dirty="0" smtClean="0"/>
              <a:t>0.241473</a:t>
            </a:r>
          </a:p>
          <a:p>
            <a:r>
              <a:rPr lang="en-GB" dirty="0" err="1" smtClean="0"/>
              <a:t>wa</a:t>
            </a:r>
            <a:r>
              <a:rPr lang="en-GB" dirty="0" smtClean="0"/>
              <a:t>(FT</a:t>
            </a:r>
            <a:r>
              <a:rPr lang="en-GB" dirty="0"/>
              <a:t>)    </a:t>
            </a:r>
            <a:r>
              <a:rPr lang="en-GB" dirty="0" smtClean="0"/>
              <a:t>	   </a:t>
            </a:r>
            <a:r>
              <a:rPr lang="en-GB" dirty="0"/>
              <a:t>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0.207160</a:t>
            </a:r>
          </a:p>
          <a:p>
            <a:r>
              <a:rPr lang="en-GB" dirty="0" err="1" smtClean="0"/>
              <a:t>ws</a:t>
            </a:r>
            <a:r>
              <a:rPr lang="en-GB" dirty="0" smtClean="0"/>
              <a:t>(FT</a:t>
            </a:r>
            <a:r>
              <a:rPr lang="en-GB" dirty="0"/>
              <a:t>)       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0.221640</a:t>
            </a:r>
          </a:p>
          <a:p>
            <a:r>
              <a:rPr lang="en-GB" dirty="0" err="1" smtClean="0"/>
              <a:t>wa</a:t>
            </a:r>
            <a:r>
              <a:rPr lang="en-GB" dirty="0" smtClean="0"/>
              <a:t>(top</a:t>
            </a:r>
            <a:r>
              <a:rPr lang="en-GB" dirty="0"/>
              <a:t>)      | </a:t>
            </a:r>
            <a:r>
              <a:rPr lang="en-GB" dirty="0" err="1"/>
              <a:t>Ndriz</a:t>
            </a:r>
            <a:r>
              <a:rPr lang="en-GB" dirty="0"/>
              <a:t>              </a:t>
            </a:r>
            <a:r>
              <a:rPr lang="en-GB" dirty="0" smtClean="0"/>
              <a:t>0.0284230</a:t>
            </a:r>
          </a:p>
          <a:p>
            <a:r>
              <a:rPr lang="en-GB" dirty="0" smtClean="0"/>
              <a:t>WA </a:t>
            </a:r>
            <a:r>
              <a:rPr lang="en-GB" dirty="0"/>
              <a:t>Shear(BL) | </a:t>
            </a:r>
            <a:r>
              <a:rPr lang="en-GB" dirty="0" err="1"/>
              <a:t>Ndriz</a:t>
            </a:r>
            <a:r>
              <a:rPr lang="en-GB" dirty="0"/>
              <a:t>              </a:t>
            </a:r>
            <a:r>
              <a:rPr lang="en-GB" dirty="0" smtClean="0"/>
              <a:t>0.0431181</a:t>
            </a:r>
          </a:p>
          <a:p>
            <a:r>
              <a:rPr lang="en-GB" dirty="0" smtClean="0"/>
              <a:t>WA </a:t>
            </a:r>
            <a:r>
              <a:rPr lang="en-GB" dirty="0"/>
              <a:t>shear (FT)|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0.161441</a:t>
            </a:r>
          </a:p>
          <a:p>
            <a:r>
              <a:rPr lang="en-GB" dirty="0" err="1" smtClean="0"/>
              <a:t>ws</a:t>
            </a:r>
            <a:r>
              <a:rPr lang="en-GB" dirty="0" smtClean="0"/>
              <a:t> </a:t>
            </a:r>
            <a:r>
              <a:rPr lang="en-GB" dirty="0"/>
              <a:t>SHEAR (BL)|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0.167460</a:t>
            </a:r>
          </a:p>
          <a:p>
            <a:r>
              <a:rPr lang="en-GB" dirty="0" err="1" smtClean="0"/>
              <a:t>ws</a:t>
            </a:r>
            <a:r>
              <a:rPr lang="en-GB" dirty="0" smtClean="0"/>
              <a:t> </a:t>
            </a:r>
            <a:r>
              <a:rPr lang="en-GB" dirty="0"/>
              <a:t>SHEAR (FT)| </a:t>
            </a:r>
            <a:r>
              <a:rPr lang="en-GB" dirty="0" err="1"/>
              <a:t>Ndriz</a:t>
            </a:r>
            <a:r>
              <a:rPr lang="en-GB" dirty="0"/>
              <a:t>               </a:t>
            </a:r>
            <a:r>
              <a:rPr lang="en-GB" dirty="0" smtClean="0"/>
              <a:t>0.306303</a:t>
            </a:r>
          </a:p>
          <a:p>
            <a:r>
              <a:rPr lang="en-GB" dirty="0" err="1" smtClean="0"/>
              <a:t>QvDeltaBL</a:t>
            </a:r>
            <a:r>
              <a:rPr lang="en-GB" dirty="0" smtClean="0"/>
              <a:t>    </a:t>
            </a:r>
            <a:r>
              <a:rPr lang="en-GB" dirty="0"/>
              <a:t>| </a:t>
            </a:r>
            <a:r>
              <a:rPr lang="en-GB" dirty="0" err="1"/>
              <a:t>ThetaDeltaBL</a:t>
            </a:r>
            <a:r>
              <a:rPr lang="en-GB" dirty="0"/>
              <a:t>        </a:t>
            </a:r>
            <a:r>
              <a:rPr lang="en-GB" dirty="0" smtClean="0"/>
              <a:t>0.535373</a:t>
            </a:r>
          </a:p>
          <a:p>
            <a:r>
              <a:rPr lang="en-GB" dirty="0" err="1" smtClean="0"/>
              <a:t>Qt</a:t>
            </a:r>
            <a:r>
              <a:rPr lang="en-GB" dirty="0" smtClean="0"/>
              <a:t> </a:t>
            </a:r>
            <a:r>
              <a:rPr lang="en-GB" dirty="0" err="1"/>
              <a:t>DEltaBL</a:t>
            </a:r>
            <a:r>
              <a:rPr lang="en-GB" dirty="0"/>
              <a:t>   | </a:t>
            </a:r>
            <a:r>
              <a:rPr lang="en-GB" dirty="0" err="1"/>
              <a:t>ThetaDeltaBL</a:t>
            </a:r>
            <a:r>
              <a:rPr lang="en-GB" dirty="0"/>
              <a:t>        </a:t>
            </a:r>
            <a:r>
              <a:rPr lang="en-GB" dirty="0" smtClean="0"/>
              <a:t>0.568714</a:t>
            </a:r>
          </a:p>
          <a:p>
            <a:r>
              <a:rPr lang="en-GB" dirty="0" smtClean="0"/>
              <a:t>N </a:t>
            </a:r>
            <a:r>
              <a:rPr lang="en-GB" dirty="0" err="1"/>
              <a:t>driz</a:t>
            </a:r>
            <a:r>
              <a:rPr lang="en-GB" dirty="0"/>
              <a:t>       | </a:t>
            </a:r>
            <a:r>
              <a:rPr lang="en-GB" dirty="0" err="1"/>
              <a:t>Qt</a:t>
            </a:r>
            <a:r>
              <a:rPr lang="en-GB" dirty="0"/>
              <a:t> </a:t>
            </a:r>
            <a:r>
              <a:rPr lang="en-GB" dirty="0" err="1"/>
              <a:t>DElta</a:t>
            </a:r>
            <a:r>
              <a:rPr lang="en-GB" dirty="0"/>
              <a:t> BL          </a:t>
            </a:r>
            <a:r>
              <a:rPr lang="en-GB" dirty="0" smtClean="0"/>
              <a:t>0.252545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366000" y="1047026"/>
            <a:ext cx="7963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Na          </a:t>
            </a:r>
            <a:r>
              <a:rPr lang="en-GB" dirty="0" smtClean="0"/>
              <a:t>	 </a:t>
            </a:r>
            <a:r>
              <a:rPr lang="en-GB" dirty="0"/>
              <a:t>| </a:t>
            </a:r>
            <a:r>
              <a:rPr lang="en-GB" dirty="0" err="1"/>
              <a:t>Ndriz</a:t>
            </a:r>
            <a:r>
              <a:rPr lang="en-GB" dirty="0"/>
              <a:t>             -</a:t>
            </a:r>
            <a:r>
              <a:rPr lang="en-GB" dirty="0" smtClean="0"/>
              <a:t>0.565368</a:t>
            </a:r>
          </a:p>
          <a:p>
            <a:r>
              <a:rPr lang="en-GB" dirty="0" smtClean="0"/>
              <a:t>Na(top</a:t>
            </a:r>
            <a:r>
              <a:rPr lang="en-GB" dirty="0"/>
              <a:t>)      | </a:t>
            </a:r>
            <a:r>
              <a:rPr lang="en-GB" dirty="0" err="1"/>
              <a:t>Ndriz</a:t>
            </a:r>
            <a:r>
              <a:rPr lang="en-GB" dirty="0"/>
              <a:t>             -</a:t>
            </a:r>
            <a:r>
              <a:rPr lang="en-GB" dirty="0" smtClean="0"/>
              <a:t>0.618229</a:t>
            </a:r>
          </a:p>
          <a:p>
            <a:r>
              <a:rPr lang="en-GB" dirty="0" smtClean="0"/>
              <a:t>Na(base</a:t>
            </a:r>
            <a:r>
              <a:rPr lang="en-GB" dirty="0"/>
              <a:t>)     | </a:t>
            </a:r>
            <a:r>
              <a:rPr lang="en-GB" dirty="0" err="1"/>
              <a:t>Ndriz</a:t>
            </a:r>
            <a:r>
              <a:rPr lang="en-GB" dirty="0"/>
              <a:t>             -</a:t>
            </a:r>
            <a:r>
              <a:rPr lang="en-GB" dirty="0" smtClean="0"/>
              <a:t>0.263098</a:t>
            </a:r>
          </a:p>
          <a:p>
            <a:r>
              <a:rPr lang="en-GB" dirty="0" smtClean="0"/>
              <a:t>co        	   </a:t>
            </a:r>
            <a:r>
              <a:rPr lang="en-GB" dirty="0"/>
              <a:t>| Na                 </a:t>
            </a:r>
            <a:r>
              <a:rPr lang="en-GB" dirty="0" smtClean="0"/>
              <a:t>0.777072</a:t>
            </a:r>
          </a:p>
          <a:p>
            <a:r>
              <a:rPr lang="en-GB" dirty="0" smtClean="0"/>
              <a:t>co      	     </a:t>
            </a:r>
            <a:r>
              <a:rPr lang="en-GB" dirty="0"/>
              <a:t>| Na(top)            </a:t>
            </a:r>
            <a:r>
              <a:rPr lang="en-GB" dirty="0" smtClean="0"/>
              <a:t>0.715818</a:t>
            </a:r>
          </a:p>
          <a:p>
            <a:r>
              <a:rPr lang="en-GB" dirty="0" smtClean="0"/>
              <a:t>co           	| </a:t>
            </a:r>
            <a:r>
              <a:rPr lang="en-GB" dirty="0"/>
              <a:t>Na(base)          </a:t>
            </a:r>
            <a:r>
              <a:rPr lang="en-GB" dirty="0" smtClean="0"/>
              <a:t>0.0370803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Nd</a:t>
            </a:r>
            <a:r>
              <a:rPr lang="en-GB" dirty="0"/>
              <a:t>                 </a:t>
            </a:r>
            <a:r>
              <a:rPr lang="en-GB" dirty="0" smtClean="0"/>
              <a:t>0.651854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Ndriz</a:t>
            </a:r>
            <a:r>
              <a:rPr lang="en-GB" dirty="0"/>
              <a:t>             -</a:t>
            </a:r>
            <a:r>
              <a:rPr lang="en-GB" dirty="0" smtClean="0"/>
              <a:t>0.411294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ThetaBL</a:t>
            </a:r>
            <a:r>
              <a:rPr lang="en-GB" dirty="0"/>
              <a:t>            </a:t>
            </a:r>
            <a:r>
              <a:rPr lang="en-GB" dirty="0" smtClean="0"/>
              <a:t>0.708556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ThetaTOP</a:t>
            </a:r>
            <a:r>
              <a:rPr lang="en-GB" dirty="0"/>
              <a:t>           </a:t>
            </a:r>
            <a:r>
              <a:rPr lang="en-GB" dirty="0" smtClean="0"/>
              <a:t>0.633245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ThetaBASE</a:t>
            </a:r>
            <a:r>
              <a:rPr lang="en-GB" dirty="0"/>
              <a:t>          </a:t>
            </a:r>
            <a:r>
              <a:rPr lang="en-GB" dirty="0" smtClean="0"/>
              <a:t>0.166799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DeltaBL_Theta</a:t>
            </a:r>
            <a:r>
              <a:rPr lang="en-GB" dirty="0"/>
              <a:t>      </a:t>
            </a:r>
            <a:r>
              <a:rPr lang="en-GB" dirty="0" smtClean="0"/>
              <a:t>0.498139</a:t>
            </a:r>
          </a:p>
          <a:p>
            <a:r>
              <a:rPr lang="en-GB" dirty="0" smtClean="0"/>
              <a:t>co           	| </a:t>
            </a:r>
            <a:r>
              <a:rPr lang="en-GB" dirty="0"/>
              <a:t>Qv                  </a:t>
            </a:r>
            <a:r>
              <a:rPr lang="en-GB" dirty="0" smtClean="0"/>
              <a:t>0.117416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QvTOP</a:t>
            </a:r>
            <a:r>
              <a:rPr lang="en-GB" dirty="0"/>
              <a:t>              -</a:t>
            </a:r>
            <a:r>
              <a:rPr lang="en-GB" dirty="0" smtClean="0"/>
              <a:t>0.125509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Qvbase</a:t>
            </a:r>
            <a:r>
              <a:rPr lang="en-GB" dirty="0"/>
              <a:t>               </a:t>
            </a:r>
            <a:r>
              <a:rPr lang="en-GB" dirty="0" smtClean="0"/>
              <a:t>0.532186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QvDelta</a:t>
            </a:r>
            <a:r>
              <a:rPr lang="en-GB" dirty="0"/>
              <a:t>             -</a:t>
            </a:r>
            <a:r>
              <a:rPr lang="en-GB" dirty="0" smtClean="0"/>
              <a:t>0.606848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Qt</a:t>
            </a:r>
            <a:r>
              <a:rPr lang="en-GB" dirty="0"/>
              <a:t>                  </a:t>
            </a:r>
            <a:r>
              <a:rPr lang="en-GB" dirty="0" smtClean="0"/>
              <a:t>0.138398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QtTOP</a:t>
            </a:r>
            <a:r>
              <a:rPr lang="en-GB" dirty="0"/>
              <a:t>             -</a:t>
            </a:r>
            <a:r>
              <a:rPr lang="en-GB" dirty="0" smtClean="0"/>
              <a:t>0.0824605</a:t>
            </a:r>
          </a:p>
          <a:p>
            <a:r>
              <a:rPr lang="en-GB" dirty="0" smtClean="0"/>
              <a:t>co           	| </a:t>
            </a:r>
            <a:r>
              <a:rPr lang="en-GB" dirty="0" err="1"/>
              <a:t>Qtbase</a:t>
            </a:r>
            <a:r>
              <a:rPr lang="en-GB" dirty="0"/>
              <a:t>               </a:t>
            </a:r>
            <a:r>
              <a:rPr lang="en-GB" dirty="0" smtClean="0"/>
              <a:t>0.532226</a:t>
            </a:r>
          </a:p>
          <a:p>
            <a:r>
              <a:rPr lang="en-GB" dirty="0" smtClean="0"/>
              <a:t>co           	| </a:t>
            </a:r>
            <a:r>
              <a:rPr lang="en-GB" dirty="0" err="1" smtClean="0"/>
              <a:t>QtDelta</a:t>
            </a:r>
            <a:r>
              <a:rPr lang="en-GB" dirty="0" smtClean="0"/>
              <a:t>             </a:t>
            </a:r>
            <a:r>
              <a:rPr lang="en-GB" dirty="0"/>
              <a:t>-</a:t>
            </a:r>
            <a:r>
              <a:rPr lang="en-GB" dirty="0" smtClean="0"/>
              <a:t>0.566172</a:t>
            </a:r>
          </a:p>
        </p:txBody>
      </p:sp>
    </p:spTree>
    <p:extLst>
      <p:ext uri="{BB962C8B-B14F-4D97-AF65-F5344CB8AC3E}">
        <p14:creationId xmlns:p14="http://schemas.microsoft.com/office/powerpoint/2010/main" val="11322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Mean Vertical Structure and Decoupling</a:t>
            </a:r>
            <a:endParaRPr lang="en-GB" sz="2800" b="1" dirty="0"/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61" y="1231136"/>
            <a:ext cx="7497288" cy="4685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5769" y="1002218"/>
            <a:ext cx="4953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Trade wind inversion at 2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Humid layer in lower free troposphere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Can contain transported biomass burning aerosols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plume from continental Africa </a:t>
            </a:r>
          </a:p>
          <a:p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437" y="6028201"/>
            <a:ext cx="682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Boundary layer predominantly decoupled</a:t>
            </a:r>
          </a:p>
          <a:p>
            <a:pPr algn="r"/>
            <a:r>
              <a:rPr lang="en-GB" b="1" dirty="0"/>
              <a:t>(Jones et al, ACP2011</a:t>
            </a:r>
            <a:r>
              <a:rPr lang="en-GB" dirty="0"/>
              <a:t> decoupling metric (VOCALS, SE Pacific)</a:t>
            </a:r>
            <a:endParaRPr lang="en-GB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23730" y="3984171"/>
            <a:ext cx="56823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3730" y="4397828"/>
            <a:ext cx="56823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06" y="2234974"/>
            <a:ext cx="4109356" cy="46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59" y="0"/>
            <a:ext cx="8341702" cy="6858000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800437" y="4599992"/>
            <a:ext cx="1343607" cy="15582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719665" y="457201"/>
            <a:ext cx="4397896" cy="59145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Large Scale Statistics from FAAM Aircraft Data </a:t>
            </a:r>
            <a:endParaRPr lang="en-GB" sz="2800" b="1" dirty="0"/>
          </a:p>
          <a:p>
            <a:r>
              <a:rPr lang="en-GB" sz="2800" b="1" dirty="0"/>
              <a:t>– Boundary Layer, All Flights (except POCs)</a:t>
            </a:r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5034" y="1334467"/>
            <a:ext cx="55865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Boundary layer Carbon Monoxide is a tracer of </a:t>
            </a:r>
            <a:r>
              <a:rPr lang="en-GB" sz="2400" dirty="0" err="1"/>
              <a:t>airmass</a:t>
            </a:r>
            <a:r>
              <a:rPr lang="en-GB" sz="2400" dirty="0"/>
              <a:t>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4" y="1680950"/>
            <a:ext cx="6209628" cy="38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Large Scale Statistics from FAAM Aircraft Data </a:t>
            </a:r>
            <a:endParaRPr lang="en-GB" sz="2800" b="1" dirty="0"/>
          </a:p>
          <a:p>
            <a:r>
              <a:rPr lang="en-GB" sz="2800" b="1" dirty="0"/>
              <a:t>– Boundary Layer, All Flights (except POCs)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And LASIC ARM site data</a:t>
            </a:r>
          </a:p>
          <a:p>
            <a:endParaRPr lang="en-GB" sz="2800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45034" y="1334467"/>
            <a:ext cx="5586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Boundary layer Carbon Monoxide is a tracer of </a:t>
            </a:r>
            <a:r>
              <a:rPr lang="en-GB" sz="2400" dirty="0" err="1"/>
              <a:t>airmass</a:t>
            </a:r>
            <a:r>
              <a:rPr lang="en-GB" sz="2400" dirty="0"/>
              <a:t>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LASIC ARM site data for the same time period, 17</a:t>
            </a:r>
            <a:r>
              <a:rPr lang="en-GB" sz="2400" baseline="30000" dirty="0"/>
              <a:t>th</a:t>
            </a:r>
            <a:r>
              <a:rPr lang="en-GB" sz="2400" dirty="0"/>
              <a:t> Aug – 7</a:t>
            </a:r>
            <a:r>
              <a:rPr lang="en-GB" sz="2400" baseline="30000" dirty="0"/>
              <a:t>th</a:t>
            </a:r>
            <a:r>
              <a:rPr lang="en-GB" sz="2400" dirty="0"/>
              <a:t> Sept</a:t>
            </a:r>
            <a:r>
              <a:rPr lang="en-GB" sz="2400" dirty="0" smtClean="0"/>
              <a:t>. Data </a:t>
            </a:r>
            <a:r>
              <a:rPr lang="en-GB" sz="2400" dirty="0"/>
              <a:t>not co-located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ARM site measured similar range at Ascension, at 350 m </a:t>
            </a:r>
            <a:r>
              <a:rPr lang="en-GB" sz="2400" dirty="0" smtClean="0"/>
              <a:t>altitude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4" y="1764963"/>
            <a:ext cx="6209628" cy="38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3512" y="231031"/>
            <a:ext cx="86830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Large Scale Statistics </a:t>
            </a:r>
            <a:r>
              <a:rPr lang="en-GB" sz="2800" b="1" dirty="0"/>
              <a:t>from FAAM Aircraft Data </a:t>
            </a:r>
          </a:p>
          <a:p>
            <a:r>
              <a:rPr lang="en-GB" sz="2800" b="1" dirty="0"/>
              <a:t>– Boundary Layer, All Flights (except POCs)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And LASIC ARM site data</a:t>
            </a:r>
          </a:p>
          <a:p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045034" y="1334467"/>
            <a:ext cx="55865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Boundary layer Carbon Monoxide is a tracer of </a:t>
            </a:r>
            <a:r>
              <a:rPr lang="en-GB" sz="2400" dirty="0" err="1"/>
              <a:t>airmass</a:t>
            </a:r>
            <a:r>
              <a:rPr lang="en-GB" sz="2400" dirty="0"/>
              <a:t>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LASIC ARM site data for the same time period, 17</a:t>
            </a:r>
            <a:r>
              <a:rPr lang="en-GB" sz="2400" baseline="30000" dirty="0"/>
              <a:t>th</a:t>
            </a:r>
            <a:r>
              <a:rPr lang="en-GB" sz="2400" dirty="0"/>
              <a:t> Aug – 7</a:t>
            </a:r>
            <a:r>
              <a:rPr lang="en-GB" sz="2400" baseline="30000" dirty="0"/>
              <a:t>th</a:t>
            </a:r>
            <a:r>
              <a:rPr lang="en-GB" sz="2400" dirty="0"/>
              <a:t> Sept. Data not co-located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ARM site measured similar range at Ascension, at 350 m altitude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Possibly some biases to explore? 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Aircraft data are  Tri-modal:</a:t>
            </a:r>
            <a:endParaRPr lang="en-GB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Low: oceanic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Background</a:t>
            </a:r>
            <a:endParaRPr lang="en-GB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Moderate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Heavily 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Polluted</a:t>
            </a:r>
            <a:endParaRPr lang="en-GB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1656" y="59053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55 &lt; clean &lt; 78</a:t>
            </a:r>
          </a:p>
          <a:p>
            <a:r>
              <a:rPr lang="en-GB" dirty="0" smtClean="0"/>
              <a:t>83 &lt; moderate &lt; 116</a:t>
            </a:r>
          </a:p>
          <a:p>
            <a:r>
              <a:rPr lang="en-GB" dirty="0" smtClean="0"/>
              <a:t>126 &lt; polluted &lt; 185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4" y="1723490"/>
            <a:ext cx="6209628" cy="38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31031"/>
            <a:ext cx="868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Aircraft data sampled three boundary layer regimes</a:t>
            </a:r>
            <a:endParaRPr lang="en-GB" sz="2400" b="1" dirty="0"/>
          </a:p>
          <a:p>
            <a:r>
              <a:rPr lang="en-GB" sz="2800" b="1" dirty="0"/>
              <a:t>– Background, Moderate and Polluted</a:t>
            </a:r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" y="137787"/>
            <a:ext cx="1345523" cy="1235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76" y="6430529"/>
            <a:ext cx="2360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00458" y="1560461"/>
            <a:ext cx="29297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/>
              <a:t>Regimes distributed across the campaign – similar to the broad scale regimes. </a:t>
            </a:r>
          </a:p>
          <a:p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100" dirty="0"/>
          </a:p>
          <a:p>
            <a:endParaRPr lang="en-GB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pic>
        <p:nvPicPr>
          <p:cNvPr id="22" name="Picture 21" descr="plot_model_aerosol_asi_tseries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42"/>
          <a:stretch/>
        </p:blipFill>
        <p:spPr>
          <a:xfrm>
            <a:off x="678307" y="4497567"/>
            <a:ext cx="4915669" cy="17962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4085" y="4675560"/>
            <a:ext cx="241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err="1"/>
              <a:t>mmr</a:t>
            </a:r>
            <a:r>
              <a:rPr lang="en-GB" dirty="0"/>
              <a:t> (µg 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676" y="6430529"/>
            <a:ext cx="38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Barrett (AMS Vancouver 2018)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834" y="1232757"/>
            <a:ext cx="7105949" cy="33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11201</TotalTime>
  <Words>1796</Words>
  <Application>Microsoft Office PowerPoint</Application>
  <PresentationFormat>Widescreen</PresentationFormat>
  <Paragraphs>340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1_Office Theme</vt:lpstr>
      <vt:lpstr>3_Office Theme</vt:lpstr>
      <vt:lpstr>PowerPoint Presentation</vt:lpstr>
      <vt:lpstr>Talk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Conclusions</vt:lpstr>
      <vt:lpstr>Aerosol Particle Size Distribution  PCASP calibrations  </vt:lpstr>
      <vt:lpstr>PowerPoint Presentation</vt:lpstr>
      <vt:lpstr>PowerPoint Presentation</vt:lpstr>
      <vt:lpstr>PowerPoint Presentation</vt:lpstr>
      <vt:lpstr>Inversion Properties  Cloud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Dingley, Beth</dc:creator>
  <cp:lastModifiedBy>Barrett, Paul</cp:lastModifiedBy>
  <cp:revision>355</cp:revision>
  <cp:lastPrinted>2018-08-30T14:18:39Z</cp:lastPrinted>
  <dcterms:created xsi:type="dcterms:W3CDTF">2017-11-10T09:23:57Z</dcterms:created>
  <dcterms:modified xsi:type="dcterms:W3CDTF">2018-10-02T16:27:01Z</dcterms:modified>
</cp:coreProperties>
</file>