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4" r:id="rId4"/>
    <p:sldMasterId id="2147483696" r:id="rId5"/>
  </p:sldMasterIdLst>
  <p:notesMasterIdLst>
    <p:notesMasterId r:id="rId26"/>
  </p:notesMasterIdLst>
  <p:sldIdLst>
    <p:sldId id="291" r:id="rId6"/>
    <p:sldId id="276" r:id="rId7"/>
    <p:sldId id="299" r:id="rId8"/>
    <p:sldId id="292" r:id="rId9"/>
    <p:sldId id="293" r:id="rId10"/>
    <p:sldId id="322" r:id="rId11"/>
    <p:sldId id="294" r:id="rId12"/>
    <p:sldId id="302" r:id="rId13"/>
    <p:sldId id="295" r:id="rId14"/>
    <p:sldId id="296" r:id="rId15"/>
    <p:sldId id="313" r:id="rId16"/>
    <p:sldId id="306" r:id="rId17"/>
    <p:sldId id="323" r:id="rId18"/>
    <p:sldId id="260" r:id="rId19"/>
    <p:sldId id="261" r:id="rId20"/>
    <p:sldId id="307" r:id="rId21"/>
    <p:sldId id="309" r:id="rId22"/>
    <p:sldId id="311" r:id="rId23"/>
    <p:sldId id="316" r:id="rId24"/>
    <p:sldId id="317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85"/>
  </p:normalViewPr>
  <p:slideViewPr>
    <p:cSldViewPr snapToGrid="0" snapToObjects="1">
      <p:cViewPr varScale="1">
        <p:scale>
          <a:sx n="40" d="100"/>
          <a:sy n="40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FFF08-687E-423B-A3DC-10DC5A47D48F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F04F-3324-4BD5-8608-6E6A1069E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5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Hugely</a:t>
            </a:r>
            <a:r>
              <a:rPr lang="en-GB" baseline="0" dirty="0" smtClean="0"/>
              <a:t> experienced team in aircraft deployment and maximising the pull-through to modelling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1A53B-90DD-4A50-88FC-A0F30129CE0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6E46F-79A5-1E4B-AE17-57413611AD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EF04F-3324-4BD5-8608-6E6A1069EB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5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9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40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1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8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0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7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5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9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7" y="607695"/>
            <a:ext cx="9217024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7" y="1541182"/>
            <a:ext cx="92170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31836" y="1963014"/>
            <a:ext cx="9120816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5130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7" y="578750"/>
            <a:ext cx="92170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7" y="1541182"/>
            <a:ext cx="92170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31835" y="1963014"/>
            <a:ext cx="921683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76200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8" y="578750"/>
            <a:ext cx="9121013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8" y="1541182"/>
            <a:ext cx="9121013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831836" y="1963014"/>
            <a:ext cx="9120816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56630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7" y="578750"/>
            <a:ext cx="9313035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7" y="1541182"/>
            <a:ext cx="9313035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57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7" y="578750"/>
            <a:ext cx="9313035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7" y="1541182"/>
            <a:ext cx="9313035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6" y="133754"/>
            <a:ext cx="2126801" cy="14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1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31637" y="578750"/>
            <a:ext cx="9313035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31637" y="1541182"/>
            <a:ext cx="9313035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7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5360" y="4005064"/>
            <a:ext cx="9313035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5360" y="4967496"/>
            <a:ext cx="9313035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6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4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5360" y="1916832"/>
            <a:ext cx="6624736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96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5360" y="1878347"/>
            <a:ext cx="6624736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0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00BAA9-B4D3-4266-8B3A-9F158BFE01EB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DBE6EE-19F8-435F-A2EF-66528B04C5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382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7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06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59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22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542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7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8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94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05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59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9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353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10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67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5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35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4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6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12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86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03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28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3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E0CE-6DEF-124B-B3F2-910F1C926FFF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02B-BF23-2F40-A223-DD6FB85BC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343A-34E2-401E-8BF8-C3B1719DF3F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0010-3F22-484B-9A96-3E2F63E80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8" y="138113"/>
            <a:ext cx="209973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54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4F34-29BA-4A6D-AD78-02F206539FD5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F8D9-0072-4E6D-8954-A155C582C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B189-8FBA-4C70-A154-86B5E0740398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E344-4D87-4275-8F41-B9119E2400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tif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tif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1881" y="650141"/>
            <a:ext cx="101415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The </a:t>
            </a:r>
            <a:r>
              <a:rPr lang="en-GB" sz="2800" b="1" dirty="0"/>
              <a:t>CLouds-Aerosol-Radiation Interaction and Forcing: Year 2017 (CLARIFY-2017) programme: deployment, synergies with ORACLES/LASIC/AEROCLO-SA and initial results</a:t>
            </a:r>
            <a:r>
              <a:rPr lang="en-GB" sz="3600" b="1" dirty="0">
                <a:solidFill>
                  <a:prstClr val="black"/>
                </a:solidFill>
              </a:rPr>
              <a:t/>
            </a:r>
            <a:br>
              <a:rPr lang="en-GB" sz="3600" b="1" dirty="0">
                <a:solidFill>
                  <a:prstClr val="black"/>
                </a:solidFill>
              </a:rPr>
            </a:br>
            <a:endParaRPr lang="en-GB" sz="3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81" y="65239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CLARIFY-2017: AGU </a:t>
            </a:r>
            <a:r>
              <a:rPr lang="en-GB" sz="1200" dirty="0" smtClean="0">
                <a:solidFill>
                  <a:prstClr val="black"/>
                </a:solidFill>
              </a:rPr>
              <a:t>2017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34" y="2598075"/>
            <a:ext cx="1194857" cy="453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74361" y="2598075"/>
            <a:ext cx="6757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300" b="1" dirty="0">
                <a:solidFill>
                  <a:srgbClr val="FF0000"/>
                </a:solidFill>
              </a:rPr>
              <a:t>Haywood</a:t>
            </a:r>
            <a:r>
              <a:rPr lang="en-GB" sz="2300" b="1" dirty="0">
                <a:solidFill>
                  <a:prstClr val="black"/>
                </a:solidFill>
              </a:rPr>
              <a:t>, Collins</a:t>
            </a:r>
            <a:endParaRPr lang="en-GB" sz="23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300" b="1" dirty="0" err="1">
                <a:solidFill>
                  <a:srgbClr val="FF0000"/>
                </a:solidFill>
              </a:rPr>
              <a:t>Blyth</a:t>
            </a:r>
            <a:r>
              <a:rPr lang="en-GB" sz="2300" b="1" dirty="0" err="1">
                <a:solidFill>
                  <a:prstClr val="black"/>
                </a:solidFill>
              </a:rPr>
              <a:t>,Carslaw</a:t>
            </a:r>
            <a:r>
              <a:rPr lang="en-GB" sz="2300" b="1" dirty="0">
                <a:solidFill>
                  <a:prstClr val="black"/>
                </a:solidFill>
              </a:rPr>
              <a:t>, Field</a:t>
            </a:r>
          </a:p>
          <a:p>
            <a:pPr>
              <a:spcAft>
                <a:spcPts val="1200"/>
              </a:spcAft>
            </a:pPr>
            <a:r>
              <a:rPr lang="en-GB" sz="2300" b="1" dirty="0">
                <a:solidFill>
                  <a:srgbClr val="FF0000"/>
                </a:solidFill>
              </a:rPr>
              <a:t>Coe</a:t>
            </a:r>
            <a:r>
              <a:rPr lang="en-GB" sz="2300" b="1" dirty="0">
                <a:solidFill>
                  <a:prstClr val="black"/>
                </a:solidFill>
              </a:rPr>
              <a:t>, Gallagher, </a:t>
            </a:r>
            <a:r>
              <a:rPr lang="en-GB" sz="2300" b="1" dirty="0" err="1">
                <a:solidFill>
                  <a:prstClr val="black"/>
                </a:solidFill>
              </a:rPr>
              <a:t>Choularton</a:t>
            </a:r>
            <a:r>
              <a:rPr lang="en-GB" sz="2300" b="1" dirty="0">
                <a:solidFill>
                  <a:prstClr val="black"/>
                </a:solidFill>
              </a:rPr>
              <a:t>, Allan, Connolly, Dorsey</a:t>
            </a:r>
          </a:p>
          <a:p>
            <a:pPr>
              <a:spcAft>
                <a:spcPts val="1200"/>
              </a:spcAft>
            </a:pPr>
            <a:r>
              <a:rPr lang="en-GB" sz="2300" b="1" dirty="0" err="1">
                <a:solidFill>
                  <a:srgbClr val="FF0000"/>
                </a:solidFill>
              </a:rPr>
              <a:t>Stier</a:t>
            </a:r>
            <a:r>
              <a:rPr lang="en-GB" sz="2300" b="1" dirty="0">
                <a:solidFill>
                  <a:prstClr val="black"/>
                </a:solidFill>
              </a:rPr>
              <a:t>, Washington</a:t>
            </a:r>
          </a:p>
          <a:p>
            <a:pPr>
              <a:spcAft>
                <a:spcPts val="1200"/>
              </a:spcAft>
            </a:pPr>
            <a:r>
              <a:rPr lang="en-GB" sz="2300" b="1" dirty="0" err="1">
                <a:solidFill>
                  <a:srgbClr val="FF0000"/>
                </a:solidFill>
              </a:rPr>
              <a:t>Bellouin</a:t>
            </a:r>
            <a:r>
              <a:rPr lang="en-GB" sz="2300" b="1" dirty="0">
                <a:solidFill>
                  <a:prstClr val="black"/>
                </a:solidFill>
              </a:rPr>
              <a:t>, Highwood</a:t>
            </a:r>
          </a:p>
          <a:p>
            <a:pPr>
              <a:spcAft>
                <a:spcPts val="1200"/>
              </a:spcAft>
            </a:pPr>
            <a:r>
              <a:rPr lang="en-GB" sz="2300" b="1" dirty="0">
                <a:solidFill>
                  <a:srgbClr val="FF0000"/>
                </a:solidFill>
              </a:rPr>
              <a:t>Abel</a:t>
            </a:r>
            <a:r>
              <a:rPr lang="en-GB" sz="2300" b="1" dirty="0">
                <a:solidFill>
                  <a:prstClr val="black"/>
                </a:solidFill>
              </a:rPr>
              <a:t>, </a:t>
            </a:r>
            <a:r>
              <a:rPr lang="en-GB" sz="2300" b="1" dirty="0" smtClean="0">
                <a:solidFill>
                  <a:prstClr val="black"/>
                </a:solidFill>
              </a:rPr>
              <a:t>Barrett, </a:t>
            </a:r>
            <a:r>
              <a:rPr lang="en-GB" sz="2300" b="1" dirty="0">
                <a:solidFill>
                  <a:prstClr val="black"/>
                </a:solidFill>
              </a:rPr>
              <a:t>Lock, Jones, Milton</a:t>
            </a:r>
          </a:p>
          <a:p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72" y="4536384"/>
            <a:ext cx="1113475" cy="40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33" y="3019996"/>
            <a:ext cx="116417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59" y="3501008"/>
            <a:ext cx="1221110" cy="559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34" y="4058100"/>
            <a:ext cx="1193449" cy="4510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785" y="2569796"/>
            <a:ext cx="1209944" cy="3235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072" y="2164214"/>
            <a:ext cx="326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Institutes and Investigators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5949280"/>
            <a:ext cx="8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Partners (£1.2m matched support secured): </a:t>
            </a:r>
            <a:r>
              <a:rPr lang="en-GB" dirty="0">
                <a:solidFill>
                  <a:prstClr val="black"/>
                </a:solidFill>
              </a:rPr>
              <a:t>Met Office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69" y="5282692"/>
            <a:ext cx="1143000" cy="522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15" y="4981556"/>
            <a:ext cx="1166688" cy="39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ot_model_cloud_lwc_asi_t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512" y="1365236"/>
            <a:ext cx="8877588" cy="253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767" y="995904"/>
            <a:ext cx="207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LWC (g 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81" y="4107620"/>
            <a:ext cx="11204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Model </a:t>
            </a:r>
            <a:r>
              <a:rPr lang="en-GB" sz="2000" dirty="0"/>
              <a:t>did a reasonable job at forecasting the arrival of smoke plumes at Ascension</a:t>
            </a:r>
          </a:p>
          <a:p>
            <a:pPr>
              <a:buFont typeface="Arial" pitchFamily="34" charset="0"/>
              <a:buChar char="•"/>
            </a:pP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Captured the occurrence of elevated smoke plumes and/or the mixing of smoke into the boundary layer. Underestimates the top altitude of elevated smoke plumes though – related to emission height? </a:t>
            </a:r>
          </a:p>
          <a:p>
            <a:pPr>
              <a:buFont typeface="Arial" pitchFamily="34" charset="0"/>
              <a:buChar char="•"/>
            </a:pP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Good job at forecasting boundary layer depth </a:t>
            </a:r>
            <a:r>
              <a:rPr lang="en-GB" sz="2000" dirty="0">
                <a:sym typeface="Wingdings" pitchFamily="2" charset="2"/>
              </a:rPr>
              <a:t> probably key to getting the mixing of smoke into the boundary layer </a:t>
            </a:r>
            <a:r>
              <a:rPr lang="en-GB" sz="2000" dirty="0" smtClean="0">
                <a:sym typeface="Wingdings" pitchFamily="2" charset="2"/>
              </a:rPr>
              <a:t>correct and hence ACI correct</a:t>
            </a:r>
            <a:endParaRPr lang="en-GB" sz="20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en-GB" sz="800" dirty="0">
              <a:sym typeface="Wingdings" pitchFamily="2" charset="2"/>
            </a:endParaRPr>
          </a:p>
          <a:p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60060" y="231031"/>
            <a:ext cx="922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Met Office Unified Model forecast: </a:t>
            </a:r>
            <a:r>
              <a:rPr lang="en-GB" sz="2400" b="1" dirty="0" smtClean="0"/>
              <a:t>the vertical position of cloud at the top of the MBL is represented reasonably well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08609" y="5854345"/>
            <a:ext cx="18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Steve Abel/    Paul Barrett</a:t>
            </a:r>
            <a:endParaRPr lang="en-GB" b="1" dirty="0"/>
          </a:p>
        </p:txBody>
      </p:sp>
      <p:pic>
        <p:nvPicPr>
          <p:cNvPr id="10" name="Picture 9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22" y="3078586"/>
            <a:ext cx="6542202" cy="3626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791" y="121815"/>
            <a:ext cx="5737576" cy="29567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8634953" y="274638"/>
            <a:ext cx="9426" cy="615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6657" y="1307280"/>
            <a:ext cx="285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Met Office Forecast Model: vertical profile about right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6657" y="3139076"/>
            <a:ext cx="2856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US WRF model: MBL does not deepen enough – below 1km for the same cross section. The aerosol invariably is transported above the MBL, when it should (sometimes) be mixed in.</a:t>
            </a:r>
          </a:p>
          <a:p>
            <a:endParaRPr lang="en-GB" b="1" dirty="0"/>
          </a:p>
          <a:p>
            <a:r>
              <a:rPr lang="en-GB" b="1" dirty="0" smtClean="0"/>
              <a:t>ACI and ARI may not be well represented in WRF.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12025" y="274638"/>
            <a:ext cx="291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 – not all models are able to represent the vertical structure that is critical in assessing the ACI and ARI.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726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1"/>
          <a:stretch/>
        </p:blipFill>
        <p:spPr>
          <a:xfrm>
            <a:off x="2581155" y="1690688"/>
            <a:ext cx="2662178" cy="319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/>
          <a:stretch/>
        </p:blipFill>
        <p:spPr>
          <a:xfrm>
            <a:off x="4956152" y="1331087"/>
            <a:ext cx="2775737" cy="4294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8"/>
          <a:stretch/>
        </p:blipFill>
        <p:spPr>
          <a:xfrm>
            <a:off x="7454699" y="1701481"/>
            <a:ext cx="2652187" cy="3240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/>
          <a:stretch/>
        </p:blipFill>
        <p:spPr>
          <a:xfrm>
            <a:off x="8994289" y="1713055"/>
            <a:ext cx="2631809" cy="32409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"/>
          <a:stretch/>
        </p:blipFill>
        <p:spPr>
          <a:xfrm>
            <a:off x="130097" y="1690688"/>
            <a:ext cx="2451057" cy="3193828"/>
          </a:xfrm>
        </p:spPr>
      </p:pic>
      <p:sp>
        <p:nvSpPr>
          <p:cNvPr id="3" name="Rectangle 2"/>
          <p:cNvSpPr/>
          <p:nvPr/>
        </p:nvSpPr>
        <p:spPr>
          <a:xfrm>
            <a:off x="18485" y="2729552"/>
            <a:ext cx="11496001" cy="289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64" y="146454"/>
            <a:ext cx="10818047" cy="132556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Vertical profile may be extremely important for precipitation. </a:t>
            </a:r>
            <a:br>
              <a:rPr lang="en-GB" sz="3200" b="1" dirty="0" smtClean="0"/>
            </a:br>
            <a:r>
              <a:rPr lang="en-GB" sz="3200" b="1" dirty="0"/>
              <a:t>C</a:t>
            </a:r>
            <a:r>
              <a:rPr lang="en-GB" sz="3200" b="1" dirty="0" smtClean="0"/>
              <a:t>an a simple carbon monoxide sensor add to the skill of precipitation forecasts? </a:t>
            </a:r>
            <a:endParaRPr lang="en-GB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444148" y="3424828"/>
            <a:ext cx="2766349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0097" y="2430687"/>
            <a:ext cx="11496001" cy="10417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217759" y="3415405"/>
            <a:ext cx="3244404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2154" y="3416955"/>
            <a:ext cx="304800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8963" y="3415402"/>
            <a:ext cx="630650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6875" y="3416950"/>
            <a:ext cx="2822829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06966" y="3416947"/>
            <a:ext cx="1133355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248" y="3415056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forecast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017" y="3902399"/>
            <a:ext cx="2254169" cy="474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738" y="3902401"/>
            <a:ext cx="510852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6728" y="3893155"/>
            <a:ext cx="3244406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50224" y="3895738"/>
            <a:ext cx="304800" cy="4689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47076" y="3892067"/>
            <a:ext cx="295574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6695" y="3890124"/>
            <a:ext cx="855617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22734" y="3881908"/>
            <a:ext cx="630650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81453" y="3865861"/>
            <a:ext cx="1663379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9045" y="3872476"/>
            <a:ext cx="1115418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5307" y="3415053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77528" y="3392603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14076" y="3317371"/>
            <a:ext cx="76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738" y="4791810"/>
            <a:ext cx="4512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 suppression caused by the presence of aerosols?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12876" r="22575"/>
          <a:stretch/>
        </p:blipFill>
        <p:spPr bwMode="auto">
          <a:xfrm>
            <a:off x="5852121" y="4423922"/>
            <a:ext cx="4725638" cy="233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402862" y="3907730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38" y="6273146"/>
            <a:ext cx="225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for August 2016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6078" y="2945380"/>
            <a:ext cx="3273186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14707" y="2939202"/>
            <a:ext cx="7025613" cy="474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28235" y="2942673"/>
            <a:ext cx="586472" cy="474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1058" y="2877523"/>
            <a:ext cx="944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2738" y="2908302"/>
            <a:ext cx="315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Terminal Area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 (TAF, NWP forecast + forecaster intervention)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486" y="6170141"/>
            <a:ext cx="337225" cy="47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62231" y="4782585"/>
            <a:ext cx="337225" cy="47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03226" y="3953671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20589" y="3905103"/>
            <a:ext cx="228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Didn’t rain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0393" y="3875468"/>
            <a:ext cx="11204093" cy="548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157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Development of high temporal resolution Satellite </a:t>
            </a:r>
            <a:r>
              <a:rPr lang="en-GB" dirty="0" smtClean="0"/>
              <a:t>Retrievals</a:t>
            </a:r>
            <a:endParaRPr lang="en-GB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16" y="1308668"/>
            <a:ext cx="3514505" cy="25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9144000" cy="9443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9726" y="251885"/>
            <a:ext cx="8002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Aerosol Above Cloud and Cloud retrieval from </a:t>
            </a:r>
            <a:r>
              <a:rPr lang="en-US" sz="2400" b="1" dirty="0">
                <a:solidFill>
                  <a:schemeClr val="bg1"/>
                </a:solidFill>
              </a:rPr>
              <a:t>MSG-SEVIRI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1133" y="1196265"/>
            <a:ext cx="481997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SEVIRI has </a:t>
            </a:r>
            <a:r>
              <a:rPr lang="en-US" b="1" dirty="0"/>
              <a:t>large spectral bands</a:t>
            </a:r>
            <a:r>
              <a:rPr lang="en-US" dirty="0"/>
              <a:t> that are strongly impacted by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atmospheric gas absorption</a:t>
            </a:r>
            <a:r>
              <a:rPr lang="en-US" dirty="0"/>
              <a:t> (H</a:t>
            </a:r>
            <a:r>
              <a:rPr lang="en-US" baseline="-25000" dirty="0"/>
              <a:t>2</a:t>
            </a:r>
            <a:r>
              <a:rPr lang="en-US" dirty="0"/>
              <a:t>O, O</a:t>
            </a:r>
            <a:r>
              <a:rPr lang="en-US" baseline="-25000" dirty="0"/>
              <a:t>3</a:t>
            </a:r>
            <a:r>
              <a:rPr lang="en-US" dirty="0"/>
              <a:t>, CH</a:t>
            </a:r>
            <a:r>
              <a:rPr lang="en-US" baseline="-25000" dirty="0"/>
              <a:t>4</a:t>
            </a:r>
            <a:r>
              <a:rPr lang="en-US" dirty="0"/>
              <a:t> , CO</a:t>
            </a:r>
            <a:r>
              <a:rPr lang="en-US" baseline="-25000" dirty="0"/>
              <a:t>2</a:t>
            </a:r>
            <a:r>
              <a:rPr lang="mr-IN" dirty="0"/>
              <a:t>…</a:t>
            </a:r>
            <a:r>
              <a:rPr lang="en-US" dirty="0"/>
              <a:t>) .</a:t>
            </a:r>
          </a:p>
          <a:p>
            <a:endParaRPr lang="en-US" sz="900" dirty="0"/>
          </a:p>
          <a:p>
            <a:pPr algn="just"/>
            <a:r>
              <a:rPr lang="en-US" dirty="0"/>
              <a:t>       Improvement of the Met Office </a:t>
            </a:r>
            <a:r>
              <a:rPr lang="en-US" b="1" dirty="0"/>
              <a:t>atmospheric correction scheme based on </a:t>
            </a:r>
            <a:r>
              <a:rPr lang="en-US" b="1" dirty="0">
                <a:solidFill>
                  <a:schemeClr val="accent1"/>
                </a:solidFill>
              </a:rPr>
              <a:t>forecast water vapor profile </a:t>
            </a:r>
            <a:r>
              <a:rPr lang="en-US" dirty="0"/>
              <a:t>and fast radiative transfer calculation. (New corrections are applied to the operational retrieval of cloud properties with SEVIRI.)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777668" y="2268702"/>
            <a:ext cx="287337" cy="1972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655317" y="4104300"/>
            <a:ext cx="5358969" cy="2612544"/>
            <a:chOff x="161296" y="4018746"/>
            <a:chExt cx="5358969" cy="26125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18"/>
            <a:stretch/>
          </p:blipFill>
          <p:spPr>
            <a:xfrm>
              <a:off x="161296" y="4352441"/>
              <a:ext cx="2726267" cy="18848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17"/>
            <a:stretch/>
          </p:blipFill>
          <p:spPr>
            <a:xfrm>
              <a:off x="2794000" y="4352443"/>
              <a:ext cx="2726265" cy="18848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93889" y="4018746"/>
              <a:ext cx="223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Above Cloud AOD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8067" y="6292736"/>
              <a:ext cx="1340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SEVIRI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6913" y="6237288"/>
              <a:ext cx="1340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MODIS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55567" y="4214016"/>
            <a:ext cx="3745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SEVIRI retrieval of AOD above clouds and cloud properties (COT and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="1" baseline="-25000" dirty="0" err="1">
                <a:solidFill>
                  <a:schemeClr val="accent2">
                    <a:lumMod val="75000"/>
                  </a:schemeClr>
                </a:solidFill>
              </a:rPr>
              <a:t>eff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    Work on 2016 case studies to adjust  the retrieval (atmospheric correction, aerosol model 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      Comparison with the above cloud products from MODIS (K. Meyer)</a:t>
            </a:r>
          </a:p>
        </p:txBody>
      </p:sp>
    </p:spTree>
    <p:extLst>
      <p:ext uri="{BB962C8B-B14F-4D97-AF65-F5344CB8AC3E}">
        <p14:creationId xmlns:p14="http://schemas.microsoft.com/office/powerpoint/2010/main" val="4760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15022"/>
            <a:ext cx="7211007" cy="6742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60000"/>
                  <a:lumOff val="40000"/>
                </a:schemeClr>
              </a:gs>
              <a:gs pos="100000">
                <a:srgbClr val="0070C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6835" y="1607391"/>
            <a:ext cx="2531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MODIS vs. SEVIRI comparison : results for 05/09/2017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49" y="0"/>
            <a:ext cx="8003961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6835" y="3899142"/>
            <a:ext cx="2531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MODIS vs. SEVIRI </a:t>
            </a:r>
            <a:r>
              <a:rPr lang="en-US" sz="2000" b="1" dirty="0" smtClean="0">
                <a:solidFill>
                  <a:schemeClr val="bg1"/>
                </a:solidFill>
              </a:rPr>
              <a:t>30/08/2017 – 05/09/2017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Encouraging and will enable comparison at any time of day…….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43" y="284672"/>
            <a:ext cx="255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Fanny Peers – University of Exeter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4644008" cy="1143000"/>
          </a:xfrm>
        </p:spPr>
        <p:txBody>
          <a:bodyPr>
            <a:noAutofit/>
          </a:bodyPr>
          <a:lstStyle/>
          <a:p>
            <a:r>
              <a:rPr lang="en-GB" sz="4000" b="1" dirty="0"/>
              <a:t>NASA P3, BAe146 </a:t>
            </a:r>
            <a:r>
              <a:rPr lang="en-GB" sz="4000" b="1" dirty="0" err="1"/>
              <a:t>Intercomparison</a:t>
            </a:r>
            <a:endParaRPr lang="en-GB" sz="4000" b="1" dirty="0"/>
          </a:p>
        </p:txBody>
      </p:sp>
      <p:pic>
        <p:nvPicPr>
          <p:cNvPr id="4" name="Picture 4" descr="H:\intercomp_trackpl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1" y="2101498"/>
            <a:ext cx="7214591" cy="4509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29303" y="4869160"/>
            <a:ext cx="44644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9817" y="1916832"/>
            <a:ext cx="21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alibri"/>
              </a:rPr>
              <a:t>Track Plot  18 August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32104" y="260648"/>
          <a:ext cx="34563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6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Segment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Start [UTC]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 [UTC]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Run 18 kft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123850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130222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Profile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130222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132001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Run 1000ft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132018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133911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Video">
            <a:hlinkClick r:id="" action="ppaction://media"/>
            <a:extLst>
              <a:ext uri="{FF2B5EF4-FFF2-40B4-BE49-F238E27FC236}">
                <a16:creationId xmlns:a16="http://schemas.microsoft.com/office/drawing/2014/main" xmlns="" id="{27547C5F-94CB-4BF6-9AF9-99525027E1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5396" y="2817148"/>
            <a:ext cx="4536354" cy="2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esktop\UserDFS$\paul.barrett\MyDocuments\intercomp_altlatl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315200" cy="6858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2676128" y="404664"/>
            <a:ext cx="1440160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7900" y="1954932"/>
            <a:ext cx="1296144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88296" y="188640"/>
            <a:ext cx="1152128" cy="1656184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08576" y="1340768"/>
            <a:ext cx="864096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76128" y="5486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Run 18 kft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0424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Run 1 kft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6568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Run “Cloud”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464153" y="4221088"/>
          <a:ext cx="295675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Segment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Start [UTC]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End [UTC]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Run 18 kft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123850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130222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Profile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130222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132001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Run 1</a:t>
                      </a:r>
                      <a:r>
                        <a:rPr lang="en-GB" sz="1200" baseline="0" dirty="0" smtClean="0"/>
                        <a:t> k</a:t>
                      </a:r>
                      <a:r>
                        <a:rPr lang="en-GB" sz="1200" dirty="0" smtClean="0"/>
                        <a:t>ft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132018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133911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6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Run “Cloud”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? 5 min trailing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?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799856" y="6206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8222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469"/>
            <a:ext cx="7387714" cy="6583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7795" y="413468"/>
            <a:ext cx="37132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Take-home messages from inter-comparison of P3 and BAe146: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T, Td are in close agreement</a:t>
            </a:r>
          </a:p>
          <a:p>
            <a:pPr marL="342900" indent="-342900">
              <a:buAutoNum type="arabicParenR"/>
            </a:pPr>
            <a:r>
              <a:rPr lang="en-GB" dirty="0" smtClean="0"/>
              <a:t>Some difference in </a:t>
            </a:r>
            <a:r>
              <a:rPr lang="en-GB" dirty="0" err="1" smtClean="0"/>
              <a:t>u,v,w</a:t>
            </a:r>
            <a:endParaRPr lang="en-GB" dirty="0" smtClean="0"/>
          </a:p>
          <a:p>
            <a:pPr marL="342900" indent="-342900">
              <a:buAutoNum type="arabicParenR"/>
            </a:pPr>
            <a:r>
              <a:rPr lang="en-GB" b="1" dirty="0" smtClean="0">
                <a:solidFill>
                  <a:srgbClr val="FF0000"/>
                </a:solidFill>
              </a:rPr>
              <a:t>Question marks around:-</a:t>
            </a:r>
          </a:p>
          <a:p>
            <a:pPr marL="800100" lvl="1" indent="-342900">
              <a:buAutoNum type="alphaLcParenR"/>
            </a:pPr>
            <a:r>
              <a:rPr lang="en-GB" b="1" dirty="0" smtClean="0">
                <a:solidFill>
                  <a:srgbClr val="FF0000"/>
                </a:solidFill>
              </a:rPr>
              <a:t>FAAM </a:t>
            </a:r>
            <a:r>
              <a:rPr lang="en-GB" b="1" dirty="0" err="1" smtClean="0">
                <a:solidFill>
                  <a:srgbClr val="FF0000"/>
                </a:solidFill>
              </a:rPr>
              <a:t>nephelometer</a:t>
            </a:r>
            <a:r>
              <a:rPr lang="en-GB" b="1" dirty="0" smtClean="0">
                <a:solidFill>
                  <a:srgbClr val="FF0000"/>
                </a:solidFill>
              </a:rPr>
              <a:t> (too low)</a:t>
            </a:r>
          </a:p>
          <a:p>
            <a:pPr marL="800100" lvl="1" indent="-342900">
              <a:buAutoNum type="alphaLcParenR"/>
            </a:pPr>
            <a:r>
              <a:rPr lang="en-GB" b="1" dirty="0" smtClean="0">
                <a:solidFill>
                  <a:srgbClr val="FF0000"/>
                </a:solidFill>
              </a:rPr>
              <a:t>P3 PCASP (too low)</a:t>
            </a: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endParaRPr lang="en-GB" dirty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Update – we think that the </a:t>
            </a:r>
            <a:r>
              <a:rPr lang="en-GB" b="1" dirty="0" err="1" smtClean="0">
                <a:solidFill>
                  <a:srgbClr val="FF0000"/>
                </a:solidFill>
              </a:rPr>
              <a:t>neph</a:t>
            </a:r>
            <a:r>
              <a:rPr lang="en-GB" b="1" dirty="0" smtClean="0">
                <a:solidFill>
                  <a:srgbClr val="FF0000"/>
                </a:solidFill>
              </a:rPr>
              <a:t> is OK – see how the P3 impactor to remove particles &lt; 1mm leads to agreement with the CRDS and </a:t>
            </a:r>
            <a:r>
              <a:rPr lang="en-GB" b="1" dirty="0" err="1" smtClean="0">
                <a:solidFill>
                  <a:srgbClr val="FF0000"/>
                </a:solidFill>
              </a:rPr>
              <a:t>nephelometer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9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406656"/>
            <a:ext cx="12192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22" y="657943"/>
            <a:ext cx="3564000" cy="5940000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17" name="Rectangle 16"/>
          <p:cNvSpPr/>
          <p:nvPr/>
        </p:nvSpPr>
        <p:spPr>
          <a:xfrm flipH="1">
            <a:off x="8361422" y="4127481"/>
            <a:ext cx="3564000" cy="24764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9519" b="7919"/>
          <a:stretch/>
        </p:blipFill>
        <p:spPr bwMode="auto">
          <a:xfrm>
            <a:off x="5714907" y="773964"/>
            <a:ext cx="2112496" cy="60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71155" y="82504"/>
            <a:ext cx="423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</a:t>
            </a:r>
            <a:r>
              <a:rPr lang="en-GB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Nephelometer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GB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175" y="423305"/>
            <a:ext cx="35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T/O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9440" y="6597943"/>
            <a:ext cx="26975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 ascent from ASI (T/O)</a:t>
            </a:r>
            <a:endParaRPr lang="en-GB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3" y="1687917"/>
            <a:ext cx="5121405" cy="32427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84" y="607971"/>
            <a:ext cx="518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of the state-of-the-art pieces of airborne equipment is the EXSCALABAR system – CRD with PAS (extinction and absorption).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584" y="5287617"/>
            <a:ext cx="5189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measurements confirm that the </a:t>
            </a:r>
            <a:r>
              <a:rPr lang="en-GB" dirty="0" err="1" smtClean="0"/>
              <a:t>nephelometer</a:t>
            </a:r>
            <a:r>
              <a:rPr lang="en-GB" dirty="0" smtClean="0"/>
              <a:t> appears to be biased low. Under investigation.</a:t>
            </a:r>
          </a:p>
          <a:p>
            <a:endParaRPr lang="en-GB" dirty="0"/>
          </a:p>
          <a:p>
            <a:r>
              <a:rPr lang="en-GB" dirty="0" smtClean="0"/>
              <a:t>Single scattering albedo at 405-660nm typically ~0.80+/- 0.08</a:t>
            </a:r>
            <a:r>
              <a:rPr lang="en-GB" dirty="0" smtClean="0">
                <a:solidFill>
                  <a:srgbClr val="FF0000"/>
                </a:solidFill>
              </a:rPr>
              <a:t>. Needs updating!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fficeArt object" descr="schematic of WPs.tif"/>
          <p:cNvPicPr/>
          <p:nvPr/>
        </p:nvPicPr>
        <p:blipFill rotWithShape="1">
          <a:blip r:embed="rId2" cstate="print">
            <a:extLst/>
          </a:blip>
          <a:srcRect l="5118" r="787" b="1575"/>
          <a:stretch>
            <a:fillRect/>
          </a:stretch>
        </p:blipFill>
        <p:spPr>
          <a:xfrm>
            <a:off x="3647728" y="797318"/>
            <a:ext cx="5256584" cy="41044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927648" y="188640"/>
            <a:ext cx="59766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kern="0" dirty="0" smtClean="0">
                <a:solidFill>
                  <a:prstClr val="black"/>
                </a:solidFill>
              </a:rPr>
              <a:t>CLARIFY-2017: </a:t>
            </a:r>
            <a:r>
              <a:rPr lang="en-GB" sz="3200" b="1" kern="0" dirty="0">
                <a:solidFill>
                  <a:prstClr val="black"/>
                </a:solidFill>
              </a:rPr>
              <a:t>The Approach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400" b="1" kern="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512" y="764705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Work-Package Structure: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6086" y="5025701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WP1: </a:t>
            </a:r>
            <a:r>
              <a:rPr lang="en-GB" sz="1600" dirty="0">
                <a:solidFill>
                  <a:prstClr val="black"/>
                </a:solidFill>
              </a:rPr>
              <a:t>Deployment and delivery: </a:t>
            </a:r>
            <a:r>
              <a:rPr lang="en-GB" sz="1600" dirty="0" err="1">
                <a:solidFill>
                  <a:prstClr val="black"/>
                </a:solidFill>
              </a:rPr>
              <a:t>UoM</a:t>
            </a:r>
            <a:r>
              <a:rPr lang="en-GB" sz="1600" dirty="0">
                <a:solidFill>
                  <a:prstClr val="black"/>
                </a:solidFill>
              </a:rPr>
              <a:t> (Coe, PI), </a:t>
            </a:r>
            <a:r>
              <a:rPr lang="en-GB" sz="1600" dirty="0" err="1">
                <a:solidFill>
                  <a:prstClr val="black"/>
                </a:solidFill>
              </a:rPr>
              <a:t>UoE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UoO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UoL</a:t>
            </a:r>
            <a:r>
              <a:rPr lang="en-GB" sz="1600" dirty="0">
                <a:solidFill>
                  <a:prstClr val="black"/>
                </a:solidFill>
              </a:rPr>
              <a:t>, Met Office, FAAM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WP2: </a:t>
            </a:r>
            <a:r>
              <a:rPr lang="en-GB" sz="1600" dirty="0">
                <a:solidFill>
                  <a:prstClr val="black"/>
                </a:solidFill>
              </a:rPr>
              <a:t>Cloud, aerosol and radiation characterisation:  </a:t>
            </a:r>
            <a:r>
              <a:rPr lang="en-GB" sz="1600" dirty="0" err="1">
                <a:solidFill>
                  <a:prstClr val="black"/>
                </a:solidFill>
              </a:rPr>
              <a:t>UoL</a:t>
            </a:r>
            <a:r>
              <a:rPr lang="en-GB" sz="1600" dirty="0">
                <a:solidFill>
                  <a:prstClr val="black"/>
                </a:solidFill>
              </a:rPr>
              <a:t> (Blyth, PI), </a:t>
            </a:r>
            <a:r>
              <a:rPr lang="en-GB" sz="1600" dirty="0" err="1">
                <a:solidFill>
                  <a:prstClr val="black"/>
                </a:solidFill>
              </a:rPr>
              <a:t>UoM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UoE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UoO</a:t>
            </a:r>
            <a:r>
              <a:rPr lang="en-GB" sz="1600" dirty="0">
                <a:solidFill>
                  <a:prstClr val="black"/>
                </a:solidFill>
              </a:rPr>
              <a:t>, Met Office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WP3:</a:t>
            </a:r>
            <a:r>
              <a:rPr lang="en-GB" sz="1600" dirty="0">
                <a:solidFill>
                  <a:prstClr val="black"/>
                </a:solidFill>
              </a:rPr>
              <a:t> Aerosol-radiation interactions: </a:t>
            </a:r>
            <a:r>
              <a:rPr lang="en-GB" sz="1600" dirty="0" err="1">
                <a:solidFill>
                  <a:prstClr val="black"/>
                </a:solidFill>
              </a:rPr>
              <a:t>UoE</a:t>
            </a:r>
            <a:r>
              <a:rPr lang="en-GB" sz="1600" dirty="0">
                <a:solidFill>
                  <a:prstClr val="black"/>
                </a:solidFill>
              </a:rPr>
              <a:t> (Haywood, PI), Met Office, </a:t>
            </a:r>
            <a:r>
              <a:rPr lang="en-GB" sz="1600" dirty="0" err="1">
                <a:solidFill>
                  <a:prstClr val="black"/>
                </a:solidFill>
              </a:rPr>
              <a:t>UoR</a:t>
            </a:r>
            <a:r>
              <a:rPr lang="en-GB" sz="1600" dirty="0">
                <a:solidFill>
                  <a:prstClr val="black"/>
                </a:solidFill>
              </a:rPr>
              <a:t>, project partners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WP4:</a:t>
            </a:r>
            <a:r>
              <a:rPr lang="en-GB" sz="1600" dirty="0">
                <a:solidFill>
                  <a:prstClr val="black"/>
                </a:solidFill>
              </a:rPr>
              <a:t> Aerosol-cloud interactions: </a:t>
            </a:r>
            <a:r>
              <a:rPr lang="en-GB" sz="1600" dirty="0" err="1">
                <a:solidFill>
                  <a:prstClr val="black"/>
                </a:solidFill>
              </a:rPr>
              <a:t>UoO</a:t>
            </a:r>
            <a:r>
              <a:rPr lang="en-GB" sz="1600" dirty="0">
                <a:solidFill>
                  <a:prstClr val="black"/>
                </a:solidFill>
              </a:rPr>
              <a:t> (</a:t>
            </a:r>
            <a:r>
              <a:rPr lang="en-GB" sz="1600" dirty="0" err="1">
                <a:solidFill>
                  <a:prstClr val="black"/>
                </a:solidFill>
              </a:rPr>
              <a:t>Stier</a:t>
            </a:r>
            <a:r>
              <a:rPr lang="en-GB" sz="1600" dirty="0">
                <a:solidFill>
                  <a:prstClr val="black"/>
                </a:solidFill>
              </a:rPr>
              <a:t>, PI), </a:t>
            </a:r>
            <a:r>
              <a:rPr lang="en-GB" sz="1600" dirty="0" err="1">
                <a:solidFill>
                  <a:prstClr val="black"/>
                </a:solidFill>
              </a:rPr>
              <a:t>UoL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UoM</a:t>
            </a:r>
            <a:endParaRPr lang="en-GB" sz="1600"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prstClr val="black"/>
                </a:solidFill>
              </a:rPr>
              <a:t>WP5:</a:t>
            </a:r>
            <a:r>
              <a:rPr lang="en-GB" sz="1600" dirty="0">
                <a:solidFill>
                  <a:prstClr val="black"/>
                </a:solidFill>
              </a:rPr>
              <a:t> Regional and global scale integration: </a:t>
            </a:r>
            <a:r>
              <a:rPr lang="en-GB" sz="1600" dirty="0" err="1">
                <a:solidFill>
                  <a:prstClr val="black"/>
                </a:solidFill>
              </a:rPr>
              <a:t>UoR</a:t>
            </a:r>
            <a:r>
              <a:rPr lang="en-GB" sz="1600" dirty="0">
                <a:solidFill>
                  <a:prstClr val="black"/>
                </a:solidFill>
              </a:rPr>
              <a:t> (</a:t>
            </a:r>
            <a:r>
              <a:rPr lang="en-GB" sz="1600" dirty="0" err="1">
                <a:solidFill>
                  <a:prstClr val="black"/>
                </a:solidFill>
              </a:rPr>
              <a:t>Bellouin</a:t>
            </a:r>
            <a:r>
              <a:rPr lang="en-GB" sz="1600" dirty="0">
                <a:solidFill>
                  <a:prstClr val="black"/>
                </a:solidFill>
              </a:rPr>
              <a:t>, PI), </a:t>
            </a:r>
            <a:r>
              <a:rPr lang="en-GB" sz="1600" dirty="0" err="1">
                <a:solidFill>
                  <a:prstClr val="black"/>
                </a:solidFill>
              </a:rPr>
              <a:t>UoL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UoM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UoO</a:t>
            </a:r>
            <a:r>
              <a:rPr lang="en-GB" sz="1600" dirty="0">
                <a:solidFill>
                  <a:prstClr val="black"/>
                </a:solidFill>
              </a:rPr>
              <a:t>, </a:t>
            </a:r>
            <a:r>
              <a:rPr lang="en-GB" sz="1600" dirty="0" err="1">
                <a:solidFill>
                  <a:prstClr val="black"/>
                </a:solidFill>
              </a:rPr>
              <a:t>UoE</a:t>
            </a:r>
            <a:r>
              <a:rPr lang="en-GB" sz="1600" dirty="0">
                <a:solidFill>
                  <a:prstClr val="black"/>
                </a:solidFill>
              </a:rPr>
              <a:t>, Met Office</a:t>
            </a: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7" name="Picture 6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881" y="65239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CLARIFY-2017: AGU </a:t>
            </a:r>
            <a:r>
              <a:rPr lang="en-GB" sz="1200" dirty="0" smtClean="0">
                <a:solidFill>
                  <a:prstClr val="black"/>
                </a:solidFill>
              </a:rPr>
              <a:t>2017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deployment was an overwhelming success </a:t>
            </a:r>
          </a:p>
          <a:p>
            <a:r>
              <a:rPr lang="en-GB" dirty="0" smtClean="0"/>
              <a:t>The vertical profile is very variable and very important in both the ARI and the ACI</a:t>
            </a:r>
          </a:p>
          <a:p>
            <a:r>
              <a:rPr lang="en-GB" dirty="0" smtClean="0"/>
              <a:t>Some models represent the vertical profile of aerosol and cloud adequately</a:t>
            </a:r>
          </a:p>
          <a:p>
            <a:r>
              <a:rPr lang="en-GB" dirty="0" smtClean="0"/>
              <a:t>We cannot be complacent about models: a CO sensor does better for rainfall than a £100m model and years of forecaster experience!</a:t>
            </a:r>
          </a:p>
          <a:p>
            <a:r>
              <a:rPr lang="en-GB" dirty="0" smtClean="0"/>
              <a:t>Satellite retrievals and a range of models are being used for further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2431" y="277113"/>
            <a:ext cx="9282022" cy="934656"/>
          </a:xfrm>
        </p:spPr>
        <p:txBody>
          <a:bodyPr/>
          <a:lstStyle/>
          <a:p>
            <a:r>
              <a:rPr lang="en-GB" dirty="0" smtClean="0"/>
              <a:t>Unified Model forecast support: to get the aircraft in the right place at the right time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571" y="1772815"/>
            <a:ext cx="10563366" cy="2567173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Model forecasts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chemeClr val="tx2"/>
                </a:solidFill>
              </a:rPr>
              <a:t>satellite products </a:t>
            </a:r>
            <a:r>
              <a:rPr lang="en-GB" dirty="0" smtClean="0"/>
              <a:t>were be key for positioning aircraft. Need to know information on clouds, aerosols and where regions of ACI may occur.</a:t>
            </a:r>
          </a:p>
          <a:p>
            <a:r>
              <a:rPr lang="en-GB" dirty="0" smtClean="0"/>
              <a:t>Global model forecasts (17 km) of clouds and aerosols. Include prognostic biomass burning, dust aerosols, and industrial aerosols.</a:t>
            </a:r>
          </a:p>
          <a:p>
            <a:r>
              <a:rPr lang="en-GB" dirty="0" smtClean="0"/>
              <a:t>LAM model forecasts (1.5km) of clouds (no aerosols).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81" y="65239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CLARIFY-2017: AGU </a:t>
            </a:r>
            <a:r>
              <a:rPr lang="en-GB" sz="1200" dirty="0" smtClean="0">
                <a:solidFill>
                  <a:prstClr val="black"/>
                </a:solidFill>
              </a:rPr>
              <a:t>2017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10" y="3717241"/>
            <a:ext cx="3143044" cy="286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410" y="3827281"/>
            <a:ext cx="5123903" cy="2648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2651" y="5828965"/>
            <a:ext cx="25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Geographic location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1363" y="4183811"/>
            <a:ext cx="394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>Vertical location relative to clouds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65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2927648" y="188640"/>
            <a:ext cx="59766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b="1" kern="0" dirty="0" smtClean="0">
                <a:solidFill>
                  <a:prstClr val="black"/>
                </a:solidFill>
              </a:rPr>
              <a:t>CLARIFY-2017: Deployment</a:t>
            </a:r>
            <a:endParaRPr lang="en-GB" sz="3200" b="1" kern="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GB" sz="2400" b="1" kern="0" dirty="0">
              <a:solidFill>
                <a:prstClr val="black"/>
              </a:solidFill>
            </a:endParaRPr>
          </a:p>
        </p:txBody>
      </p:sp>
      <p:pic>
        <p:nvPicPr>
          <p:cNvPr id="3" name="Picture 7" descr="U:\CLARIFY17_AllTr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89" y="1284415"/>
            <a:ext cx="6684235" cy="5013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25276" y="2375231"/>
            <a:ext cx="43347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Period of Operations:</a:t>
            </a:r>
          </a:p>
          <a:p>
            <a:r>
              <a:rPr lang="en-GB" sz="2000" dirty="0" smtClean="0"/>
              <a:t>August 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2017 – September 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2017</a:t>
            </a:r>
          </a:p>
          <a:p>
            <a:endParaRPr lang="en-GB" sz="2000" dirty="0" smtClean="0"/>
          </a:p>
          <a:p>
            <a:r>
              <a:rPr lang="en-GB" sz="2000" b="1" dirty="0" smtClean="0"/>
              <a:t>Total Sorties:</a:t>
            </a:r>
          </a:p>
          <a:p>
            <a:r>
              <a:rPr lang="en-GB" sz="2000" dirty="0" smtClean="0"/>
              <a:t>28 </a:t>
            </a:r>
            <a:r>
              <a:rPr lang="en-GB" sz="2000" dirty="0"/>
              <a:t>Science flights in 23 operational </a:t>
            </a:r>
            <a:r>
              <a:rPr lang="en-GB" sz="2000" dirty="0" smtClean="0"/>
              <a:t>days</a:t>
            </a:r>
          </a:p>
          <a:p>
            <a:r>
              <a:rPr lang="en-GB" sz="2000" dirty="0" smtClean="0"/>
              <a:t> </a:t>
            </a:r>
          </a:p>
          <a:p>
            <a:r>
              <a:rPr lang="en-GB" sz="2000" b="1" dirty="0" smtClean="0"/>
              <a:t>Total Flight Time:</a:t>
            </a:r>
            <a:endParaRPr lang="en-GB" sz="2000" b="1" dirty="0"/>
          </a:p>
          <a:p>
            <a:r>
              <a:rPr lang="en-GB" sz="2000" dirty="0" smtClean="0"/>
              <a:t>99hours </a:t>
            </a:r>
            <a:r>
              <a:rPr lang="en-GB" sz="2000" dirty="0"/>
              <a:t>and 16minutes</a:t>
            </a:r>
            <a:r>
              <a:rPr lang="en-GB" sz="2000" dirty="0" smtClean="0"/>
              <a:t>.</a:t>
            </a:r>
          </a:p>
          <a:p>
            <a:endParaRPr lang="en-GB" dirty="0"/>
          </a:p>
        </p:txBody>
      </p:sp>
      <p:pic>
        <p:nvPicPr>
          <p:cNvPr id="5" name="Picture 4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881" y="65239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CLARIFY-2017: AGU </a:t>
            </a:r>
            <a:r>
              <a:rPr lang="en-GB" sz="1200" dirty="0" smtClean="0">
                <a:solidFill>
                  <a:prstClr val="black"/>
                </a:solidFill>
              </a:rPr>
              <a:t>2017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CLARIFY          ORACLES    AEROCLO-SA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U:\CLARIFY_ORACLES_AEROCLO-SA_TrackPlots_v1_h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1450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62649" y="92075"/>
            <a:ext cx="18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2017 </a:t>
            </a:r>
            <a:endParaRPr lang="en-GB" sz="3600" b="1" dirty="0"/>
          </a:p>
        </p:txBody>
      </p:sp>
      <p:pic>
        <p:nvPicPr>
          <p:cNvPr id="6" name="Picture 5" descr="Sli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4494584" flipV="1">
            <a:off x="2524764" y="2217902"/>
            <a:ext cx="2519193" cy="3628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860697" flipV="1">
            <a:off x="5939256" y="1620653"/>
            <a:ext cx="1474349" cy="3628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800128" flipV="1">
            <a:off x="6427323" y="3353166"/>
            <a:ext cx="4686139" cy="3991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01881" y="65239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CLARIFY-2017: AGU </a:t>
            </a:r>
            <a:r>
              <a:rPr lang="en-GB" sz="1200" dirty="0" smtClean="0">
                <a:solidFill>
                  <a:prstClr val="black"/>
                </a:solidFill>
              </a:rPr>
              <a:t>2017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1574"/>
            <a:ext cx="10972800" cy="1143000"/>
          </a:xfrm>
        </p:spPr>
        <p:txBody>
          <a:bodyPr/>
          <a:lstStyle/>
          <a:p>
            <a:r>
              <a:rPr lang="en-GB" dirty="0" smtClean="0"/>
              <a:t>Initial Analysis of Vertical Profiles</a:t>
            </a:r>
            <a:endParaRPr lang="en-GB" dirty="0"/>
          </a:p>
        </p:txBody>
      </p:sp>
      <p:pic>
        <p:nvPicPr>
          <p:cNvPr id="4" name="Picture 3" descr="Sli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6396" y="137787"/>
            <a:ext cx="1643674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ot_pcasp2_asi_t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2477720"/>
            <a:ext cx="7869079" cy="2247424"/>
          </a:xfrm>
          <a:prstGeom prst="rect">
            <a:avLst/>
          </a:prstGeom>
        </p:spPr>
      </p:pic>
      <p:pic>
        <p:nvPicPr>
          <p:cNvPr id="10" name="Picture 9" descr="plot_neph_asi_tseries_pbl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290" y="317480"/>
            <a:ext cx="7869079" cy="2247424"/>
          </a:xfrm>
          <a:prstGeom prst="rect">
            <a:avLst/>
          </a:prstGeom>
        </p:spPr>
      </p:pic>
      <p:pic>
        <p:nvPicPr>
          <p:cNvPr id="8" name="Picture 7" descr="cdp_tseri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6" y="4748508"/>
            <a:ext cx="7362443" cy="2064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1544" y="611396"/>
            <a:ext cx="231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Nephelometer</a:t>
            </a:r>
            <a:r>
              <a:rPr lang="en-GB" dirty="0"/>
              <a:t> (Mm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3552" y="2771636"/>
            <a:ext cx="157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PCASP (cm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0296" y="480992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CDP (cm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N &gt; 5 cm</a:t>
            </a:r>
            <a:r>
              <a:rPr lang="en-GB" baseline="30000" dirty="0"/>
              <a:t>-3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LWC &gt; 0.05 g m</a:t>
            </a:r>
            <a:r>
              <a:rPr lang="en-GB" baseline="30000" dirty="0"/>
              <a:t>-3</a:t>
            </a:r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0066" y="1"/>
            <a:ext cx="875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Overview of aerosol vertical structure and cloud drop concentrations</a:t>
            </a:r>
          </a:p>
        </p:txBody>
      </p:sp>
      <p:sp>
        <p:nvSpPr>
          <p:cNvPr id="2" name="Oval 1"/>
          <p:cNvSpPr/>
          <p:nvPr/>
        </p:nvSpPr>
        <p:spPr>
          <a:xfrm>
            <a:off x="1539290" y="1692322"/>
            <a:ext cx="999194" cy="87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98162" y="1267713"/>
            <a:ext cx="999194" cy="87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386556" y="6095831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Steve Abel</a:t>
            </a:r>
            <a:endParaRPr lang="en-GB" b="1" dirty="0"/>
          </a:p>
        </p:txBody>
      </p:sp>
      <p:sp>
        <p:nvSpPr>
          <p:cNvPr id="16" name="Oval 15"/>
          <p:cNvSpPr/>
          <p:nvPr/>
        </p:nvSpPr>
        <p:spPr>
          <a:xfrm>
            <a:off x="5357193" y="1420113"/>
            <a:ext cx="999194" cy="872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Slide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75" y="71449"/>
            <a:ext cx="7819029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details on the vertical profile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2480" y="1090783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Regime 1: Aerosol only in MBL</a:t>
            </a:r>
            <a:endParaRPr lang="en-GB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80" y="1502227"/>
            <a:ext cx="2824749" cy="334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6241" t="34481" r="68201" b="39202"/>
          <a:stretch/>
        </p:blipFill>
        <p:spPr bwMode="auto">
          <a:xfrm>
            <a:off x="3909955" y="1397012"/>
            <a:ext cx="2868810" cy="34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64651" y="1090783"/>
            <a:ext cx="362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Regime 2: Aerosol only above MBL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86593" y="1338881"/>
            <a:ext cx="22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16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8239" y="1338881"/>
            <a:ext cx="22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24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474" y="1947421"/>
            <a:ext cx="2792625" cy="2576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4996" y="1090783"/>
            <a:ext cx="362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Regime 3: Aerosol in both</a:t>
            </a:r>
            <a:endParaRPr lang="en-GB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8984" y="3546282"/>
            <a:ext cx="2548245" cy="7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917600" y="3227505"/>
            <a:ext cx="2548245" cy="7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82652" y="2861268"/>
            <a:ext cx="2548245" cy="79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2786" y="3246359"/>
            <a:ext cx="119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5000ft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552832" y="2802954"/>
            <a:ext cx="119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5000ft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777804" y="3214093"/>
            <a:ext cx="119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5000ft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340159" y="1367947"/>
            <a:ext cx="22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29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7460" y="5410986"/>
            <a:ext cx="975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Nephelometer</a:t>
            </a:r>
            <a:r>
              <a:rPr lang="en-GB" sz="3200" dirty="0" smtClean="0"/>
              <a:t> profiles showing the three regimes.</a:t>
            </a:r>
            <a:endParaRPr lang="en-GB" sz="3200" dirty="0"/>
          </a:p>
        </p:txBody>
      </p:sp>
      <p:pic>
        <p:nvPicPr>
          <p:cNvPr id="20" name="Picture 19" descr="Slide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24792" y="143363"/>
            <a:ext cx="1643674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_model_aerosol_asi_tse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504" y="3269808"/>
            <a:ext cx="8877588" cy="2535456"/>
          </a:xfrm>
          <a:prstGeom prst="rect">
            <a:avLst/>
          </a:prstGeom>
        </p:spPr>
      </p:pic>
      <p:pic>
        <p:nvPicPr>
          <p:cNvPr id="7" name="Picture 6" descr="plot_neph_asi_tseries_regr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3719" y="1124744"/>
            <a:ext cx="8877588" cy="2535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1463" y="1331476"/>
            <a:ext cx="244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Nephelometer</a:t>
            </a:r>
            <a:r>
              <a:rPr lang="en-GB" dirty="0"/>
              <a:t> (Mm</a:t>
            </a:r>
            <a:r>
              <a:rPr lang="en-GB" baseline="30000" dirty="0"/>
              <a:t>-1</a:t>
            </a:r>
            <a:r>
              <a:rPr lang="en-GB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751" y="3707740"/>
            <a:ext cx="22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 </a:t>
            </a:r>
            <a:r>
              <a:rPr lang="en-GB" dirty="0" err="1"/>
              <a:t>mmr</a:t>
            </a:r>
            <a:r>
              <a:rPr lang="en-GB" dirty="0"/>
              <a:t> (µg m</a:t>
            </a:r>
            <a:r>
              <a:rPr lang="en-GB" baseline="30000" dirty="0"/>
              <a:t>-3</a:t>
            </a:r>
            <a:r>
              <a:rPr lang="en-GB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669" y="408477"/>
            <a:ext cx="1015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Met Office Unified Model </a:t>
            </a:r>
            <a:r>
              <a:rPr lang="en-GB" sz="2400" b="1" dirty="0" smtClean="0"/>
              <a:t>forecast (17km): </a:t>
            </a:r>
            <a:r>
              <a:rPr lang="en-GB" sz="2400" b="1" dirty="0"/>
              <a:t>vertical </a:t>
            </a:r>
            <a:r>
              <a:rPr lang="en-GB" sz="2400" b="1" dirty="0" smtClean="0"/>
              <a:t>profile </a:t>
            </a:r>
            <a:r>
              <a:rPr lang="en-GB" sz="2400" b="1" dirty="0"/>
              <a:t>of aerosol at Ascension </a:t>
            </a:r>
            <a:r>
              <a:rPr lang="en-GB" sz="2400" b="1" dirty="0" smtClean="0"/>
              <a:t>Island</a:t>
            </a:r>
            <a:endParaRPr lang="en-GB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011751" y="3015206"/>
            <a:ext cx="1905156" cy="396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11751" y="5162544"/>
            <a:ext cx="1905156" cy="380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916907" y="2014707"/>
            <a:ext cx="1460311" cy="100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916907" y="4171082"/>
            <a:ext cx="1460311" cy="100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77218" y="2014707"/>
            <a:ext cx="1774209" cy="1397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77217" y="4171082"/>
            <a:ext cx="1774209" cy="1397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151427" y="2014707"/>
            <a:ext cx="1460311" cy="100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151425" y="4171082"/>
            <a:ext cx="1460311" cy="1002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611737" y="4171082"/>
            <a:ext cx="1091822" cy="1372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11738" y="2014707"/>
            <a:ext cx="1091822" cy="1372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386556" y="6057592"/>
            <a:ext cx="18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Steve Abel/    Paul Barrett</a:t>
            </a:r>
            <a:endParaRPr lang="en-GB" b="1" dirty="0"/>
          </a:p>
        </p:txBody>
      </p:sp>
      <p:pic>
        <p:nvPicPr>
          <p:cNvPr id="20" name="Picture 19" descr="Slide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6556" y="1"/>
            <a:ext cx="1643674" cy="123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695" y="5868779"/>
            <a:ext cx="6116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performs reasonably enough to address science questions except when a POC occurs – suggests missing processes under these conditions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881375" y="300012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POC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35267" y="51737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500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1132</Words>
  <Application>Microsoft Office PowerPoint</Application>
  <PresentationFormat>Widescreen</PresentationFormat>
  <Paragraphs>166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Mangal</vt:lpstr>
      <vt:lpstr>Times New Roman</vt:lpstr>
      <vt:lpstr>Wingdings</vt:lpstr>
      <vt:lpstr>Office Theme</vt:lpstr>
      <vt:lpstr>1_Office Theme</vt:lpstr>
      <vt:lpstr>Blank master</vt:lpstr>
      <vt:lpstr>2_Office Theme</vt:lpstr>
      <vt:lpstr>3_Office Theme</vt:lpstr>
      <vt:lpstr>PowerPoint Presentation</vt:lpstr>
      <vt:lpstr>PowerPoint Presentation</vt:lpstr>
      <vt:lpstr>Unified Model forecast support: to get the aircraft in the right place at the right time</vt:lpstr>
      <vt:lpstr>PowerPoint Presentation</vt:lpstr>
      <vt:lpstr>CLARIFY          ORACLES    AEROCLO-SA</vt:lpstr>
      <vt:lpstr>Initial Analysis of Vertical Profiles</vt:lpstr>
      <vt:lpstr>PowerPoint Presentation</vt:lpstr>
      <vt:lpstr>More details on the vertical profile</vt:lpstr>
      <vt:lpstr>PowerPoint Presentation</vt:lpstr>
      <vt:lpstr>PowerPoint Presentation</vt:lpstr>
      <vt:lpstr>PowerPoint Presentation</vt:lpstr>
      <vt:lpstr>Vertical profile may be extremely important for precipitation.  Can a simple carbon monoxide sensor add to the skill of precipitation forecasts? </vt:lpstr>
      <vt:lpstr>Development of high temporal resolution Satellite Retrievals</vt:lpstr>
      <vt:lpstr>PowerPoint Presentation</vt:lpstr>
      <vt:lpstr>PowerPoint Presentation</vt:lpstr>
      <vt:lpstr>NASA P3, BAe146 Intercomparison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Dingley, Beth</dc:creator>
  <cp:lastModifiedBy>Haywood, James</cp:lastModifiedBy>
  <cp:revision>26</cp:revision>
  <cp:lastPrinted>2017-12-06T09:22:38Z</cp:lastPrinted>
  <dcterms:created xsi:type="dcterms:W3CDTF">2017-11-10T09:23:57Z</dcterms:created>
  <dcterms:modified xsi:type="dcterms:W3CDTF">2018-10-02T15:12:53Z</dcterms:modified>
</cp:coreProperties>
</file>