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256" r:id="rId2"/>
    <p:sldId id="310" r:id="rId3"/>
    <p:sldId id="311" r:id="rId4"/>
    <p:sldId id="312" r:id="rId5"/>
    <p:sldId id="313" r:id="rId6"/>
    <p:sldId id="315" r:id="rId7"/>
    <p:sldId id="316" r:id="rId8"/>
    <p:sldId id="317" r:id="rId9"/>
    <p:sldId id="318" r:id="rId10"/>
    <p:sldId id="319" r:id="rId11"/>
    <p:sldId id="321" r:id="rId12"/>
    <p:sldId id="322" r:id="rId13"/>
    <p:sldId id="324" r:id="rId14"/>
    <p:sldId id="325" r:id="rId15"/>
    <p:sldId id="323" r:id="rId1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3" pos="2881">
          <p15:clr>
            <a:srgbClr val="A4A3A4"/>
          </p15:clr>
        </p15:guide>
        <p15:guide id="5" orient="horz" pos="3475" userDrawn="1">
          <p15:clr>
            <a:srgbClr val="A4A3A4"/>
          </p15:clr>
        </p15:guide>
        <p15:guide id="6" orient="horz" pos="116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E019"/>
    <a:srgbClr val="0033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290"/>
    <p:restoredTop sz="96018" autoAdjust="0"/>
  </p:normalViewPr>
  <p:slideViewPr>
    <p:cSldViewPr snapToGrid="0" snapToObjects="1" showGuides="1">
      <p:cViewPr>
        <p:scale>
          <a:sx n="118" d="100"/>
          <a:sy n="118" d="100"/>
        </p:scale>
        <p:origin x="984" y="144"/>
      </p:cViewPr>
      <p:guideLst>
        <p:guide orient="horz" pos="2160"/>
        <p:guide pos="2881"/>
        <p:guide orient="horz" pos="3475"/>
        <p:guide orient="horz" pos="1162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564C3A-A5E7-0C44-B9DE-544675B9CA37}" type="datetimeFigureOut">
              <a:rPr lang="en-US" smtClean="0"/>
              <a:t>10/4/18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C25C5B-C51E-A349-9956-41731D2CA1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84966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E67449-3EFA-0A4C-9AC2-E5076F77571D}" type="datetimeFigureOut">
              <a:rPr lang="en-US" smtClean="0"/>
              <a:t>10/4/18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BFF1DE-AF88-DE4F-9514-4DF1A8EF6C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838641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918384" y="6356350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5C0CC7A1-9E7C-5F44-9413-99D04F944805}" type="datetime1">
              <a:rPr lang="en-GB" smtClean="0"/>
              <a:t>04/10/2018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Climate Processes Group</a:t>
            </a:r>
          </a:p>
        </p:txBody>
      </p:sp>
    </p:spTree>
    <p:extLst>
      <p:ext uri="{BB962C8B-B14F-4D97-AF65-F5344CB8AC3E}">
        <p14:creationId xmlns:p14="http://schemas.microsoft.com/office/powerpoint/2010/main" val="18287150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F4DF1BF-67D7-0B44-872D-F29EC08D6D30}" type="datetime1">
              <a:rPr lang="en-GB" smtClean="0"/>
              <a:t>04/10/2018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Climate Processes Group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47888-0EB0-E040-90B1-45AE3F7F2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8479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93A2D3C-CEDC-DA4D-87BE-CAD028B95ABA}" type="datetime1">
              <a:rPr lang="en-GB" smtClean="0"/>
              <a:t>04/10/2018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Climate Processes Group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47888-0EB0-E040-90B1-45AE3F7F2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0419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71330"/>
            <a:ext cx="8229600" cy="4525963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6918384" y="6356350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7AE5A0E7-9199-3D45-822D-3EB3DB5A0B7B}" type="datetime1">
              <a:rPr lang="en-GB" smtClean="0"/>
              <a:t>04/10/2018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en-US"/>
              <a:t>Climate Processes Group</a:t>
            </a:r>
          </a:p>
        </p:txBody>
      </p:sp>
    </p:spTree>
    <p:extLst>
      <p:ext uri="{BB962C8B-B14F-4D97-AF65-F5344CB8AC3E}">
        <p14:creationId xmlns:p14="http://schemas.microsoft.com/office/powerpoint/2010/main" val="23520523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6918384" y="6356350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606D718E-4A1B-F548-A479-3F1BCA807484}" type="datetime1">
              <a:rPr lang="en-GB" smtClean="0"/>
              <a:t>04/10/2018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en-US"/>
              <a:t>Climate Processes Group</a:t>
            </a:r>
          </a:p>
        </p:txBody>
      </p:sp>
    </p:spTree>
    <p:extLst>
      <p:ext uri="{BB962C8B-B14F-4D97-AF65-F5344CB8AC3E}">
        <p14:creationId xmlns:p14="http://schemas.microsoft.com/office/powerpoint/2010/main" val="32578017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6918384" y="6356350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6F8CCD89-2A32-724E-900B-60558630F853}" type="datetime1">
              <a:rPr lang="en-GB" smtClean="0"/>
              <a:t>04/10/2018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en-US"/>
              <a:t>Climate Processes Group</a:t>
            </a:r>
          </a:p>
        </p:txBody>
      </p:sp>
    </p:spTree>
    <p:extLst>
      <p:ext uri="{BB962C8B-B14F-4D97-AF65-F5344CB8AC3E}">
        <p14:creationId xmlns:p14="http://schemas.microsoft.com/office/powerpoint/2010/main" val="35794728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88CBFC7-BC37-164B-86C8-EA2E01C0B859}" type="datetime1">
              <a:rPr lang="en-GB" smtClean="0"/>
              <a:t>04/10/2018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Climate Processes Group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47888-0EB0-E040-90B1-45AE3F7F2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5973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>
          <a:xfrm>
            <a:off x="6918384" y="6356350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A1F7F863-B479-D64C-9904-C942735E9962}" type="datetime1">
              <a:rPr lang="en-GB" smtClean="0"/>
              <a:t>04/10/2018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en-US"/>
              <a:t>Climate Processes Group</a:t>
            </a:r>
          </a:p>
        </p:txBody>
      </p:sp>
    </p:spTree>
    <p:extLst>
      <p:ext uri="{BB962C8B-B14F-4D97-AF65-F5344CB8AC3E}">
        <p14:creationId xmlns:p14="http://schemas.microsoft.com/office/powerpoint/2010/main" val="4055233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32A4739-3186-5543-B1D2-012C59FF2A0D}" type="datetime1">
              <a:rPr lang="en-GB" smtClean="0"/>
              <a:t>04/10/2018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Climate Processes Group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47888-0EB0-E040-90B1-45AE3F7F2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6437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62D7B91-2671-E741-BEA7-4E81133A9195}" type="datetime1">
              <a:rPr lang="en-GB" smtClean="0"/>
              <a:t>04/10/2018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Climate Processes Group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47888-0EB0-E040-90B1-45AE3F7F2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59696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BC95CBE-18DC-E949-9016-DE3D6A32F45D}" type="datetime1">
              <a:rPr lang="en-GB" smtClean="0"/>
              <a:t>04/10/2018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Climate Processes Group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47888-0EB0-E040-90B1-45AE3F7F2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5516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ahara_dust_ESA_fade to transparent.png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991"/>
          <a:stretch/>
        </p:blipFill>
        <p:spPr>
          <a:xfrm>
            <a:off x="0" y="5709413"/>
            <a:ext cx="9144000" cy="118157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071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rgbClr val="FF6600"/>
                </a:solidFill>
              </a:defRPr>
            </a:lvl1pPr>
          </a:lstStyle>
          <a:p>
            <a:r>
              <a:rPr lang="en-US" dirty="0"/>
              <a:t>Climate Processes Group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747888-0EB0-E040-90B1-45AE3F7F2BE0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2256_ox_brand_blue_pos.pn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41" y="6290370"/>
            <a:ext cx="513748" cy="513748"/>
          </a:xfrm>
          <a:prstGeom prst="rect">
            <a:avLst/>
          </a:prstGeom>
        </p:spPr>
      </p:pic>
      <p:pic>
        <p:nvPicPr>
          <p:cNvPr id="11" name="Picture 10" descr="LOGO-ERC-SEUL.pn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073" y="6290370"/>
            <a:ext cx="513748" cy="513748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8667024" y="6544026"/>
            <a:ext cx="52626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800" b="1" dirty="0">
                <a:solidFill>
                  <a:schemeClr val="bg1"/>
                </a:solidFill>
              </a:rPr>
              <a:t>©NASA</a:t>
            </a:r>
          </a:p>
        </p:txBody>
      </p:sp>
      <p:pic>
        <p:nvPicPr>
          <p:cNvPr id="12" name="Picture 11" descr="nerc-logo-115.png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825" y="6284888"/>
            <a:ext cx="746394" cy="519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8784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ctr" defTabSz="457200" rtl="0" eaLnBrk="1" latinLnBrk="0" hangingPunct="1">
        <a:spcBef>
          <a:spcPct val="0"/>
        </a:spcBef>
        <a:buNone/>
        <a:defRPr sz="3500" kern="1200">
          <a:solidFill>
            <a:srgbClr val="003366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8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11191"/>
            <a:ext cx="7772400" cy="1470025"/>
          </a:xfrm>
        </p:spPr>
        <p:txBody>
          <a:bodyPr>
            <a:noAutofit/>
          </a:bodyPr>
          <a:lstStyle/>
          <a:p>
            <a:r>
              <a:rPr lang="en-GB" sz="3600" b="1" dirty="0"/>
              <a:t>Understanding CCN and ACI for</a:t>
            </a:r>
            <a:br>
              <a:rPr lang="en-GB" sz="3600" b="1" dirty="0"/>
            </a:br>
            <a:r>
              <a:rPr lang="en-GB" sz="3600" b="1" dirty="0" err="1"/>
              <a:t>CLouds</a:t>
            </a:r>
            <a:r>
              <a:rPr lang="en-GB" sz="3600" b="1" dirty="0"/>
              <a:t> and Aerosol Radiative Impacts and Forcing: Year </a:t>
            </a:r>
            <a:r>
              <a:rPr lang="en-GB" sz="3600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2016</a:t>
            </a:r>
            <a:endParaRPr lang="en-US" sz="3600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4045192"/>
            <a:ext cx="9144000" cy="1386965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2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Haochi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Che, </a:t>
            </a:r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Philip Stier, 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Duncan Watson-Parris &amp;</a:t>
            </a:r>
            <a:b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Matthew Christensen, Will Jones, Lucia </a:t>
            </a:r>
            <a:r>
              <a:rPr lang="en-US" sz="2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Deaconu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Laurent </a:t>
            </a:r>
            <a:r>
              <a:rPr lang="en-US" sz="2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Labbouz</a:t>
            </a:r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2000" dirty="0">
                <a:solidFill>
                  <a:schemeClr val="tx1"/>
                </a:solidFill>
              </a:rPr>
              <a:t>Atmospheric, Oceanic and Planetary Physics</a:t>
            </a: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Department of Physics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2000" dirty="0">
                <a:solidFill>
                  <a:schemeClr val="tx1"/>
                </a:solidFill>
              </a:rPr>
              <a:t>University of Oxford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85800" y="2371069"/>
            <a:ext cx="7772400" cy="18733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n-GB" sz="2400" dirty="0">
                <a:latin typeface="Arial"/>
                <a:cs typeface="Arial"/>
              </a:rPr>
              <a:t>CLARIFY Project Meeting</a:t>
            </a:r>
            <a:br>
              <a:rPr lang="en-GB" sz="2400" dirty="0">
                <a:latin typeface="Arial"/>
                <a:cs typeface="Arial"/>
              </a:rPr>
            </a:br>
            <a:r>
              <a:rPr lang="en-GB" sz="2400" dirty="0">
                <a:latin typeface="Arial"/>
                <a:cs typeface="Arial"/>
              </a:rPr>
              <a:t>Exeter</a:t>
            </a:r>
          </a:p>
          <a:p>
            <a:pPr>
              <a:lnSpc>
                <a:spcPct val="120000"/>
              </a:lnSpc>
            </a:pPr>
            <a:r>
              <a:rPr lang="en-GB" sz="2400" dirty="0">
                <a:latin typeface="Arial"/>
                <a:cs typeface="Arial"/>
              </a:rPr>
              <a:t>04/10/2018</a:t>
            </a:r>
          </a:p>
          <a:p>
            <a:pPr>
              <a:lnSpc>
                <a:spcPct val="120000"/>
              </a:lnSpc>
            </a:pPr>
            <a:endParaRPr lang="en-US" sz="2400" dirty="0">
              <a:latin typeface="Arial"/>
              <a:cs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Climate Processes Group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 rot="20820390">
            <a:off x="6824205" y="1622478"/>
            <a:ext cx="121058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600" b="1" dirty="0">
                <a:solidFill>
                  <a:schemeClr val="accent6"/>
                </a:solidFill>
                <a:latin typeface="Arial"/>
                <a:ea typeface="+mj-ea"/>
                <a:cs typeface="Arial"/>
              </a:rPr>
              <a:t>2017</a:t>
            </a:r>
            <a:endParaRPr lang="en-US" sz="3600" b="1" dirty="0">
              <a:solidFill>
                <a:schemeClr val="accent6"/>
              </a:solidFill>
              <a:latin typeface="Arial"/>
              <a:ea typeface="+mj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588051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>
          <a:xfrm>
            <a:off x="457200" y="1145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000" b="1" kern="1200">
                <a:solidFill>
                  <a:srgbClr val="003366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3500" b="0" dirty="0"/>
              <a:t>CCN along 8.1°S</a:t>
            </a:r>
          </a:p>
        </p:txBody>
      </p:sp>
      <p:pic>
        <p:nvPicPr>
          <p:cNvPr id="13" name="Picture 12" descr="2256_ox_brand_blue_po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41" y="6290370"/>
            <a:ext cx="513748" cy="513748"/>
          </a:xfrm>
          <a:prstGeom prst="rect">
            <a:avLst/>
          </a:prstGeom>
        </p:spPr>
      </p:pic>
      <p:pic>
        <p:nvPicPr>
          <p:cNvPr id="14" name="Picture 13" descr="LOGO-ERC-SEUL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073" y="6290370"/>
            <a:ext cx="513748" cy="513748"/>
          </a:xfrm>
          <a:prstGeom prst="rect">
            <a:avLst/>
          </a:prstGeom>
        </p:spPr>
      </p:pic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A8A11659-B9D7-734D-B8AA-45DBC784C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419863" y="6150936"/>
            <a:ext cx="4377299" cy="365125"/>
          </a:xfrm>
        </p:spPr>
        <p:txBody>
          <a:bodyPr/>
          <a:lstStyle/>
          <a:p>
            <a:r>
              <a:rPr lang="en-US" sz="2200" dirty="0"/>
              <a:t>Climate Processes Group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973B0CCC-E0BE-E44C-8BE7-D82600F6F4DF}"/>
              </a:ext>
            </a:extLst>
          </p:cNvPr>
          <p:cNvSpPr txBox="1">
            <a:spLocks/>
          </p:cNvSpPr>
          <p:nvPr/>
        </p:nvSpPr>
        <p:spPr>
          <a:xfrm>
            <a:off x="1727856" y="6432437"/>
            <a:ext cx="6548691" cy="5071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200" dirty="0">
                <a:latin typeface="+mn-lt"/>
              </a:rPr>
              <a:t>(</a:t>
            </a:r>
            <a:r>
              <a:rPr lang="en-US" sz="2200" dirty="0" err="1">
                <a:latin typeface="+mn-lt"/>
              </a:rPr>
              <a:t>Haochi</a:t>
            </a:r>
            <a:r>
              <a:rPr lang="en-US" sz="2200" dirty="0">
                <a:latin typeface="+mn-lt"/>
              </a:rPr>
              <a:t> Che, Duncan Watson-Parris, Philip Stier)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CD806F7-80B3-294F-A19B-F3EA5D6AFC3D}"/>
              </a:ext>
            </a:extLst>
          </p:cNvPr>
          <p:cNvSpPr txBox="1"/>
          <p:nvPr/>
        </p:nvSpPr>
        <p:spPr>
          <a:xfrm>
            <a:off x="190497" y="937634"/>
            <a:ext cx="74690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altLang="zh-CN" dirty="0">
                <a:latin typeface="Arial" panose="020B0604020202020204" pitchFamily="34" charset="0"/>
                <a:cs typeface="Arial" panose="020B0604020202020204" pitchFamily="34" charset="0"/>
              </a:rPr>
              <a:t>Complex contribution of aerosol sources to CCN</a:t>
            </a:r>
            <a:r>
              <a:rPr lang="en-GB" altLang="zh-CN" baseline="-25000" dirty="0">
                <a:latin typeface="Arial" panose="020B0604020202020204" pitchFamily="34" charset="0"/>
                <a:cs typeface="Arial" panose="020B0604020202020204" pitchFamily="34" charset="0"/>
              </a:rPr>
              <a:t>0.75%</a:t>
            </a:r>
            <a:r>
              <a:rPr lang="en-GB" altLang="zh-CN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8652155-9F35-1D46-AC87-B4BC827A646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9845"/>
          <a:stretch/>
        </p:blipFill>
        <p:spPr>
          <a:xfrm>
            <a:off x="146540" y="1784255"/>
            <a:ext cx="4072522" cy="270662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3E8BE8C-28A1-6D47-B505-20FCCB510C8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5777" b="8102"/>
          <a:stretch/>
        </p:blipFill>
        <p:spPr>
          <a:xfrm>
            <a:off x="4267175" y="1850755"/>
            <a:ext cx="4416552" cy="3260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2687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2256_ox_brand_blue_po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41" y="6290370"/>
            <a:ext cx="513748" cy="513748"/>
          </a:xfrm>
          <a:prstGeom prst="rect">
            <a:avLst/>
          </a:prstGeom>
        </p:spPr>
      </p:pic>
      <p:pic>
        <p:nvPicPr>
          <p:cNvPr id="14" name="Picture 13" descr="LOGO-ERC-SEUL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073" y="6290370"/>
            <a:ext cx="513748" cy="513748"/>
          </a:xfrm>
          <a:prstGeom prst="rect">
            <a:avLst/>
          </a:prstGeom>
        </p:spPr>
      </p:pic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A8A11659-B9D7-734D-B8AA-45DBC784C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419863" y="6150936"/>
            <a:ext cx="4377299" cy="365125"/>
          </a:xfrm>
        </p:spPr>
        <p:txBody>
          <a:bodyPr/>
          <a:lstStyle/>
          <a:p>
            <a:r>
              <a:rPr lang="en-US" sz="2200" dirty="0"/>
              <a:t>Climate Processes Group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973B0CCC-E0BE-E44C-8BE7-D82600F6F4DF}"/>
              </a:ext>
            </a:extLst>
          </p:cNvPr>
          <p:cNvSpPr txBox="1">
            <a:spLocks/>
          </p:cNvSpPr>
          <p:nvPr/>
        </p:nvSpPr>
        <p:spPr>
          <a:xfrm>
            <a:off x="1727856" y="6432437"/>
            <a:ext cx="6548691" cy="5071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200" dirty="0">
                <a:latin typeface="+mn-lt"/>
              </a:rPr>
              <a:t>(</a:t>
            </a:r>
            <a:r>
              <a:rPr lang="en-US" sz="2200" dirty="0" err="1">
                <a:latin typeface="+mn-lt"/>
              </a:rPr>
              <a:t>Haochi</a:t>
            </a:r>
            <a:r>
              <a:rPr lang="en-US" sz="2200" dirty="0">
                <a:latin typeface="+mn-lt"/>
              </a:rPr>
              <a:t> Che, Duncan Watson-Parris, Philip Stier)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CD806F7-80B3-294F-A19B-F3EA5D6AFC3D}"/>
              </a:ext>
            </a:extLst>
          </p:cNvPr>
          <p:cNvSpPr txBox="1"/>
          <p:nvPr/>
        </p:nvSpPr>
        <p:spPr>
          <a:xfrm>
            <a:off x="190497" y="937634"/>
            <a:ext cx="74690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altLang="zh-CN" dirty="0">
                <a:latin typeface="Arial" panose="020B0604020202020204" pitchFamily="34" charset="0"/>
                <a:cs typeface="Arial" panose="020B0604020202020204" pitchFamily="34" charset="0"/>
              </a:rPr>
              <a:t>Complex contribution of </a:t>
            </a:r>
            <a:br>
              <a:rPr lang="en-GB" altLang="zh-CN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altLang="zh-CN" dirty="0">
                <a:latin typeface="Arial" panose="020B0604020202020204" pitchFamily="34" charset="0"/>
                <a:cs typeface="Arial" panose="020B0604020202020204" pitchFamily="34" charset="0"/>
              </a:rPr>
              <a:t>aerosol sources to CCN</a:t>
            </a:r>
            <a:r>
              <a:rPr lang="en-GB" altLang="zh-CN" baseline="-25000" dirty="0">
                <a:latin typeface="Arial" panose="020B0604020202020204" pitchFamily="34" charset="0"/>
                <a:cs typeface="Arial" panose="020B0604020202020204" pitchFamily="34" charset="0"/>
              </a:rPr>
              <a:t>0.05%</a:t>
            </a:r>
            <a:r>
              <a:rPr lang="en-GB" altLang="zh-CN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EFB58269-4767-4044-B51B-687A8A2618D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493" b="8565"/>
          <a:stretch/>
        </p:blipFill>
        <p:spPr>
          <a:xfrm>
            <a:off x="253192" y="2393674"/>
            <a:ext cx="2746992" cy="207065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1B79CDD-1DFE-8049-9E15-641E7B0D0C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03554" y="669740"/>
            <a:ext cx="5340446" cy="5340446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FA1FBC98-6BE8-8747-82F4-E20834A6E64F}"/>
              </a:ext>
            </a:extLst>
          </p:cNvPr>
          <p:cNvGrpSpPr/>
          <p:nvPr/>
        </p:nvGrpSpPr>
        <p:grpSpPr>
          <a:xfrm>
            <a:off x="4209736" y="1074591"/>
            <a:ext cx="2757398" cy="4090167"/>
            <a:chOff x="4392612" y="559204"/>
            <a:chExt cx="2757398" cy="4090167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AAE0845-6E51-EB41-AFBA-151AB7D87E43}"/>
                </a:ext>
              </a:extLst>
            </p:cNvPr>
            <p:cNvSpPr txBox="1"/>
            <p:nvPr/>
          </p:nvSpPr>
          <p:spPr>
            <a:xfrm>
              <a:off x="4392613" y="559204"/>
              <a:ext cx="615553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GB" dirty="0">
                  <a:latin typeface="Arial" panose="020B0604020202020204" pitchFamily="34" charset="0"/>
                  <a:cs typeface="Arial" panose="020B0604020202020204" pitchFamily="34" charset="0"/>
                </a:rPr>
                <a:t>PD-PI</a:t>
              </a:r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710C87B1-9F8D-2548-8C4E-F76359E94BB7}"/>
                </a:ext>
              </a:extLst>
            </p:cNvPr>
            <p:cNvSpPr txBox="1"/>
            <p:nvPr/>
          </p:nvSpPr>
          <p:spPr>
            <a:xfrm>
              <a:off x="6637049" y="559204"/>
              <a:ext cx="461665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GB" dirty="0">
                  <a:latin typeface="Arial" panose="020B0604020202020204" pitchFamily="34" charset="0"/>
                  <a:cs typeface="Arial" panose="020B0604020202020204" pitchFamily="34" charset="0"/>
                </a:rPr>
                <a:t>BBA</a:t>
              </a:r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20EDFAF3-108F-E843-9E8E-88FC9F90BCDC}"/>
                </a:ext>
              </a:extLst>
            </p:cNvPr>
            <p:cNvSpPr txBox="1"/>
            <p:nvPr/>
          </p:nvSpPr>
          <p:spPr>
            <a:xfrm>
              <a:off x="6637049" y="1836992"/>
              <a:ext cx="512961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GB" dirty="0">
                  <a:latin typeface="Arial" panose="020B0604020202020204" pitchFamily="34" charset="0"/>
                  <a:cs typeface="Arial" panose="020B0604020202020204" pitchFamily="34" charset="0"/>
                </a:rPr>
                <a:t>DMS</a:t>
              </a:r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6B717344-A253-1840-A93E-A61625AD083E}"/>
                </a:ext>
              </a:extLst>
            </p:cNvPr>
            <p:cNvSpPr txBox="1"/>
            <p:nvPr/>
          </p:nvSpPr>
          <p:spPr>
            <a:xfrm>
              <a:off x="4392612" y="1836992"/>
              <a:ext cx="307777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GB" dirty="0">
                  <a:latin typeface="Arial" panose="020B0604020202020204" pitchFamily="34" charset="0"/>
                  <a:cs typeface="Arial" panose="020B0604020202020204" pitchFamily="34" charset="0"/>
                </a:rPr>
                <a:t>SS</a:t>
              </a:r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C74A4E47-2FEE-B34C-BF33-A2F4DC76E0F1}"/>
                </a:ext>
              </a:extLst>
            </p:cNvPr>
            <p:cNvSpPr txBox="1"/>
            <p:nvPr/>
          </p:nvSpPr>
          <p:spPr>
            <a:xfrm>
              <a:off x="4392612" y="3091027"/>
              <a:ext cx="474489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GB" dirty="0">
                  <a:latin typeface="Arial" panose="020B0604020202020204" pitchFamily="34" charset="0"/>
                  <a:cs typeface="Arial" panose="020B0604020202020204" pitchFamily="34" charset="0"/>
                </a:rPr>
                <a:t>Dust</a:t>
              </a:r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83D752B9-D45C-D54D-BC40-07AAAE6EF50E}"/>
                </a:ext>
              </a:extLst>
            </p:cNvPr>
            <p:cNvSpPr txBox="1"/>
            <p:nvPr/>
          </p:nvSpPr>
          <p:spPr>
            <a:xfrm>
              <a:off x="6601422" y="3091027"/>
              <a:ext cx="487313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GB" dirty="0">
                  <a:latin typeface="Arial" panose="020B0604020202020204" pitchFamily="34" charset="0"/>
                  <a:cs typeface="Arial" panose="020B0604020202020204" pitchFamily="34" charset="0"/>
                </a:rPr>
                <a:t>SOA</a:t>
              </a:r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04F7B414-8495-C44E-9734-06D87B3FAC8A}"/>
                </a:ext>
              </a:extLst>
            </p:cNvPr>
            <p:cNvSpPr txBox="1"/>
            <p:nvPr/>
          </p:nvSpPr>
          <p:spPr>
            <a:xfrm>
              <a:off x="4392612" y="4372372"/>
              <a:ext cx="1090042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GB" dirty="0">
                  <a:latin typeface="Arial" panose="020B0604020202020204" pitchFamily="34" charset="0"/>
                  <a:cs typeface="Arial" panose="020B0604020202020204" pitchFamily="34" charset="0"/>
                </a:rPr>
                <a:t>Nucleation</a:t>
              </a:r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2CE643CC-ACA8-1344-BF1B-24B60ADB6A6F}"/>
              </a:ext>
            </a:extLst>
          </p:cNvPr>
          <p:cNvSpPr txBox="1"/>
          <p:nvPr/>
        </p:nvSpPr>
        <p:spPr>
          <a:xfrm>
            <a:off x="599470" y="2542292"/>
            <a:ext cx="320601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PD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457200" y="1145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000" b="1" kern="1200">
                <a:solidFill>
                  <a:srgbClr val="003366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3500" b="0" dirty="0"/>
              <a:t>CCN along 8.1°S</a:t>
            </a:r>
          </a:p>
        </p:txBody>
      </p:sp>
    </p:spTree>
    <p:extLst>
      <p:ext uri="{BB962C8B-B14F-4D97-AF65-F5344CB8AC3E}">
        <p14:creationId xmlns:p14="http://schemas.microsoft.com/office/powerpoint/2010/main" val="8807652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703EDC48-3826-554C-B072-87E631F70F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8030" y="671495"/>
            <a:ext cx="5338691" cy="533869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A0CFA32-492C-4248-AE80-0395B57EEA5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777" b="8102"/>
          <a:stretch/>
        </p:blipFill>
        <p:spPr>
          <a:xfrm>
            <a:off x="253192" y="2451041"/>
            <a:ext cx="2727349" cy="2013285"/>
          </a:xfrm>
          <a:prstGeom prst="rect">
            <a:avLst/>
          </a:prstGeom>
        </p:spPr>
      </p:pic>
      <p:pic>
        <p:nvPicPr>
          <p:cNvPr id="13" name="Picture 12" descr="2256_ox_brand_blue_po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41" y="6290370"/>
            <a:ext cx="513748" cy="513748"/>
          </a:xfrm>
          <a:prstGeom prst="rect">
            <a:avLst/>
          </a:prstGeom>
        </p:spPr>
      </p:pic>
      <p:pic>
        <p:nvPicPr>
          <p:cNvPr id="14" name="Picture 13" descr="LOGO-ERC-SEUL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073" y="6290370"/>
            <a:ext cx="513748" cy="513748"/>
          </a:xfrm>
          <a:prstGeom prst="rect">
            <a:avLst/>
          </a:prstGeom>
        </p:spPr>
      </p:pic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A8A11659-B9D7-734D-B8AA-45DBC784C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419863" y="6150936"/>
            <a:ext cx="4377299" cy="365125"/>
          </a:xfrm>
        </p:spPr>
        <p:txBody>
          <a:bodyPr/>
          <a:lstStyle/>
          <a:p>
            <a:r>
              <a:rPr lang="en-US" sz="2200" dirty="0"/>
              <a:t>Climate Processes Group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973B0CCC-E0BE-E44C-8BE7-D82600F6F4DF}"/>
              </a:ext>
            </a:extLst>
          </p:cNvPr>
          <p:cNvSpPr txBox="1">
            <a:spLocks/>
          </p:cNvSpPr>
          <p:nvPr/>
        </p:nvSpPr>
        <p:spPr>
          <a:xfrm>
            <a:off x="1727856" y="6432437"/>
            <a:ext cx="6548691" cy="5071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200" dirty="0">
                <a:latin typeface="+mn-lt"/>
              </a:rPr>
              <a:t>(</a:t>
            </a:r>
            <a:r>
              <a:rPr lang="en-US" sz="2200" dirty="0" err="1">
                <a:latin typeface="+mn-lt"/>
              </a:rPr>
              <a:t>Haochi</a:t>
            </a:r>
            <a:r>
              <a:rPr lang="en-US" sz="2200" dirty="0">
                <a:latin typeface="+mn-lt"/>
              </a:rPr>
              <a:t> Che, Duncan Watson-Parris, Philip Stier)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CD806F7-80B3-294F-A19B-F3EA5D6AFC3D}"/>
              </a:ext>
            </a:extLst>
          </p:cNvPr>
          <p:cNvSpPr txBox="1"/>
          <p:nvPr/>
        </p:nvSpPr>
        <p:spPr>
          <a:xfrm>
            <a:off x="190497" y="937634"/>
            <a:ext cx="74690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altLang="zh-CN" dirty="0">
                <a:latin typeface="Arial" panose="020B0604020202020204" pitchFamily="34" charset="0"/>
                <a:cs typeface="Arial" panose="020B0604020202020204" pitchFamily="34" charset="0"/>
              </a:rPr>
              <a:t>Complex contribution of </a:t>
            </a:r>
            <a:br>
              <a:rPr lang="en-GB" altLang="zh-CN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altLang="zh-CN" dirty="0">
                <a:latin typeface="Arial" panose="020B0604020202020204" pitchFamily="34" charset="0"/>
                <a:cs typeface="Arial" panose="020B0604020202020204" pitchFamily="34" charset="0"/>
              </a:rPr>
              <a:t>aerosol sources to CCN</a:t>
            </a:r>
            <a:r>
              <a:rPr lang="en-GB" altLang="zh-CN" baseline="-25000" dirty="0">
                <a:latin typeface="Arial" panose="020B0604020202020204" pitchFamily="34" charset="0"/>
                <a:cs typeface="Arial" panose="020B0604020202020204" pitchFamily="34" charset="0"/>
              </a:rPr>
              <a:t>0.75%</a:t>
            </a:r>
            <a:r>
              <a:rPr lang="en-GB" altLang="zh-CN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A1FBC98-6BE8-8747-82F4-E20834A6E64F}"/>
              </a:ext>
            </a:extLst>
          </p:cNvPr>
          <p:cNvGrpSpPr/>
          <p:nvPr/>
        </p:nvGrpSpPr>
        <p:grpSpPr>
          <a:xfrm>
            <a:off x="4209736" y="1074591"/>
            <a:ext cx="2757398" cy="4090167"/>
            <a:chOff x="4392612" y="559204"/>
            <a:chExt cx="2757398" cy="4090167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AAE0845-6E51-EB41-AFBA-151AB7D87E43}"/>
                </a:ext>
              </a:extLst>
            </p:cNvPr>
            <p:cNvSpPr txBox="1"/>
            <p:nvPr/>
          </p:nvSpPr>
          <p:spPr>
            <a:xfrm>
              <a:off x="4392613" y="559204"/>
              <a:ext cx="615553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GB" dirty="0">
                  <a:latin typeface="Arial" panose="020B0604020202020204" pitchFamily="34" charset="0"/>
                  <a:cs typeface="Arial" panose="020B0604020202020204" pitchFamily="34" charset="0"/>
                </a:rPr>
                <a:t>PD-PI</a:t>
              </a:r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710C87B1-9F8D-2548-8C4E-F76359E94BB7}"/>
                </a:ext>
              </a:extLst>
            </p:cNvPr>
            <p:cNvSpPr txBox="1"/>
            <p:nvPr/>
          </p:nvSpPr>
          <p:spPr>
            <a:xfrm>
              <a:off x="6637049" y="559204"/>
              <a:ext cx="461665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GB" dirty="0">
                  <a:latin typeface="Arial" panose="020B0604020202020204" pitchFamily="34" charset="0"/>
                  <a:cs typeface="Arial" panose="020B0604020202020204" pitchFamily="34" charset="0"/>
                </a:rPr>
                <a:t>BBA</a:t>
              </a:r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20EDFAF3-108F-E843-9E8E-88FC9F90BCDC}"/>
                </a:ext>
              </a:extLst>
            </p:cNvPr>
            <p:cNvSpPr txBox="1"/>
            <p:nvPr/>
          </p:nvSpPr>
          <p:spPr>
            <a:xfrm>
              <a:off x="6637049" y="1836992"/>
              <a:ext cx="512961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GB" dirty="0">
                  <a:latin typeface="Arial" panose="020B0604020202020204" pitchFamily="34" charset="0"/>
                  <a:cs typeface="Arial" panose="020B0604020202020204" pitchFamily="34" charset="0"/>
                </a:rPr>
                <a:t>DMS</a:t>
              </a:r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6B717344-A253-1840-A93E-A61625AD083E}"/>
                </a:ext>
              </a:extLst>
            </p:cNvPr>
            <p:cNvSpPr txBox="1"/>
            <p:nvPr/>
          </p:nvSpPr>
          <p:spPr>
            <a:xfrm>
              <a:off x="4392612" y="1836992"/>
              <a:ext cx="307777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GB" dirty="0">
                  <a:latin typeface="Arial" panose="020B0604020202020204" pitchFamily="34" charset="0"/>
                  <a:cs typeface="Arial" panose="020B0604020202020204" pitchFamily="34" charset="0"/>
                </a:rPr>
                <a:t>SS</a:t>
              </a:r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C74A4E47-2FEE-B34C-BF33-A2F4DC76E0F1}"/>
                </a:ext>
              </a:extLst>
            </p:cNvPr>
            <p:cNvSpPr txBox="1"/>
            <p:nvPr/>
          </p:nvSpPr>
          <p:spPr>
            <a:xfrm>
              <a:off x="4392612" y="3091027"/>
              <a:ext cx="474489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GB" dirty="0">
                  <a:latin typeface="Arial" panose="020B0604020202020204" pitchFamily="34" charset="0"/>
                  <a:cs typeface="Arial" panose="020B0604020202020204" pitchFamily="34" charset="0"/>
                </a:rPr>
                <a:t>Dust</a:t>
              </a:r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83D752B9-D45C-D54D-BC40-07AAAE6EF50E}"/>
                </a:ext>
              </a:extLst>
            </p:cNvPr>
            <p:cNvSpPr txBox="1"/>
            <p:nvPr/>
          </p:nvSpPr>
          <p:spPr>
            <a:xfrm>
              <a:off x="6601422" y="3091027"/>
              <a:ext cx="487313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GB" dirty="0">
                  <a:latin typeface="Arial" panose="020B0604020202020204" pitchFamily="34" charset="0"/>
                  <a:cs typeface="Arial" panose="020B0604020202020204" pitchFamily="34" charset="0"/>
                </a:rPr>
                <a:t>SOA</a:t>
              </a:r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04F7B414-8495-C44E-9734-06D87B3FAC8A}"/>
                </a:ext>
              </a:extLst>
            </p:cNvPr>
            <p:cNvSpPr txBox="1"/>
            <p:nvPr/>
          </p:nvSpPr>
          <p:spPr>
            <a:xfrm>
              <a:off x="4392612" y="4372372"/>
              <a:ext cx="1090042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GB" dirty="0">
                  <a:latin typeface="Arial" panose="020B0604020202020204" pitchFamily="34" charset="0"/>
                  <a:cs typeface="Arial" panose="020B0604020202020204" pitchFamily="34" charset="0"/>
                </a:rPr>
                <a:t>Nucleation</a:t>
              </a:r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2CE643CC-ACA8-1344-BF1B-24B60ADB6A6F}"/>
              </a:ext>
            </a:extLst>
          </p:cNvPr>
          <p:cNvSpPr txBox="1"/>
          <p:nvPr/>
        </p:nvSpPr>
        <p:spPr>
          <a:xfrm>
            <a:off x="599470" y="2542292"/>
            <a:ext cx="320601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PD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AD10929A-0ED4-1246-9B8B-A068A2F7C7C4}"/>
              </a:ext>
            </a:extLst>
          </p:cNvPr>
          <p:cNvSpPr txBox="1">
            <a:spLocks/>
          </p:cNvSpPr>
          <p:nvPr/>
        </p:nvSpPr>
        <p:spPr>
          <a:xfrm>
            <a:off x="457200" y="1145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000" b="1" kern="1200">
                <a:solidFill>
                  <a:srgbClr val="003366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3500" b="0" dirty="0"/>
              <a:t>CCN along 8.1°S</a:t>
            </a:r>
          </a:p>
        </p:txBody>
      </p:sp>
    </p:spTree>
    <p:extLst>
      <p:ext uri="{BB962C8B-B14F-4D97-AF65-F5344CB8AC3E}">
        <p14:creationId xmlns:p14="http://schemas.microsoft.com/office/powerpoint/2010/main" val="1907527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511C1F03-574E-C340-BEC4-D4E376550D8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346"/>
          <a:stretch/>
        </p:blipFill>
        <p:spPr>
          <a:xfrm>
            <a:off x="3808030" y="903514"/>
            <a:ext cx="5338691" cy="5106672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3B3371E6-1AB9-634E-870D-DF4A2FB2D38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018" r="6944" b="11883"/>
          <a:stretch/>
        </p:blipFill>
        <p:spPr>
          <a:xfrm>
            <a:off x="174888" y="2407497"/>
            <a:ext cx="2754706" cy="1822763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457200" y="1145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000" b="1" kern="1200">
                <a:solidFill>
                  <a:srgbClr val="003366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3500" b="0" dirty="0"/>
              <a:t>Cloud Liquid Water along 8.1°S </a:t>
            </a:r>
          </a:p>
        </p:txBody>
      </p:sp>
      <p:pic>
        <p:nvPicPr>
          <p:cNvPr id="13" name="Picture 12" descr="2256_ox_brand_blue_po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41" y="6290370"/>
            <a:ext cx="513748" cy="513748"/>
          </a:xfrm>
          <a:prstGeom prst="rect">
            <a:avLst/>
          </a:prstGeom>
        </p:spPr>
      </p:pic>
      <p:pic>
        <p:nvPicPr>
          <p:cNvPr id="14" name="Picture 13" descr="LOGO-ERC-SEUL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073" y="6290370"/>
            <a:ext cx="513748" cy="513748"/>
          </a:xfrm>
          <a:prstGeom prst="rect">
            <a:avLst/>
          </a:prstGeom>
        </p:spPr>
      </p:pic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A8A11659-B9D7-734D-B8AA-45DBC784C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419863" y="6150936"/>
            <a:ext cx="4377299" cy="365125"/>
          </a:xfrm>
        </p:spPr>
        <p:txBody>
          <a:bodyPr/>
          <a:lstStyle/>
          <a:p>
            <a:r>
              <a:rPr lang="en-US" sz="2200" dirty="0"/>
              <a:t>Climate Processes Group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973B0CCC-E0BE-E44C-8BE7-D82600F6F4DF}"/>
              </a:ext>
            </a:extLst>
          </p:cNvPr>
          <p:cNvSpPr txBox="1">
            <a:spLocks/>
          </p:cNvSpPr>
          <p:nvPr/>
        </p:nvSpPr>
        <p:spPr>
          <a:xfrm>
            <a:off x="1727856" y="6432437"/>
            <a:ext cx="6548691" cy="5071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200" dirty="0">
                <a:latin typeface="+mn-lt"/>
              </a:rPr>
              <a:t>(</a:t>
            </a:r>
            <a:r>
              <a:rPr lang="en-US" sz="2200" dirty="0" err="1">
                <a:latin typeface="+mn-lt"/>
              </a:rPr>
              <a:t>Haochi</a:t>
            </a:r>
            <a:r>
              <a:rPr lang="en-US" sz="2200" dirty="0">
                <a:latin typeface="+mn-lt"/>
              </a:rPr>
              <a:t> Che, Duncan Watson-Parris, Philip Stier)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CD806F7-80B3-294F-A19B-F3EA5D6AFC3D}"/>
              </a:ext>
            </a:extLst>
          </p:cNvPr>
          <p:cNvSpPr txBox="1"/>
          <p:nvPr/>
        </p:nvSpPr>
        <p:spPr>
          <a:xfrm>
            <a:off x="190497" y="937634"/>
            <a:ext cx="74690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altLang="zh-CN" dirty="0">
                <a:latin typeface="Arial" panose="020B0604020202020204" pitchFamily="34" charset="0"/>
                <a:cs typeface="Arial" panose="020B0604020202020204" pitchFamily="34" charset="0"/>
              </a:rPr>
              <a:t>Complex contribution of </a:t>
            </a:r>
            <a:br>
              <a:rPr lang="en-GB" altLang="zh-CN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altLang="zh-CN" dirty="0">
                <a:latin typeface="Arial" panose="020B0604020202020204" pitchFamily="34" charset="0"/>
                <a:cs typeface="Arial" panose="020B0604020202020204" pitchFamily="34" charset="0"/>
              </a:rPr>
              <a:t>aerosol sources to CCN</a:t>
            </a:r>
            <a:r>
              <a:rPr lang="en-GB" altLang="zh-CN" baseline="-25000" dirty="0">
                <a:latin typeface="Arial" panose="020B0604020202020204" pitchFamily="34" charset="0"/>
                <a:cs typeface="Arial" panose="020B0604020202020204" pitchFamily="34" charset="0"/>
              </a:rPr>
              <a:t>0.75%</a:t>
            </a:r>
            <a:r>
              <a:rPr lang="en-GB" altLang="zh-CN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A1FBC98-6BE8-8747-82F4-E20834A6E64F}"/>
              </a:ext>
            </a:extLst>
          </p:cNvPr>
          <p:cNvGrpSpPr/>
          <p:nvPr/>
        </p:nvGrpSpPr>
        <p:grpSpPr>
          <a:xfrm>
            <a:off x="4209736" y="1074591"/>
            <a:ext cx="2757398" cy="4090167"/>
            <a:chOff x="4392612" y="559204"/>
            <a:chExt cx="2757398" cy="4090167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AAE0845-6E51-EB41-AFBA-151AB7D87E43}"/>
                </a:ext>
              </a:extLst>
            </p:cNvPr>
            <p:cNvSpPr txBox="1"/>
            <p:nvPr/>
          </p:nvSpPr>
          <p:spPr>
            <a:xfrm>
              <a:off x="4392613" y="559204"/>
              <a:ext cx="615553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GB" dirty="0">
                  <a:latin typeface="Arial" panose="020B0604020202020204" pitchFamily="34" charset="0"/>
                  <a:cs typeface="Arial" panose="020B0604020202020204" pitchFamily="34" charset="0"/>
                </a:rPr>
                <a:t>PD-PI</a:t>
              </a:r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710C87B1-9F8D-2548-8C4E-F76359E94BB7}"/>
                </a:ext>
              </a:extLst>
            </p:cNvPr>
            <p:cNvSpPr txBox="1"/>
            <p:nvPr/>
          </p:nvSpPr>
          <p:spPr>
            <a:xfrm>
              <a:off x="6637049" y="559204"/>
              <a:ext cx="461665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GB" dirty="0">
                  <a:latin typeface="Arial" panose="020B0604020202020204" pitchFamily="34" charset="0"/>
                  <a:cs typeface="Arial" panose="020B0604020202020204" pitchFamily="34" charset="0"/>
                </a:rPr>
                <a:t>BBA</a:t>
              </a:r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20EDFAF3-108F-E843-9E8E-88FC9F90BCDC}"/>
                </a:ext>
              </a:extLst>
            </p:cNvPr>
            <p:cNvSpPr txBox="1"/>
            <p:nvPr/>
          </p:nvSpPr>
          <p:spPr>
            <a:xfrm>
              <a:off x="6637049" y="1836992"/>
              <a:ext cx="512961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GB" dirty="0">
                  <a:latin typeface="Arial" panose="020B0604020202020204" pitchFamily="34" charset="0"/>
                  <a:cs typeface="Arial" panose="020B0604020202020204" pitchFamily="34" charset="0"/>
                </a:rPr>
                <a:t>DMS</a:t>
              </a:r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6B717344-A253-1840-A93E-A61625AD083E}"/>
                </a:ext>
              </a:extLst>
            </p:cNvPr>
            <p:cNvSpPr txBox="1"/>
            <p:nvPr/>
          </p:nvSpPr>
          <p:spPr>
            <a:xfrm>
              <a:off x="4392612" y="1836992"/>
              <a:ext cx="307777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GB" dirty="0">
                  <a:latin typeface="Arial" panose="020B0604020202020204" pitchFamily="34" charset="0"/>
                  <a:cs typeface="Arial" panose="020B0604020202020204" pitchFamily="34" charset="0"/>
                </a:rPr>
                <a:t>SS</a:t>
              </a:r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C74A4E47-2FEE-B34C-BF33-A2F4DC76E0F1}"/>
                </a:ext>
              </a:extLst>
            </p:cNvPr>
            <p:cNvSpPr txBox="1"/>
            <p:nvPr/>
          </p:nvSpPr>
          <p:spPr>
            <a:xfrm>
              <a:off x="4392612" y="3091027"/>
              <a:ext cx="474489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GB" dirty="0">
                  <a:latin typeface="Arial" panose="020B0604020202020204" pitchFamily="34" charset="0"/>
                  <a:cs typeface="Arial" panose="020B0604020202020204" pitchFamily="34" charset="0"/>
                </a:rPr>
                <a:t>Dust</a:t>
              </a:r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83D752B9-D45C-D54D-BC40-07AAAE6EF50E}"/>
                </a:ext>
              </a:extLst>
            </p:cNvPr>
            <p:cNvSpPr txBox="1"/>
            <p:nvPr/>
          </p:nvSpPr>
          <p:spPr>
            <a:xfrm>
              <a:off x="6601422" y="3091027"/>
              <a:ext cx="487313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GB" dirty="0">
                  <a:latin typeface="Arial" panose="020B0604020202020204" pitchFamily="34" charset="0"/>
                  <a:cs typeface="Arial" panose="020B0604020202020204" pitchFamily="34" charset="0"/>
                </a:rPr>
                <a:t>SOA</a:t>
              </a:r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04F7B414-8495-C44E-9734-06D87B3FAC8A}"/>
                </a:ext>
              </a:extLst>
            </p:cNvPr>
            <p:cNvSpPr txBox="1"/>
            <p:nvPr/>
          </p:nvSpPr>
          <p:spPr>
            <a:xfrm>
              <a:off x="4392612" y="4372372"/>
              <a:ext cx="1090042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GB" dirty="0">
                  <a:latin typeface="Arial" panose="020B0604020202020204" pitchFamily="34" charset="0"/>
                  <a:cs typeface="Arial" panose="020B0604020202020204" pitchFamily="34" charset="0"/>
                </a:rPr>
                <a:t>Nucleation</a:t>
              </a:r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2CE643CC-ACA8-1344-BF1B-24B60ADB6A6F}"/>
              </a:ext>
            </a:extLst>
          </p:cNvPr>
          <p:cNvSpPr txBox="1"/>
          <p:nvPr/>
        </p:nvSpPr>
        <p:spPr>
          <a:xfrm>
            <a:off x="599470" y="2542292"/>
            <a:ext cx="320601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PD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399BEC99-13F9-274A-B9A2-560F750C0EF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196" t="-506" r="23295" b="95304"/>
          <a:stretch/>
        </p:blipFill>
        <p:spPr>
          <a:xfrm>
            <a:off x="6177866" y="5523250"/>
            <a:ext cx="2963436" cy="277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7746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>
          <a:xfrm>
            <a:off x="457200" y="1145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000" b="1" kern="1200">
                <a:solidFill>
                  <a:srgbClr val="003366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3500" b="0" dirty="0"/>
              <a:t>Effective Radiative Forcing</a:t>
            </a:r>
          </a:p>
        </p:txBody>
      </p:sp>
      <p:pic>
        <p:nvPicPr>
          <p:cNvPr id="13" name="Picture 12" descr="2256_ox_brand_blue_po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41" y="6290370"/>
            <a:ext cx="513748" cy="513748"/>
          </a:xfrm>
          <a:prstGeom prst="rect">
            <a:avLst/>
          </a:prstGeom>
        </p:spPr>
      </p:pic>
      <p:pic>
        <p:nvPicPr>
          <p:cNvPr id="14" name="Picture 13" descr="LOGO-ERC-SEUL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073" y="6290370"/>
            <a:ext cx="513748" cy="513748"/>
          </a:xfrm>
          <a:prstGeom prst="rect">
            <a:avLst/>
          </a:prstGeom>
        </p:spPr>
      </p:pic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A8A11659-B9D7-734D-B8AA-45DBC784C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419863" y="6150936"/>
            <a:ext cx="4377299" cy="365125"/>
          </a:xfrm>
        </p:spPr>
        <p:txBody>
          <a:bodyPr/>
          <a:lstStyle/>
          <a:p>
            <a:r>
              <a:rPr lang="en-US" sz="2200" dirty="0"/>
              <a:t>Climate Processes Group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973B0CCC-E0BE-E44C-8BE7-D82600F6F4DF}"/>
              </a:ext>
            </a:extLst>
          </p:cNvPr>
          <p:cNvSpPr txBox="1">
            <a:spLocks/>
          </p:cNvSpPr>
          <p:nvPr/>
        </p:nvSpPr>
        <p:spPr>
          <a:xfrm>
            <a:off x="1727856" y="6432437"/>
            <a:ext cx="6548691" cy="5071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200" dirty="0">
                <a:latin typeface="+mn-lt"/>
              </a:rPr>
              <a:t>(</a:t>
            </a:r>
            <a:r>
              <a:rPr lang="en-US" sz="2200" dirty="0" err="1">
                <a:latin typeface="+mn-lt"/>
              </a:rPr>
              <a:t>Haochi</a:t>
            </a:r>
            <a:r>
              <a:rPr lang="en-US" sz="2200" dirty="0">
                <a:latin typeface="+mn-lt"/>
              </a:rPr>
              <a:t> Che, Duncan Watson-Parris, Philip Stier)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9DE52AA-7800-CA46-B8CF-1F6AE7696D91}"/>
              </a:ext>
            </a:extLst>
          </p:cNvPr>
          <p:cNvGrpSpPr/>
          <p:nvPr/>
        </p:nvGrpSpPr>
        <p:grpSpPr>
          <a:xfrm>
            <a:off x="2166258" y="925284"/>
            <a:ext cx="5519057" cy="5125417"/>
            <a:chOff x="3624943" y="896320"/>
            <a:chExt cx="5519057" cy="5125417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80D9D545-2E3A-3B44-8C58-50B76DD405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3321" b="3811"/>
            <a:stretch/>
          </p:blipFill>
          <p:spPr>
            <a:xfrm>
              <a:off x="3624943" y="896320"/>
              <a:ext cx="5519057" cy="5125417"/>
            </a:xfrm>
            <a:prstGeom prst="rect">
              <a:avLst/>
            </a:prstGeom>
          </p:spPr>
        </p:pic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FA1FBC98-6BE8-8747-82F4-E20834A6E64F}"/>
                </a:ext>
              </a:extLst>
            </p:cNvPr>
            <p:cNvGrpSpPr/>
            <p:nvPr/>
          </p:nvGrpSpPr>
          <p:grpSpPr>
            <a:xfrm>
              <a:off x="3730763" y="1074591"/>
              <a:ext cx="2898911" cy="4090167"/>
              <a:chOff x="4392612" y="559204"/>
              <a:chExt cx="2898911" cy="4090167"/>
            </a:xfrm>
            <a:solidFill>
              <a:schemeClr val="bg1"/>
            </a:solidFill>
          </p:grpSpPr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CAAE0845-6E51-EB41-AFBA-151AB7D87E43}"/>
                  </a:ext>
                </a:extLst>
              </p:cNvPr>
              <p:cNvSpPr txBox="1"/>
              <p:nvPr/>
            </p:nvSpPr>
            <p:spPr>
              <a:xfrm>
                <a:off x="4392613" y="559204"/>
                <a:ext cx="615553" cy="276999"/>
              </a:xfrm>
              <a:prstGeom prst="rect">
                <a:avLst/>
              </a:prstGeom>
              <a:grp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GB" dirty="0">
                    <a:latin typeface="Arial" panose="020B0604020202020204" pitchFamily="34" charset="0"/>
                    <a:cs typeface="Arial" panose="020B0604020202020204" pitchFamily="34" charset="0"/>
                  </a:rPr>
                  <a:t>PD-PI</a:t>
                </a:r>
                <a:endParaRPr 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710C87B1-9F8D-2548-8C4E-F76359E94BB7}"/>
                  </a:ext>
                </a:extLst>
              </p:cNvPr>
              <p:cNvSpPr txBox="1"/>
              <p:nvPr/>
            </p:nvSpPr>
            <p:spPr>
              <a:xfrm>
                <a:off x="6778562" y="559204"/>
                <a:ext cx="461665" cy="276999"/>
              </a:xfrm>
              <a:prstGeom prst="rect">
                <a:avLst/>
              </a:prstGeom>
              <a:grp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GB" dirty="0">
                    <a:latin typeface="Arial" panose="020B0604020202020204" pitchFamily="34" charset="0"/>
                    <a:cs typeface="Arial" panose="020B0604020202020204" pitchFamily="34" charset="0"/>
                  </a:rPr>
                  <a:t>BBA</a:t>
                </a:r>
                <a:endParaRPr 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20EDFAF3-108F-E843-9E8E-88FC9F90BCDC}"/>
                  </a:ext>
                </a:extLst>
              </p:cNvPr>
              <p:cNvSpPr txBox="1"/>
              <p:nvPr/>
            </p:nvSpPr>
            <p:spPr>
              <a:xfrm>
                <a:off x="6778562" y="1836992"/>
                <a:ext cx="512961" cy="276999"/>
              </a:xfrm>
              <a:prstGeom prst="rect">
                <a:avLst/>
              </a:prstGeom>
              <a:grp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GB" dirty="0">
                    <a:latin typeface="Arial" panose="020B0604020202020204" pitchFamily="34" charset="0"/>
                    <a:cs typeface="Arial" panose="020B0604020202020204" pitchFamily="34" charset="0"/>
                  </a:rPr>
                  <a:t>DMS</a:t>
                </a:r>
                <a:endParaRPr 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6B717344-A253-1840-A93E-A61625AD083E}"/>
                  </a:ext>
                </a:extLst>
              </p:cNvPr>
              <p:cNvSpPr txBox="1"/>
              <p:nvPr/>
            </p:nvSpPr>
            <p:spPr>
              <a:xfrm>
                <a:off x="4392612" y="1836992"/>
                <a:ext cx="307777" cy="276999"/>
              </a:xfrm>
              <a:prstGeom prst="rect">
                <a:avLst/>
              </a:prstGeom>
              <a:grp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GB" dirty="0">
                    <a:latin typeface="Arial" panose="020B0604020202020204" pitchFamily="34" charset="0"/>
                    <a:cs typeface="Arial" panose="020B0604020202020204" pitchFamily="34" charset="0"/>
                  </a:rPr>
                  <a:t>SS</a:t>
                </a:r>
                <a:endParaRPr 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C74A4E47-2FEE-B34C-BF33-A2F4DC76E0F1}"/>
                  </a:ext>
                </a:extLst>
              </p:cNvPr>
              <p:cNvSpPr txBox="1"/>
              <p:nvPr/>
            </p:nvSpPr>
            <p:spPr>
              <a:xfrm>
                <a:off x="4392612" y="3091027"/>
                <a:ext cx="474489" cy="276999"/>
              </a:xfrm>
              <a:prstGeom prst="rect">
                <a:avLst/>
              </a:prstGeom>
              <a:grp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GB" dirty="0">
                    <a:latin typeface="Arial" panose="020B0604020202020204" pitchFamily="34" charset="0"/>
                    <a:cs typeface="Arial" panose="020B0604020202020204" pitchFamily="34" charset="0"/>
                  </a:rPr>
                  <a:t>Dust</a:t>
                </a:r>
                <a:endParaRPr 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83D752B9-D45C-D54D-BC40-07AAAE6EF50E}"/>
                  </a:ext>
                </a:extLst>
              </p:cNvPr>
              <p:cNvSpPr txBox="1"/>
              <p:nvPr/>
            </p:nvSpPr>
            <p:spPr>
              <a:xfrm>
                <a:off x="6742935" y="3091027"/>
                <a:ext cx="487313" cy="276999"/>
              </a:xfrm>
              <a:prstGeom prst="rect">
                <a:avLst/>
              </a:prstGeom>
              <a:grp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GB" dirty="0">
                    <a:latin typeface="Arial" panose="020B0604020202020204" pitchFamily="34" charset="0"/>
                    <a:cs typeface="Arial" panose="020B0604020202020204" pitchFamily="34" charset="0"/>
                  </a:rPr>
                  <a:t>SOA</a:t>
                </a:r>
                <a:endParaRPr 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04F7B414-8495-C44E-9734-06D87B3FAC8A}"/>
                  </a:ext>
                </a:extLst>
              </p:cNvPr>
              <p:cNvSpPr txBox="1"/>
              <p:nvPr/>
            </p:nvSpPr>
            <p:spPr>
              <a:xfrm>
                <a:off x="4392612" y="4372372"/>
                <a:ext cx="1090042" cy="276999"/>
              </a:xfrm>
              <a:prstGeom prst="rect">
                <a:avLst/>
              </a:prstGeom>
              <a:grp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GB" dirty="0">
                    <a:latin typeface="Arial" panose="020B0604020202020204" pitchFamily="34" charset="0"/>
                    <a:cs typeface="Arial" panose="020B0604020202020204" pitchFamily="34" charset="0"/>
                  </a:rPr>
                  <a:t>Nucleation</a:t>
                </a:r>
                <a:endParaRPr 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2BA3010B-A538-4C43-8AA1-E2EAE42C5636}"/>
              </a:ext>
            </a:extLst>
          </p:cNvPr>
          <p:cNvSpPr txBox="1"/>
          <p:nvPr/>
        </p:nvSpPr>
        <p:spPr>
          <a:xfrm>
            <a:off x="7262728" y="5356291"/>
            <a:ext cx="674865" cy="276999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[Wm</a:t>
            </a:r>
            <a:r>
              <a:rPr lang="en-GB" baseline="30000" dirty="0">
                <a:latin typeface="Arial" panose="020B0604020202020204" pitchFamily="34" charset="0"/>
                <a:cs typeface="Arial" panose="020B0604020202020204" pitchFamily="34" charset="0"/>
              </a:rPr>
              <a:t>-2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]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85653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>
          <a:xfrm>
            <a:off x="457200" y="1145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000" b="1" kern="1200">
                <a:solidFill>
                  <a:srgbClr val="003366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en-US" sz="3500" b="0" dirty="0"/>
              <a:t>Evaluation</a:t>
            </a:r>
          </a:p>
        </p:txBody>
      </p:sp>
      <p:pic>
        <p:nvPicPr>
          <p:cNvPr id="13" name="Picture 12" descr="2256_ox_brand_blue_po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41" y="6290370"/>
            <a:ext cx="513748" cy="513748"/>
          </a:xfrm>
          <a:prstGeom prst="rect">
            <a:avLst/>
          </a:prstGeom>
        </p:spPr>
      </p:pic>
      <p:pic>
        <p:nvPicPr>
          <p:cNvPr id="14" name="Picture 13" descr="LOGO-ERC-SEUL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073" y="6290370"/>
            <a:ext cx="513748" cy="513748"/>
          </a:xfrm>
          <a:prstGeom prst="rect">
            <a:avLst/>
          </a:prstGeom>
        </p:spPr>
      </p:pic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A8A11659-B9D7-734D-B8AA-45DBC784C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419863" y="6150936"/>
            <a:ext cx="4377299" cy="365125"/>
          </a:xfrm>
        </p:spPr>
        <p:txBody>
          <a:bodyPr/>
          <a:lstStyle/>
          <a:p>
            <a:r>
              <a:rPr lang="en-US" sz="2200" dirty="0"/>
              <a:t>Climate Processes Group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973B0CCC-E0BE-E44C-8BE7-D82600F6F4DF}"/>
              </a:ext>
            </a:extLst>
          </p:cNvPr>
          <p:cNvSpPr txBox="1">
            <a:spLocks/>
          </p:cNvSpPr>
          <p:nvPr/>
        </p:nvSpPr>
        <p:spPr>
          <a:xfrm>
            <a:off x="1727856" y="6432437"/>
            <a:ext cx="6548691" cy="5071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200" dirty="0">
                <a:latin typeface="+mn-lt"/>
              </a:rPr>
              <a:t>(</a:t>
            </a:r>
            <a:r>
              <a:rPr lang="en-US" sz="2200" dirty="0" err="1">
                <a:latin typeface="+mn-lt"/>
              </a:rPr>
              <a:t>Haochi</a:t>
            </a:r>
            <a:r>
              <a:rPr lang="en-US" sz="2200" dirty="0">
                <a:latin typeface="+mn-lt"/>
              </a:rPr>
              <a:t> Che, Duncan Watson-Parris, Philip Stier)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F98DBE3-30F9-B149-9362-E8C279873187}"/>
              </a:ext>
            </a:extLst>
          </p:cNvPr>
          <p:cNvSpPr txBox="1"/>
          <p:nvPr/>
        </p:nvSpPr>
        <p:spPr>
          <a:xfrm>
            <a:off x="10302369" y="4203498"/>
            <a:ext cx="1274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CMIP6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PD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CC57F1D-A029-8E4E-B30D-D50BCD18A3D7}"/>
              </a:ext>
            </a:extLst>
          </p:cNvPr>
          <p:cNvSpPr txBox="1"/>
          <p:nvPr/>
        </p:nvSpPr>
        <p:spPr>
          <a:xfrm>
            <a:off x="452208" y="5403345"/>
            <a:ext cx="82345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altLang="zh-CN" dirty="0">
                <a:latin typeface="Arial" panose="020B0604020202020204" pitchFamily="34" charset="0"/>
                <a:cs typeface="Arial" panose="020B0604020202020204" pitchFamily="34" charset="0"/>
              </a:rPr>
              <a:t>Overestimation of AOD at Ascension island with exaggerated BB peaks 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2030F9A-717D-EB47-BE45-FE4842D323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733589"/>
            <a:ext cx="4728094" cy="315206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6E5BF7E-0B91-3F42-9C7E-06A65ED05E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89120" y="2010724"/>
            <a:ext cx="4754880" cy="2377440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1C8ABB6A-7C3A-F747-9ABF-2DA7B4285EE6}"/>
              </a:ext>
            </a:extLst>
          </p:cNvPr>
          <p:cNvCxnSpPr>
            <a:cxnSpLocks/>
          </p:cNvCxnSpPr>
          <p:nvPr/>
        </p:nvCxnSpPr>
        <p:spPr>
          <a:xfrm flipH="1" flipV="1">
            <a:off x="4095624" y="3884745"/>
            <a:ext cx="2934104" cy="1518600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4E0A9133-6555-1846-B880-D75FD83A4C62}"/>
              </a:ext>
            </a:extLst>
          </p:cNvPr>
          <p:cNvCxnSpPr>
            <a:cxnSpLocks/>
          </p:cNvCxnSpPr>
          <p:nvPr/>
        </p:nvCxnSpPr>
        <p:spPr>
          <a:xfrm flipV="1">
            <a:off x="7019072" y="3305611"/>
            <a:ext cx="1257475" cy="2097734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E72C6153-93A2-B749-9A03-B726A18CDC04}"/>
              </a:ext>
            </a:extLst>
          </p:cNvPr>
          <p:cNvSpPr txBox="1"/>
          <p:nvPr/>
        </p:nvSpPr>
        <p:spPr>
          <a:xfrm>
            <a:off x="271824" y="1105411"/>
            <a:ext cx="82345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Obvious next step!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89978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half" idx="2"/>
          </p:nvPr>
        </p:nvSpPr>
        <p:spPr>
          <a:xfrm>
            <a:off x="457200" y="1154454"/>
            <a:ext cx="8472488" cy="4854381"/>
          </a:xfrm>
        </p:spPr>
        <p:txBody>
          <a:bodyPr>
            <a:noAutofit/>
          </a:bodyPr>
          <a:lstStyle/>
          <a:p>
            <a:r>
              <a:rPr lang="en-US" sz="2800" dirty="0" err="1"/>
              <a:t>HadGEM</a:t>
            </a:r>
            <a:r>
              <a:rPr lang="en-US" sz="2800" dirty="0"/>
              <a:t>-UKCA simulation in UKESM1 setup:</a:t>
            </a:r>
          </a:p>
          <a:p>
            <a:pPr marL="514350" indent="-514350">
              <a:buFont typeface="Arial" charset="0"/>
              <a:buChar char="•"/>
            </a:pPr>
            <a:r>
              <a:rPr lang="en-US" sz="2800" dirty="0"/>
              <a:t>Nudged runs for 2016-2017</a:t>
            </a:r>
          </a:p>
          <a:p>
            <a:pPr marL="514350" indent="-514350">
              <a:buFont typeface="Arial" charset="0"/>
              <a:buChar char="•"/>
            </a:pPr>
            <a:r>
              <a:rPr lang="en-US" sz="2800" dirty="0"/>
              <a:t>PD using GFAS biomass burning emissions </a:t>
            </a:r>
            <a:br>
              <a:rPr lang="en-US" sz="2800" dirty="0"/>
            </a:br>
            <a:r>
              <a:rPr lang="en-US" sz="2800" dirty="0"/>
              <a:t>(additional runs using CMIP6 2014 emissions)</a:t>
            </a:r>
          </a:p>
          <a:p>
            <a:pPr marL="514350" indent="-514350">
              <a:buFont typeface="Arial" charset="0"/>
              <a:buChar char="•"/>
            </a:pPr>
            <a:r>
              <a:rPr lang="en-US" sz="2800" dirty="0"/>
              <a:t>PI using CMIP6 emissions</a:t>
            </a:r>
          </a:p>
          <a:p>
            <a:pPr marL="514350" indent="-514350">
              <a:buFont typeface="Arial" charset="0"/>
              <a:buChar char="•"/>
            </a:pPr>
            <a:r>
              <a:rPr lang="en-US" sz="2800" dirty="0"/>
              <a:t>CCN source attribution through sensitivity runs:</a:t>
            </a:r>
            <a:br>
              <a:rPr lang="en-US" sz="2800" dirty="0"/>
            </a:br>
            <a:r>
              <a:rPr lang="en-US" sz="2800" dirty="0"/>
              <a:t>no wildfires (BBA), DMS, sea salt, dust, emissions, no SOA formation, no nucleation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457200" y="1145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000" b="1" kern="1200">
                <a:solidFill>
                  <a:srgbClr val="003366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en-US" sz="3500" b="0" dirty="0"/>
              <a:t>Simulations</a:t>
            </a:r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CE36CABC-DA82-1D4D-BB96-A9DE8BB801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419863" y="6150936"/>
            <a:ext cx="4377299" cy="365125"/>
          </a:xfrm>
        </p:spPr>
        <p:txBody>
          <a:bodyPr/>
          <a:lstStyle/>
          <a:p>
            <a:r>
              <a:rPr lang="en-US" sz="2200" dirty="0"/>
              <a:t>Climate Processes Group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A56E6A3-B90A-FA4A-AC81-2B71A3B16650}"/>
              </a:ext>
            </a:extLst>
          </p:cNvPr>
          <p:cNvSpPr txBox="1">
            <a:spLocks/>
          </p:cNvSpPr>
          <p:nvPr/>
        </p:nvSpPr>
        <p:spPr>
          <a:xfrm>
            <a:off x="1727856" y="6432437"/>
            <a:ext cx="6548691" cy="5071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200" dirty="0">
                <a:latin typeface="+mn-lt"/>
              </a:rPr>
              <a:t>(</a:t>
            </a:r>
            <a:r>
              <a:rPr lang="en-US" sz="2200" dirty="0" err="1">
                <a:latin typeface="+mn-lt"/>
              </a:rPr>
              <a:t>Haochi</a:t>
            </a:r>
            <a:r>
              <a:rPr lang="en-US" sz="2200" dirty="0">
                <a:latin typeface="+mn-lt"/>
              </a:rPr>
              <a:t> Che, Duncan Watson-Parris, Philip Stier)</a:t>
            </a:r>
          </a:p>
        </p:txBody>
      </p:sp>
    </p:spTree>
    <p:extLst>
      <p:ext uri="{BB962C8B-B14F-4D97-AF65-F5344CB8AC3E}">
        <p14:creationId xmlns:p14="http://schemas.microsoft.com/office/powerpoint/2010/main" val="33380495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>
          <a:xfrm>
            <a:off x="457200" y="1145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000" b="1" kern="1200">
                <a:solidFill>
                  <a:srgbClr val="003366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en-US" sz="3500" b="0" dirty="0"/>
              <a:t>Emissions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F6372B-C56B-1E49-A7FF-5A1D6EE6EC04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A562910-8D59-1E4C-B3FC-B89D20DE34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2214" y="991434"/>
            <a:ext cx="7127532" cy="260058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DA26A6E-899D-604D-BC72-2C64E5D17B8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245"/>
          <a:stretch/>
        </p:blipFill>
        <p:spPr>
          <a:xfrm>
            <a:off x="1014254" y="3429000"/>
            <a:ext cx="7115492" cy="2618156"/>
          </a:xfrm>
          <a:prstGeom prst="rect">
            <a:avLst/>
          </a:prstGeom>
        </p:spPr>
      </p:pic>
      <p:sp>
        <p:nvSpPr>
          <p:cNvPr id="16" name="Footer Placeholder 3">
            <a:extLst>
              <a:ext uri="{FF2B5EF4-FFF2-40B4-BE49-F238E27FC236}">
                <a16:creationId xmlns:a16="http://schemas.microsoft.com/office/drawing/2014/main" id="{876BB9A1-B165-FD4C-82E2-9F0D99071D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419863" y="6150936"/>
            <a:ext cx="4377299" cy="365125"/>
          </a:xfrm>
        </p:spPr>
        <p:txBody>
          <a:bodyPr/>
          <a:lstStyle/>
          <a:p>
            <a:r>
              <a:rPr lang="en-US" sz="2200" dirty="0"/>
              <a:t>Climate Processes Group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DA50D3FE-5335-484A-814E-7B31BDA255CE}"/>
              </a:ext>
            </a:extLst>
          </p:cNvPr>
          <p:cNvSpPr txBox="1">
            <a:spLocks/>
          </p:cNvSpPr>
          <p:nvPr/>
        </p:nvSpPr>
        <p:spPr>
          <a:xfrm>
            <a:off x="1727856" y="6432437"/>
            <a:ext cx="6548691" cy="5071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200" dirty="0">
                <a:latin typeface="+mn-lt"/>
              </a:rPr>
              <a:t>(</a:t>
            </a:r>
            <a:r>
              <a:rPr lang="en-US" sz="2200" dirty="0" err="1">
                <a:latin typeface="+mn-lt"/>
              </a:rPr>
              <a:t>Haochi</a:t>
            </a:r>
            <a:r>
              <a:rPr lang="en-US" sz="2200" dirty="0">
                <a:latin typeface="+mn-lt"/>
              </a:rPr>
              <a:t> Che, Duncan Watson-Parris, Philip Stier)</a:t>
            </a:r>
          </a:p>
        </p:txBody>
      </p:sp>
    </p:spTree>
    <p:extLst>
      <p:ext uri="{BB962C8B-B14F-4D97-AF65-F5344CB8AC3E}">
        <p14:creationId xmlns:p14="http://schemas.microsoft.com/office/powerpoint/2010/main" val="5264982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>
          <a:xfrm>
            <a:off x="457200" y="1145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000" b="1" kern="1200">
                <a:solidFill>
                  <a:srgbClr val="003366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en-US" sz="3500" b="0" dirty="0"/>
              <a:t>AOD</a:t>
            </a:r>
          </a:p>
        </p:txBody>
      </p:sp>
      <p:pic>
        <p:nvPicPr>
          <p:cNvPr id="13" name="Picture 12" descr="2256_ox_brand_blue_po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41" y="6290370"/>
            <a:ext cx="513748" cy="513748"/>
          </a:xfrm>
          <a:prstGeom prst="rect">
            <a:avLst/>
          </a:prstGeom>
        </p:spPr>
      </p:pic>
      <p:pic>
        <p:nvPicPr>
          <p:cNvPr id="14" name="Picture 13" descr="LOGO-ERC-SEUL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073" y="6290370"/>
            <a:ext cx="513748" cy="513748"/>
          </a:xfrm>
          <a:prstGeom prst="rect">
            <a:avLst/>
          </a:prstGeom>
        </p:spPr>
      </p:pic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A8A11659-B9D7-734D-B8AA-45DBC784C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419863" y="6150936"/>
            <a:ext cx="4377299" cy="365125"/>
          </a:xfrm>
        </p:spPr>
        <p:txBody>
          <a:bodyPr/>
          <a:lstStyle/>
          <a:p>
            <a:r>
              <a:rPr lang="en-US" sz="2200" dirty="0"/>
              <a:t>Climate Processes Group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973B0CCC-E0BE-E44C-8BE7-D82600F6F4DF}"/>
              </a:ext>
            </a:extLst>
          </p:cNvPr>
          <p:cNvSpPr txBox="1">
            <a:spLocks/>
          </p:cNvSpPr>
          <p:nvPr/>
        </p:nvSpPr>
        <p:spPr>
          <a:xfrm>
            <a:off x="1727856" y="6432437"/>
            <a:ext cx="6548691" cy="5071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200" dirty="0">
                <a:latin typeface="+mn-lt"/>
              </a:rPr>
              <a:t>(</a:t>
            </a:r>
            <a:r>
              <a:rPr lang="en-US" sz="2200" dirty="0" err="1">
                <a:latin typeface="+mn-lt"/>
              </a:rPr>
              <a:t>Haochi</a:t>
            </a:r>
            <a:r>
              <a:rPr lang="en-US" sz="2200" dirty="0">
                <a:latin typeface="+mn-lt"/>
              </a:rPr>
              <a:t> Che, Duncan Watson-Parris, Philip Stier)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ED51A41-AA6B-374C-BC3C-6AF1A19C97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0761" y="873715"/>
            <a:ext cx="4389120" cy="292608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AF98DBE3-30F9-B149-9362-E8C279873187}"/>
              </a:ext>
            </a:extLst>
          </p:cNvPr>
          <p:cNvSpPr txBox="1"/>
          <p:nvPr/>
        </p:nvSpPr>
        <p:spPr>
          <a:xfrm>
            <a:off x="10302369" y="4203498"/>
            <a:ext cx="1274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CMIP6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PD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CC57F1D-A029-8E4E-B30D-D50BCD18A3D7}"/>
              </a:ext>
            </a:extLst>
          </p:cNvPr>
          <p:cNvSpPr txBox="1"/>
          <p:nvPr/>
        </p:nvSpPr>
        <p:spPr>
          <a:xfrm>
            <a:off x="80041" y="1586219"/>
            <a:ext cx="27531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altLang="zh-CN" dirty="0">
                <a:latin typeface="Arial" panose="020B0604020202020204" pitchFamily="34" charset="0"/>
                <a:cs typeface="Arial" panose="020B0604020202020204" pitchFamily="34" charset="0"/>
              </a:rPr>
              <a:t>AOD difference between </a:t>
            </a:r>
            <a:br>
              <a:rPr lang="en-GB" altLang="zh-CN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altLang="zh-CN" dirty="0">
                <a:latin typeface="Arial" panose="020B0604020202020204" pitchFamily="34" charset="0"/>
                <a:cs typeface="Arial" panose="020B0604020202020204" pitchFamily="34" charset="0"/>
              </a:rPr>
              <a:t>GFAS and CMIP present day emissions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AA87D48-F9BF-F54A-85C6-E8DF3773F625}"/>
              </a:ext>
            </a:extLst>
          </p:cNvPr>
          <p:cNvGrpSpPr/>
          <p:nvPr/>
        </p:nvGrpSpPr>
        <p:grpSpPr>
          <a:xfrm>
            <a:off x="0" y="3799795"/>
            <a:ext cx="9180576" cy="3099323"/>
            <a:chOff x="0" y="3799795"/>
            <a:chExt cx="9180576" cy="3099323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3E869893-857A-5445-9215-FFEA37E95E8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3826734"/>
              <a:ext cx="4608576" cy="3072384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7C5F3642-7E77-3642-8B86-CB97C5959D7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572000" y="3826734"/>
              <a:ext cx="4608576" cy="3072384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E9B259AE-0358-7A41-995B-32D87887B6BC}"/>
                </a:ext>
              </a:extLst>
            </p:cNvPr>
            <p:cNvSpPr txBox="1"/>
            <p:nvPr/>
          </p:nvSpPr>
          <p:spPr>
            <a:xfrm>
              <a:off x="336915" y="3799795"/>
              <a:ext cx="3753335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 rtlCol="0">
              <a:spAutoFit/>
            </a:bodyPr>
            <a:lstStyle/>
            <a:p>
              <a:r>
                <a:rPr lang="en-GB" dirty="0">
                  <a:latin typeface="Arial" panose="020B0604020202020204" pitchFamily="34" charset="0"/>
                  <a:cs typeface="Arial" panose="020B0604020202020204" pitchFamily="34" charset="0"/>
                </a:rPr>
                <a:t>AOD difference PD(GFAS)-PI(CMIP)</a:t>
              </a:r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4AEE8031-4FE4-8D47-9169-1355137E6569}"/>
                </a:ext>
              </a:extLst>
            </p:cNvPr>
            <p:cNvSpPr txBox="1"/>
            <p:nvPr/>
          </p:nvSpPr>
          <p:spPr>
            <a:xfrm>
              <a:off x="4995412" y="3799795"/>
              <a:ext cx="3714799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 rtlCol="0">
              <a:spAutoFit/>
            </a:bodyPr>
            <a:lstStyle/>
            <a:p>
              <a:r>
                <a:rPr lang="en-GB" dirty="0">
                  <a:latin typeface="Arial" panose="020B0604020202020204" pitchFamily="34" charset="0"/>
                  <a:cs typeface="Arial" panose="020B0604020202020204" pitchFamily="34" charset="0"/>
                </a:rPr>
                <a:t>AOD difference PD(CMIP)-PI(CMIP)</a:t>
              </a:r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97757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4AC791F-AF64-8F46-8246-11E782395F91}"/>
              </a:ext>
            </a:extLst>
          </p:cNvPr>
          <p:cNvSpPr/>
          <p:nvPr/>
        </p:nvSpPr>
        <p:spPr>
          <a:xfrm>
            <a:off x="0" y="5429671"/>
            <a:ext cx="9144000" cy="15266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457200" y="1145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000" b="1" kern="1200">
                <a:solidFill>
                  <a:srgbClr val="003366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en-US" sz="3500" b="0" dirty="0"/>
              <a:t>AOD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ED51A41-AA6B-374C-BC3C-6AF1A19C97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0761" y="873715"/>
            <a:ext cx="4389120" cy="292608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AF98DBE3-30F9-B149-9362-E8C279873187}"/>
              </a:ext>
            </a:extLst>
          </p:cNvPr>
          <p:cNvSpPr txBox="1"/>
          <p:nvPr/>
        </p:nvSpPr>
        <p:spPr>
          <a:xfrm>
            <a:off x="10302369" y="4203498"/>
            <a:ext cx="1274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CMIP6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PD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CC57F1D-A029-8E4E-B30D-D50BCD18A3D7}"/>
              </a:ext>
            </a:extLst>
          </p:cNvPr>
          <p:cNvSpPr txBox="1"/>
          <p:nvPr/>
        </p:nvSpPr>
        <p:spPr>
          <a:xfrm>
            <a:off x="80041" y="1586219"/>
            <a:ext cx="27531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altLang="zh-CN" dirty="0">
                <a:latin typeface="Arial" panose="020B0604020202020204" pitchFamily="34" charset="0"/>
                <a:cs typeface="Arial" panose="020B0604020202020204" pitchFamily="34" charset="0"/>
              </a:rPr>
              <a:t>AOD difference between </a:t>
            </a:r>
            <a:br>
              <a:rPr lang="en-GB" altLang="zh-CN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altLang="zh-CN" dirty="0">
                <a:latin typeface="Arial" panose="020B0604020202020204" pitchFamily="34" charset="0"/>
                <a:cs typeface="Arial" panose="020B0604020202020204" pitchFamily="34" charset="0"/>
              </a:rPr>
              <a:t>GFAS and CMIP present day emissions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officeArt object" descr="aerocom.tif">
            <a:extLst>
              <a:ext uri="{FF2B5EF4-FFF2-40B4-BE49-F238E27FC236}">
                <a16:creationId xmlns:a16="http://schemas.microsoft.com/office/drawing/2014/main" id="{34D2A2B0-15E7-F444-8DFD-FB96EBD28B95}"/>
              </a:ext>
            </a:extLst>
          </p:cNvPr>
          <p:cNvPicPr/>
          <p:nvPr/>
        </p:nvPicPr>
        <p:blipFill rotWithShape="1">
          <a:blip r:embed="rId3" cstate="print">
            <a:extLst/>
          </a:blip>
          <a:srcRect l="16929" r="24409" b="3150"/>
          <a:stretch>
            <a:fillRect/>
          </a:stretch>
        </p:blipFill>
        <p:spPr>
          <a:xfrm>
            <a:off x="3413864" y="3858625"/>
            <a:ext cx="2389296" cy="2945493"/>
          </a:xfrm>
          <a:prstGeom prst="rect">
            <a:avLst/>
          </a:prstGeom>
          <a:noFill/>
          <a:ln>
            <a:noFill/>
          </a:ln>
          <a:effectLst/>
          <a:extLst/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6D69019-03FC-5A47-8C11-2F78BDA9EA26}"/>
              </a:ext>
            </a:extLst>
          </p:cNvPr>
          <p:cNvSpPr txBox="1"/>
          <p:nvPr/>
        </p:nvSpPr>
        <p:spPr>
          <a:xfrm>
            <a:off x="80041" y="4144068"/>
            <a:ext cx="27531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altLang="zh-CN" dirty="0">
                <a:latin typeface="Arial" panose="020B0604020202020204" pitchFamily="34" charset="0"/>
                <a:cs typeface="Arial" panose="020B0604020202020204" pitchFamily="34" charset="0"/>
              </a:rPr>
              <a:t>Emission differences could explain part of </a:t>
            </a:r>
            <a:r>
              <a:rPr lang="en-GB" altLang="zh-CN" dirty="0" err="1">
                <a:latin typeface="Arial" panose="020B0604020202020204" pitchFamily="34" charset="0"/>
                <a:cs typeface="Arial" panose="020B0604020202020204" pitchFamily="34" charset="0"/>
              </a:rPr>
              <a:t>AeroCom</a:t>
            </a:r>
            <a:r>
              <a:rPr lang="en-GB" altLang="zh-CN" dirty="0">
                <a:latin typeface="Arial" panose="020B0604020202020204" pitchFamily="34" charset="0"/>
                <a:cs typeface="Arial" panose="020B0604020202020204" pitchFamily="34" charset="0"/>
              </a:rPr>
              <a:t> model forcing diversity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26050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>
          <a:xfrm>
            <a:off x="457200" y="1145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000" b="1" kern="1200">
                <a:solidFill>
                  <a:srgbClr val="003366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3500" b="0" dirty="0"/>
              <a:t>AOD by source</a:t>
            </a:r>
          </a:p>
        </p:txBody>
      </p:sp>
      <p:pic>
        <p:nvPicPr>
          <p:cNvPr id="13" name="Picture 12" descr="2256_ox_brand_blue_po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41" y="6290370"/>
            <a:ext cx="513748" cy="513748"/>
          </a:xfrm>
          <a:prstGeom prst="rect">
            <a:avLst/>
          </a:prstGeom>
        </p:spPr>
      </p:pic>
      <p:pic>
        <p:nvPicPr>
          <p:cNvPr id="14" name="Picture 13" descr="LOGO-ERC-SEUL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073" y="6290370"/>
            <a:ext cx="513748" cy="513748"/>
          </a:xfrm>
          <a:prstGeom prst="rect">
            <a:avLst/>
          </a:prstGeom>
        </p:spPr>
      </p:pic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A8A11659-B9D7-734D-B8AA-45DBC784C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419863" y="6150936"/>
            <a:ext cx="4377299" cy="365125"/>
          </a:xfrm>
        </p:spPr>
        <p:txBody>
          <a:bodyPr/>
          <a:lstStyle/>
          <a:p>
            <a:r>
              <a:rPr lang="en-US" sz="2200" dirty="0"/>
              <a:t>Climate Processes Group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973B0CCC-E0BE-E44C-8BE7-D82600F6F4DF}"/>
              </a:ext>
            </a:extLst>
          </p:cNvPr>
          <p:cNvSpPr txBox="1">
            <a:spLocks/>
          </p:cNvSpPr>
          <p:nvPr/>
        </p:nvSpPr>
        <p:spPr>
          <a:xfrm>
            <a:off x="1727856" y="6432437"/>
            <a:ext cx="6548691" cy="5071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200" dirty="0">
                <a:latin typeface="+mn-lt"/>
              </a:rPr>
              <a:t>(</a:t>
            </a:r>
            <a:r>
              <a:rPr lang="en-US" sz="2200" dirty="0" err="1">
                <a:latin typeface="+mn-lt"/>
              </a:rPr>
              <a:t>Haochi</a:t>
            </a:r>
            <a:r>
              <a:rPr lang="en-US" sz="2200" dirty="0">
                <a:latin typeface="+mn-lt"/>
              </a:rPr>
              <a:t> Che, Duncan Watson-Parris, Philip Stier)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F98DBE3-30F9-B149-9362-E8C279873187}"/>
              </a:ext>
            </a:extLst>
          </p:cNvPr>
          <p:cNvSpPr txBox="1"/>
          <p:nvPr/>
        </p:nvSpPr>
        <p:spPr>
          <a:xfrm>
            <a:off x="10302369" y="4203498"/>
            <a:ext cx="1274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CMIP6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PD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9BD314D-AE60-444D-BCDF-1B8113EC2C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77999" y="141276"/>
            <a:ext cx="4966001" cy="586891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2CD806F7-80B3-294F-A19B-F3EA5D6AFC3D}"/>
              </a:ext>
            </a:extLst>
          </p:cNvPr>
          <p:cNvSpPr txBox="1"/>
          <p:nvPr/>
        </p:nvSpPr>
        <p:spPr>
          <a:xfrm>
            <a:off x="457200" y="1383010"/>
            <a:ext cx="3580410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altLang="zh-CN" dirty="0">
                <a:latin typeface="Arial" panose="020B0604020202020204" pitchFamily="34" charset="0"/>
                <a:cs typeface="Arial" panose="020B0604020202020204" pitchFamily="34" charset="0"/>
              </a:rPr>
              <a:t>Complex pattern of anthropogenic AOD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Biomass burning aerosol dominates AOD over CLARIFY region (surprise)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Significant “natural” component of BB aerosol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E44B52A-2821-D54D-A479-8D988A81B556}"/>
              </a:ext>
            </a:extLst>
          </p:cNvPr>
          <p:cNvSpPr txBox="1"/>
          <p:nvPr/>
        </p:nvSpPr>
        <p:spPr>
          <a:xfrm>
            <a:off x="4392613" y="559204"/>
            <a:ext cx="615553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PD-PI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3950C87-EA2A-6149-9304-31389FA61185}"/>
              </a:ext>
            </a:extLst>
          </p:cNvPr>
          <p:cNvSpPr txBox="1"/>
          <p:nvPr/>
        </p:nvSpPr>
        <p:spPr>
          <a:xfrm>
            <a:off x="6637049" y="559204"/>
            <a:ext cx="46166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BBA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9C9C857-05C6-DE4D-9C44-5B0D5B0A37C7}"/>
              </a:ext>
            </a:extLst>
          </p:cNvPr>
          <p:cNvSpPr txBox="1"/>
          <p:nvPr/>
        </p:nvSpPr>
        <p:spPr>
          <a:xfrm>
            <a:off x="6637049" y="1936742"/>
            <a:ext cx="512961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DMS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ACCCECF-1E99-744D-89B4-ED7F50780EDE}"/>
              </a:ext>
            </a:extLst>
          </p:cNvPr>
          <p:cNvSpPr txBox="1"/>
          <p:nvPr/>
        </p:nvSpPr>
        <p:spPr>
          <a:xfrm>
            <a:off x="4392612" y="1936742"/>
            <a:ext cx="307777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SS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0F6FE25-650D-C24C-A79F-9DC85E02F5A4}"/>
              </a:ext>
            </a:extLst>
          </p:cNvPr>
          <p:cNvSpPr txBox="1"/>
          <p:nvPr/>
        </p:nvSpPr>
        <p:spPr>
          <a:xfrm>
            <a:off x="4392612" y="3290529"/>
            <a:ext cx="474489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Dust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93C656D5-A1DF-4247-B930-9C10B612ECB8}"/>
              </a:ext>
            </a:extLst>
          </p:cNvPr>
          <p:cNvSpPr txBox="1"/>
          <p:nvPr/>
        </p:nvSpPr>
        <p:spPr>
          <a:xfrm>
            <a:off x="6601422" y="3290529"/>
            <a:ext cx="487313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SOA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7D65EC2-EE7E-2B40-8019-897228CDFA8C}"/>
              </a:ext>
            </a:extLst>
          </p:cNvPr>
          <p:cNvSpPr txBox="1"/>
          <p:nvPr/>
        </p:nvSpPr>
        <p:spPr>
          <a:xfrm>
            <a:off x="4392612" y="4596815"/>
            <a:ext cx="1090042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Nucleation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70423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946828AD-A7B6-E147-A1F2-94B0466707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3839" y="879386"/>
            <a:ext cx="6156960" cy="5130800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457200" y="1145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000" b="1" kern="1200">
                <a:solidFill>
                  <a:srgbClr val="003366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3500" b="0" dirty="0"/>
              <a:t>CCN by source</a:t>
            </a:r>
          </a:p>
        </p:txBody>
      </p:sp>
      <p:pic>
        <p:nvPicPr>
          <p:cNvPr id="13" name="Picture 12" descr="2256_ox_brand_blue_po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41" y="6290370"/>
            <a:ext cx="513748" cy="513748"/>
          </a:xfrm>
          <a:prstGeom prst="rect">
            <a:avLst/>
          </a:prstGeom>
        </p:spPr>
      </p:pic>
      <p:pic>
        <p:nvPicPr>
          <p:cNvPr id="14" name="Picture 13" descr="LOGO-ERC-SEUL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073" y="6290370"/>
            <a:ext cx="513748" cy="513748"/>
          </a:xfrm>
          <a:prstGeom prst="rect">
            <a:avLst/>
          </a:prstGeom>
        </p:spPr>
      </p:pic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A8A11659-B9D7-734D-B8AA-45DBC784C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419863" y="6150936"/>
            <a:ext cx="4377299" cy="365125"/>
          </a:xfrm>
        </p:spPr>
        <p:txBody>
          <a:bodyPr/>
          <a:lstStyle/>
          <a:p>
            <a:r>
              <a:rPr lang="en-US" sz="2200" dirty="0"/>
              <a:t>Climate Processes Group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973B0CCC-E0BE-E44C-8BE7-D82600F6F4DF}"/>
              </a:ext>
            </a:extLst>
          </p:cNvPr>
          <p:cNvSpPr txBox="1">
            <a:spLocks/>
          </p:cNvSpPr>
          <p:nvPr/>
        </p:nvSpPr>
        <p:spPr>
          <a:xfrm>
            <a:off x="1727856" y="6432437"/>
            <a:ext cx="6548691" cy="5071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200" dirty="0">
                <a:latin typeface="+mn-lt"/>
              </a:rPr>
              <a:t>(</a:t>
            </a:r>
            <a:r>
              <a:rPr lang="en-US" sz="2200" dirty="0" err="1">
                <a:latin typeface="+mn-lt"/>
              </a:rPr>
              <a:t>Haochi</a:t>
            </a:r>
            <a:r>
              <a:rPr lang="en-US" sz="2200" dirty="0">
                <a:latin typeface="+mn-lt"/>
              </a:rPr>
              <a:t> Che, Duncan Watson-Parris, Philip Stier)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F98DBE3-30F9-B149-9362-E8C279873187}"/>
              </a:ext>
            </a:extLst>
          </p:cNvPr>
          <p:cNvSpPr txBox="1"/>
          <p:nvPr/>
        </p:nvSpPr>
        <p:spPr>
          <a:xfrm>
            <a:off x="10302369" y="4203498"/>
            <a:ext cx="1274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CMIP6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PD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CD806F7-80B3-294F-A19B-F3EA5D6AFC3D}"/>
              </a:ext>
            </a:extLst>
          </p:cNvPr>
          <p:cNvSpPr txBox="1"/>
          <p:nvPr/>
        </p:nvSpPr>
        <p:spPr>
          <a:xfrm>
            <a:off x="179122" y="1783027"/>
            <a:ext cx="3074717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altLang="zh-CN" dirty="0">
                <a:latin typeface="Arial" panose="020B0604020202020204" pitchFamily="34" charset="0"/>
                <a:cs typeface="Arial" panose="020B0604020202020204" pitchFamily="34" charset="0"/>
              </a:rPr>
              <a:t>Complex contribution of aerosol sources to CCN</a:t>
            </a:r>
            <a:r>
              <a:rPr lang="en-GB" altLang="zh-CN" baseline="-25000" dirty="0">
                <a:latin typeface="Arial" panose="020B0604020202020204" pitchFamily="34" charset="0"/>
                <a:cs typeface="Arial" panose="020B0604020202020204" pitchFamily="34" charset="0"/>
              </a:rPr>
              <a:t>0.05%</a:t>
            </a:r>
            <a:r>
              <a:rPr lang="en-GB" altLang="zh-CN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altLang="zh-CN" dirty="0">
                <a:latin typeface="Arial" panose="020B0604020202020204" pitchFamily="34" charset="0"/>
                <a:cs typeface="Arial" panose="020B0604020202020204" pitchFamily="34" charset="0"/>
              </a:rPr>
              <a:t>Overall contribution to CCN small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3950C87-EA2A-6149-9304-31389FA61185}"/>
              </a:ext>
            </a:extLst>
          </p:cNvPr>
          <p:cNvSpPr txBox="1"/>
          <p:nvPr/>
        </p:nvSpPr>
        <p:spPr>
          <a:xfrm>
            <a:off x="3430711" y="1308143"/>
            <a:ext cx="461665" cy="276999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BBA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9C9C857-05C6-DE4D-9C44-5B0D5B0A37C7}"/>
              </a:ext>
            </a:extLst>
          </p:cNvPr>
          <p:cNvSpPr txBox="1"/>
          <p:nvPr/>
        </p:nvSpPr>
        <p:spPr>
          <a:xfrm>
            <a:off x="3430711" y="2875633"/>
            <a:ext cx="512961" cy="276999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DMS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ACCCECF-1E99-744D-89B4-ED7F50780EDE}"/>
              </a:ext>
            </a:extLst>
          </p:cNvPr>
          <p:cNvSpPr txBox="1"/>
          <p:nvPr/>
        </p:nvSpPr>
        <p:spPr>
          <a:xfrm>
            <a:off x="6024542" y="1308142"/>
            <a:ext cx="307777" cy="276999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SS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0F6FE25-650D-C24C-A79F-9DC85E02F5A4}"/>
              </a:ext>
            </a:extLst>
          </p:cNvPr>
          <p:cNvSpPr txBox="1"/>
          <p:nvPr/>
        </p:nvSpPr>
        <p:spPr>
          <a:xfrm>
            <a:off x="6043816" y="2875634"/>
            <a:ext cx="474489" cy="276999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Dust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93C656D5-A1DF-4247-B930-9C10B612ECB8}"/>
              </a:ext>
            </a:extLst>
          </p:cNvPr>
          <p:cNvSpPr txBox="1"/>
          <p:nvPr/>
        </p:nvSpPr>
        <p:spPr>
          <a:xfrm>
            <a:off x="3430711" y="4503340"/>
            <a:ext cx="487313" cy="276999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SOA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7D65EC2-EE7E-2B40-8019-897228CDFA8C}"/>
              </a:ext>
            </a:extLst>
          </p:cNvPr>
          <p:cNvSpPr txBox="1"/>
          <p:nvPr/>
        </p:nvSpPr>
        <p:spPr>
          <a:xfrm>
            <a:off x="6024542" y="4480419"/>
            <a:ext cx="1090042" cy="276999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Nucleation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CF57A84-4187-EA45-B960-06F2D7F695D1}"/>
              </a:ext>
            </a:extLst>
          </p:cNvPr>
          <p:cNvSpPr txBox="1"/>
          <p:nvPr/>
        </p:nvSpPr>
        <p:spPr>
          <a:xfrm>
            <a:off x="4411403" y="822269"/>
            <a:ext cx="3224431" cy="276999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Surface CCN</a:t>
            </a:r>
            <a:r>
              <a:rPr lang="en-GB" baseline="-25000" dirty="0">
                <a:latin typeface="Arial" panose="020B0604020202020204" pitchFamily="34" charset="0"/>
                <a:cs typeface="Arial" panose="020B0604020202020204" pitchFamily="34" charset="0"/>
              </a:rPr>
              <a:t>0.05%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by source 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14559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73FDE638-9C7E-1B4A-B419-1FFD8F7FF2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3839" y="878546"/>
            <a:ext cx="6144768" cy="5120640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457200" y="1145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000" b="1" kern="1200">
                <a:solidFill>
                  <a:srgbClr val="003366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3500" b="0" dirty="0"/>
              <a:t>CCN by source</a:t>
            </a:r>
          </a:p>
        </p:txBody>
      </p:sp>
      <p:pic>
        <p:nvPicPr>
          <p:cNvPr id="13" name="Picture 12" descr="2256_ox_brand_blue_po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41" y="6290370"/>
            <a:ext cx="513748" cy="513748"/>
          </a:xfrm>
          <a:prstGeom prst="rect">
            <a:avLst/>
          </a:prstGeom>
        </p:spPr>
      </p:pic>
      <p:pic>
        <p:nvPicPr>
          <p:cNvPr id="14" name="Picture 13" descr="LOGO-ERC-SEUL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073" y="6290370"/>
            <a:ext cx="513748" cy="513748"/>
          </a:xfrm>
          <a:prstGeom prst="rect">
            <a:avLst/>
          </a:prstGeom>
        </p:spPr>
      </p:pic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A8A11659-B9D7-734D-B8AA-45DBC784C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419863" y="6150936"/>
            <a:ext cx="4377299" cy="365125"/>
          </a:xfrm>
        </p:spPr>
        <p:txBody>
          <a:bodyPr/>
          <a:lstStyle/>
          <a:p>
            <a:r>
              <a:rPr lang="en-US" sz="2200" dirty="0"/>
              <a:t>Climate Processes Group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973B0CCC-E0BE-E44C-8BE7-D82600F6F4DF}"/>
              </a:ext>
            </a:extLst>
          </p:cNvPr>
          <p:cNvSpPr txBox="1">
            <a:spLocks/>
          </p:cNvSpPr>
          <p:nvPr/>
        </p:nvSpPr>
        <p:spPr>
          <a:xfrm>
            <a:off x="1727856" y="6432437"/>
            <a:ext cx="6548691" cy="5071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200" dirty="0">
                <a:latin typeface="+mn-lt"/>
              </a:rPr>
              <a:t>(</a:t>
            </a:r>
            <a:r>
              <a:rPr lang="en-US" sz="2200" dirty="0" err="1">
                <a:latin typeface="+mn-lt"/>
              </a:rPr>
              <a:t>Haochi</a:t>
            </a:r>
            <a:r>
              <a:rPr lang="en-US" sz="2200" dirty="0">
                <a:latin typeface="+mn-lt"/>
              </a:rPr>
              <a:t> Che, Duncan Watson-Parris, Philip Stier)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CD806F7-80B3-294F-A19B-F3EA5D6AFC3D}"/>
              </a:ext>
            </a:extLst>
          </p:cNvPr>
          <p:cNvSpPr txBox="1"/>
          <p:nvPr/>
        </p:nvSpPr>
        <p:spPr>
          <a:xfrm>
            <a:off x="179122" y="1783027"/>
            <a:ext cx="30747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altLang="zh-CN" dirty="0">
                <a:latin typeface="Arial" panose="020B0604020202020204" pitchFamily="34" charset="0"/>
                <a:cs typeface="Arial" panose="020B0604020202020204" pitchFamily="34" charset="0"/>
              </a:rPr>
              <a:t>Significant contribution of nucleation to CCN</a:t>
            </a:r>
            <a:r>
              <a:rPr lang="en-GB" altLang="zh-CN" baseline="-25000" dirty="0">
                <a:latin typeface="Arial" panose="020B0604020202020204" pitchFamily="34" charset="0"/>
                <a:cs typeface="Arial" panose="020B0604020202020204" pitchFamily="34" charset="0"/>
              </a:rPr>
              <a:t>0.75%</a:t>
            </a:r>
            <a:r>
              <a:rPr lang="en-GB" altLang="zh-CN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3950C87-EA2A-6149-9304-31389FA61185}"/>
              </a:ext>
            </a:extLst>
          </p:cNvPr>
          <p:cNvSpPr txBox="1"/>
          <p:nvPr/>
        </p:nvSpPr>
        <p:spPr>
          <a:xfrm>
            <a:off x="3430711" y="1308143"/>
            <a:ext cx="461665" cy="276999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BBA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9C9C857-05C6-DE4D-9C44-5B0D5B0A37C7}"/>
              </a:ext>
            </a:extLst>
          </p:cNvPr>
          <p:cNvSpPr txBox="1"/>
          <p:nvPr/>
        </p:nvSpPr>
        <p:spPr>
          <a:xfrm>
            <a:off x="3430711" y="2875633"/>
            <a:ext cx="512961" cy="276999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DMS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ACCCECF-1E99-744D-89B4-ED7F50780EDE}"/>
              </a:ext>
            </a:extLst>
          </p:cNvPr>
          <p:cNvSpPr txBox="1"/>
          <p:nvPr/>
        </p:nvSpPr>
        <p:spPr>
          <a:xfrm>
            <a:off x="6024542" y="1308142"/>
            <a:ext cx="307777" cy="276999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SS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0F6FE25-650D-C24C-A79F-9DC85E02F5A4}"/>
              </a:ext>
            </a:extLst>
          </p:cNvPr>
          <p:cNvSpPr txBox="1"/>
          <p:nvPr/>
        </p:nvSpPr>
        <p:spPr>
          <a:xfrm>
            <a:off x="6043816" y="2875634"/>
            <a:ext cx="474489" cy="276999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Dust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93C656D5-A1DF-4247-B930-9C10B612ECB8}"/>
              </a:ext>
            </a:extLst>
          </p:cNvPr>
          <p:cNvSpPr txBox="1"/>
          <p:nvPr/>
        </p:nvSpPr>
        <p:spPr>
          <a:xfrm>
            <a:off x="3430711" y="4503340"/>
            <a:ext cx="487313" cy="276999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SOA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7D65EC2-EE7E-2B40-8019-897228CDFA8C}"/>
              </a:ext>
            </a:extLst>
          </p:cNvPr>
          <p:cNvSpPr txBox="1"/>
          <p:nvPr/>
        </p:nvSpPr>
        <p:spPr>
          <a:xfrm>
            <a:off x="6024542" y="4480419"/>
            <a:ext cx="1090042" cy="276999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Nucleation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CF57A84-4187-EA45-B960-06F2D7F695D1}"/>
              </a:ext>
            </a:extLst>
          </p:cNvPr>
          <p:cNvSpPr txBox="1"/>
          <p:nvPr/>
        </p:nvSpPr>
        <p:spPr>
          <a:xfrm>
            <a:off x="4411403" y="822269"/>
            <a:ext cx="3224431" cy="276999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Surface CCN</a:t>
            </a:r>
            <a:r>
              <a:rPr lang="en-GB" baseline="-25000" dirty="0">
                <a:latin typeface="Arial" panose="020B0604020202020204" pitchFamily="34" charset="0"/>
                <a:cs typeface="Arial" panose="020B0604020202020204" pitchFamily="34" charset="0"/>
              </a:rPr>
              <a:t>0.75%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by source 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44717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>
          <a:xfrm>
            <a:off x="457200" y="1145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000" b="1" kern="1200">
                <a:solidFill>
                  <a:srgbClr val="003366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3500" b="0" dirty="0"/>
              <a:t>CCN along 8.1°S</a:t>
            </a:r>
          </a:p>
        </p:txBody>
      </p:sp>
      <p:pic>
        <p:nvPicPr>
          <p:cNvPr id="13" name="Picture 12" descr="2256_ox_brand_blue_po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41" y="6290370"/>
            <a:ext cx="513748" cy="513748"/>
          </a:xfrm>
          <a:prstGeom prst="rect">
            <a:avLst/>
          </a:prstGeom>
        </p:spPr>
      </p:pic>
      <p:pic>
        <p:nvPicPr>
          <p:cNvPr id="14" name="Picture 13" descr="LOGO-ERC-SEUL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073" y="6290370"/>
            <a:ext cx="513748" cy="513748"/>
          </a:xfrm>
          <a:prstGeom prst="rect">
            <a:avLst/>
          </a:prstGeom>
        </p:spPr>
      </p:pic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A8A11659-B9D7-734D-B8AA-45DBC784C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419863" y="6150936"/>
            <a:ext cx="4377299" cy="365125"/>
          </a:xfrm>
        </p:spPr>
        <p:txBody>
          <a:bodyPr/>
          <a:lstStyle/>
          <a:p>
            <a:r>
              <a:rPr lang="en-US" sz="2200" dirty="0"/>
              <a:t>Climate Processes Group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973B0CCC-E0BE-E44C-8BE7-D82600F6F4DF}"/>
              </a:ext>
            </a:extLst>
          </p:cNvPr>
          <p:cNvSpPr txBox="1">
            <a:spLocks/>
          </p:cNvSpPr>
          <p:nvPr/>
        </p:nvSpPr>
        <p:spPr>
          <a:xfrm>
            <a:off x="1727856" y="6432437"/>
            <a:ext cx="6548691" cy="5071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200" dirty="0">
                <a:latin typeface="+mn-lt"/>
              </a:rPr>
              <a:t>(</a:t>
            </a:r>
            <a:r>
              <a:rPr lang="en-US" sz="2200" dirty="0" err="1">
                <a:latin typeface="+mn-lt"/>
              </a:rPr>
              <a:t>Haochi</a:t>
            </a:r>
            <a:r>
              <a:rPr lang="en-US" sz="2200" dirty="0">
                <a:latin typeface="+mn-lt"/>
              </a:rPr>
              <a:t> Che, Duncan Watson-Parris, Philip Stier)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CD806F7-80B3-294F-A19B-F3EA5D6AFC3D}"/>
              </a:ext>
            </a:extLst>
          </p:cNvPr>
          <p:cNvSpPr txBox="1"/>
          <p:nvPr/>
        </p:nvSpPr>
        <p:spPr>
          <a:xfrm>
            <a:off x="190497" y="937634"/>
            <a:ext cx="74690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altLang="zh-CN" dirty="0">
                <a:latin typeface="Arial" panose="020B0604020202020204" pitchFamily="34" charset="0"/>
                <a:cs typeface="Arial" panose="020B0604020202020204" pitchFamily="34" charset="0"/>
              </a:rPr>
              <a:t>Complex contribution of aerosol sources to CCN</a:t>
            </a:r>
            <a:r>
              <a:rPr lang="en-GB" altLang="zh-CN" baseline="-25000" dirty="0">
                <a:latin typeface="Arial" panose="020B0604020202020204" pitchFamily="34" charset="0"/>
                <a:cs typeface="Arial" panose="020B0604020202020204" pitchFamily="34" charset="0"/>
              </a:rPr>
              <a:t>0.75%</a:t>
            </a:r>
            <a:r>
              <a:rPr lang="en-GB" altLang="zh-CN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0918F54-B4E9-DB40-8A5A-4201C675FCA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9750"/>
          <a:stretch/>
        </p:blipFill>
        <p:spPr>
          <a:xfrm>
            <a:off x="163166" y="1791682"/>
            <a:ext cx="4076323" cy="270404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FB58269-4767-4044-B51B-687A8A2618D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493" b="8565"/>
          <a:stretch/>
        </p:blipFill>
        <p:spPr>
          <a:xfrm>
            <a:off x="4271750" y="1767932"/>
            <a:ext cx="4415050" cy="3328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25265"/>
      </p:ext>
    </p:extLst>
  </p:cSld>
  <p:clrMapOvr>
    <a:masterClrMapping/>
  </p:clrMapOvr>
</p:sld>
</file>

<file path=ppt/theme/theme1.xml><?xml version="1.0" encoding="utf-8"?>
<a:theme xmlns:a="http://schemas.openxmlformats.org/drawingml/2006/main" name="climateProcessesGroup_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climateProcessesGroup_template.potx</Template>
  <TotalTime>10118</TotalTime>
  <Words>442</Words>
  <Application>Microsoft Macintosh PowerPoint</Application>
  <PresentationFormat>On-screen Show (4:3)</PresentationFormat>
  <Paragraphs>129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宋体</vt:lpstr>
      <vt:lpstr>Arial</vt:lpstr>
      <vt:lpstr>Calibri</vt:lpstr>
      <vt:lpstr>climateProcessesGroup_template</vt:lpstr>
      <vt:lpstr>Understanding CCN and ACI for CLouds and Aerosol Radiative Impacts and Forcing: Year 2016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of Oxford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Philip Stier</dc:creator>
  <cp:lastModifiedBy>Philip Stier</cp:lastModifiedBy>
  <cp:revision>290</cp:revision>
  <dcterms:created xsi:type="dcterms:W3CDTF">2014-12-11T10:47:00Z</dcterms:created>
  <dcterms:modified xsi:type="dcterms:W3CDTF">2018-10-04T07:15:52Z</dcterms:modified>
</cp:coreProperties>
</file>