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278" r:id="rId3"/>
    <p:sldId id="279" r:id="rId4"/>
    <p:sldId id="281" r:id="rId5"/>
    <p:sldId id="277" r:id="rId6"/>
    <p:sldId id="264" r:id="rId7"/>
    <p:sldId id="282" r:id="rId8"/>
    <p:sldId id="283" r:id="rId9"/>
    <p:sldId id="257" r:id="rId10"/>
    <p:sldId id="260" r:id="rId11"/>
    <p:sldId id="262" r:id="rId12"/>
    <p:sldId id="274" r:id="rId13"/>
    <p:sldId id="286" r:id="rId14"/>
    <p:sldId id="28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0">
          <p15:clr>
            <a:srgbClr val="A4A3A4"/>
          </p15:clr>
        </p15:guide>
        <p15:guide id="2" pos="29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61" autoAdjust="0"/>
  </p:normalViewPr>
  <p:slideViewPr>
    <p:cSldViewPr snapToGrid="0" snapToObjects="1" showGuides="1">
      <p:cViewPr>
        <p:scale>
          <a:sx n="100" d="100"/>
          <a:sy n="100" d="100"/>
        </p:scale>
        <p:origin x="226" y="134"/>
      </p:cViewPr>
      <p:guideLst>
        <p:guide orient="horz" pos="920"/>
        <p:guide pos="29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6E66F-E041-46F2-9F2C-A69A86CC93CB}" type="datetimeFigureOut">
              <a:rPr lang="zh-CN" altLang="en-US" smtClean="0"/>
              <a:t>2018/10/1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3BC98-1AD1-4EF6-8EC9-F29EAE22B90E}" type="slidenum">
              <a:rPr lang="zh-CN" altLang="en-US" smtClean="0"/>
              <a:t>‹#›</a:t>
            </a:fld>
            <a:endParaRPr lang="zh-CN" altLang="en-US"/>
          </a:p>
        </p:txBody>
      </p:sp>
    </p:spTree>
    <p:extLst>
      <p:ext uri="{BB962C8B-B14F-4D97-AF65-F5344CB8AC3E}">
        <p14:creationId xmlns:p14="http://schemas.microsoft.com/office/powerpoint/2010/main" val="205423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1</a:t>
            </a:fld>
            <a:endParaRPr lang="zh-CN" altLang="en-US"/>
          </a:p>
        </p:txBody>
      </p:sp>
    </p:spTree>
    <p:extLst>
      <p:ext uri="{BB962C8B-B14F-4D97-AF65-F5344CB8AC3E}">
        <p14:creationId xmlns:p14="http://schemas.microsoft.com/office/powerpoint/2010/main" val="169710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a:solidFill>
                  <a:schemeClr val="tx1"/>
                </a:solidFill>
                <a:effectLst/>
                <a:latin typeface="+mn-lt"/>
                <a:ea typeface="+mn-ea"/>
                <a:cs typeface="+mn-cs"/>
              </a:rPr>
              <a:t>OM/CO ratios show a similar trend to BC/CO, which are generally higher in lofted layer than boundary layer in Period 2 and 3, but opposite in Period1. However, OM/CO show less variation in the same layer, except the similar decreasing boundary layer trend with BC/CO in Period 1. The difference between OM/CO and BC/CO is likely to correlate with different evolution processes. The evaporation and further oxidation of BB POA and SOA formation may lead to OA loss or net OA enhancement, while BC not. Furthermore, the discrepancy may also indicate the different scavenging efficiency between OM and BC during transport. </a:t>
            </a:r>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10</a:t>
            </a:fld>
            <a:endParaRPr lang="zh-CN" altLang="en-US"/>
          </a:p>
        </p:txBody>
      </p:sp>
    </p:spTree>
    <p:extLst>
      <p:ext uri="{BB962C8B-B14F-4D97-AF65-F5344CB8AC3E}">
        <p14:creationId xmlns:p14="http://schemas.microsoft.com/office/powerpoint/2010/main" val="312388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7B3BC98-1AD1-4EF6-8EC9-F29EAE22B90E}" type="slidenum">
              <a:rPr lang="zh-CN" altLang="en-US" smtClean="0"/>
              <a:t>11</a:t>
            </a:fld>
            <a:endParaRPr lang="zh-CN" altLang="en-US"/>
          </a:p>
        </p:txBody>
      </p:sp>
    </p:spTree>
    <p:extLst>
      <p:ext uri="{BB962C8B-B14F-4D97-AF65-F5344CB8AC3E}">
        <p14:creationId xmlns:p14="http://schemas.microsoft.com/office/powerpoint/2010/main" val="133343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B3BC98-1AD1-4EF6-8EC9-F29EAE22B90E}" type="slidenum">
              <a:rPr lang="zh-CN" altLang="en-US" smtClean="0"/>
              <a:t>12</a:t>
            </a:fld>
            <a:endParaRPr lang="zh-CN" altLang="en-US"/>
          </a:p>
        </p:txBody>
      </p:sp>
    </p:spTree>
    <p:extLst>
      <p:ext uri="{BB962C8B-B14F-4D97-AF65-F5344CB8AC3E}">
        <p14:creationId xmlns:p14="http://schemas.microsoft.com/office/powerpoint/2010/main" val="410762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B3BC98-1AD1-4EF6-8EC9-F29EAE22B90E}" type="slidenum">
              <a:rPr lang="zh-CN" altLang="en-US" smtClean="0"/>
              <a:t>13</a:t>
            </a:fld>
            <a:endParaRPr lang="zh-CN" altLang="en-US"/>
          </a:p>
        </p:txBody>
      </p:sp>
    </p:spTree>
    <p:extLst>
      <p:ext uri="{BB962C8B-B14F-4D97-AF65-F5344CB8AC3E}">
        <p14:creationId xmlns:p14="http://schemas.microsoft.com/office/powerpoint/2010/main" val="202662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B3BC98-1AD1-4EF6-8EC9-F29EAE22B90E}" type="slidenum">
              <a:rPr lang="zh-CN" altLang="en-US" smtClean="0"/>
              <a:t>14</a:t>
            </a:fld>
            <a:endParaRPr lang="zh-CN" altLang="en-US"/>
          </a:p>
        </p:txBody>
      </p:sp>
    </p:spTree>
    <p:extLst>
      <p:ext uri="{BB962C8B-B14F-4D97-AF65-F5344CB8AC3E}">
        <p14:creationId xmlns:p14="http://schemas.microsoft.com/office/powerpoint/2010/main" val="11900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2</a:t>
            </a:fld>
            <a:endParaRPr lang="zh-CN" altLang="en-US"/>
          </a:p>
        </p:txBody>
      </p:sp>
    </p:spTree>
    <p:extLst>
      <p:ext uri="{BB962C8B-B14F-4D97-AF65-F5344CB8AC3E}">
        <p14:creationId xmlns:p14="http://schemas.microsoft.com/office/powerpoint/2010/main" val="318644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3</a:t>
            </a:fld>
            <a:endParaRPr lang="zh-CN" altLang="en-US"/>
          </a:p>
        </p:txBody>
      </p:sp>
    </p:spTree>
    <p:extLst>
      <p:ext uri="{BB962C8B-B14F-4D97-AF65-F5344CB8AC3E}">
        <p14:creationId xmlns:p14="http://schemas.microsoft.com/office/powerpoint/2010/main" val="132710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For analysis, we mainly divided the whole campaign into 3 periods.</a:t>
            </a:r>
          </a:p>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4</a:t>
            </a:fld>
            <a:endParaRPr lang="zh-CN" altLang="en-US"/>
          </a:p>
        </p:txBody>
      </p:sp>
    </p:spTree>
    <p:extLst>
      <p:ext uri="{BB962C8B-B14F-4D97-AF65-F5344CB8AC3E}">
        <p14:creationId xmlns:p14="http://schemas.microsoft.com/office/powerpoint/2010/main" val="60743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en-GB" altLang="zh-CN" sz="1200" kern="1200" dirty="0">
                <a:solidFill>
                  <a:schemeClr val="tx1"/>
                </a:solidFill>
                <a:effectLst/>
                <a:latin typeface="+mn-lt"/>
                <a:ea typeface="+mn-ea"/>
                <a:cs typeface="+mn-cs"/>
              </a:rPr>
              <a:t>Period 1 had higher SO</a:t>
            </a:r>
            <a:r>
              <a:rPr lang="en-GB" altLang="zh-CN" sz="1200" kern="1200" baseline="-25000" dirty="0">
                <a:solidFill>
                  <a:schemeClr val="tx1"/>
                </a:solidFill>
                <a:effectLst/>
                <a:latin typeface="+mn-lt"/>
                <a:ea typeface="+mn-ea"/>
                <a:cs typeface="+mn-cs"/>
              </a:rPr>
              <a:t>4</a:t>
            </a:r>
            <a:r>
              <a:rPr lang="en-GB" altLang="zh-CN" sz="1200" kern="1200" dirty="0">
                <a:solidFill>
                  <a:schemeClr val="tx1"/>
                </a:solidFill>
                <a:effectLst/>
                <a:latin typeface="+mn-lt"/>
                <a:ea typeface="+mn-ea"/>
                <a:cs typeface="+mn-cs"/>
              </a:rPr>
              <a:t>, and lower BC and OM. </a:t>
            </a:r>
          </a:p>
          <a:p>
            <a:pPr rtl="0"/>
            <a:r>
              <a:rPr lang="en-GB" altLang="zh-CN" sz="1200" kern="1200" dirty="0">
                <a:solidFill>
                  <a:schemeClr val="tx1"/>
                </a:solidFill>
                <a:effectLst/>
                <a:latin typeface="+mn-lt"/>
                <a:ea typeface="+mn-ea"/>
                <a:cs typeface="+mn-cs"/>
              </a:rPr>
              <a:t>The aerosols in Period 1 were concentrated in the boundary layer, indicating prior mixing of aloft BB aerosols and advection northwards in the boundary layer. These aerosols are likely to mix with the pristine marine aerosols, i.e. sulphate, resulting in the higher SO</a:t>
            </a:r>
            <a:r>
              <a:rPr lang="en-GB" altLang="zh-CN" sz="1200" kern="1200" baseline="-25000" dirty="0">
                <a:solidFill>
                  <a:schemeClr val="tx1"/>
                </a:solidFill>
                <a:effectLst/>
                <a:latin typeface="+mn-lt"/>
                <a:ea typeface="+mn-ea"/>
                <a:cs typeface="+mn-cs"/>
              </a:rPr>
              <a:t>4</a:t>
            </a:r>
            <a:r>
              <a:rPr lang="en-GB" altLang="zh-CN" sz="1200" kern="1200" dirty="0">
                <a:solidFill>
                  <a:schemeClr val="tx1"/>
                </a:solidFill>
                <a:effectLst/>
                <a:latin typeface="+mn-lt"/>
                <a:ea typeface="+mn-ea"/>
                <a:cs typeface="+mn-cs"/>
              </a:rPr>
              <a:t> fraction.</a:t>
            </a:r>
          </a:p>
          <a:p>
            <a:pPr rtl="0"/>
            <a:r>
              <a:rPr lang="en-GB" altLang="zh-CN" sz="1200" kern="1200" dirty="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5</a:t>
            </a:fld>
            <a:endParaRPr lang="zh-CN" altLang="en-US"/>
          </a:p>
        </p:txBody>
      </p:sp>
    </p:spTree>
    <p:extLst>
      <p:ext uri="{BB962C8B-B14F-4D97-AF65-F5344CB8AC3E}">
        <p14:creationId xmlns:p14="http://schemas.microsoft.com/office/powerpoint/2010/main" val="237407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a:solidFill>
                  <a:schemeClr val="tx1"/>
                </a:solidFill>
                <a:effectLst/>
                <a:latin typeface="+mn-lt"/>
                <a:ea typeface="+mn-ea"/>
                <a:cs typeface="+mn-cs"/>
              </a:rPr>
              <a:t>Through deconvolution of OA mass-spectra from the AMS, the results show that the OA during campaign is very aged.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60 reached a stable and low endpoint. Although aerosols in CLARIFY have undergone a considerable aging and transport process,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60 still persisted above the background level, 0.3%. The average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60 mainly falls within a narrow range of 0.5-0.7%, indicating that the BB signature of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60 may still be used as a tracer after prolonged aging. The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44 vs.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43 also shows a similar trend in the lofted and boundary layer, concentrated in the left-top of the panel. The endpoint for the oxidized plumes within these data appears to be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44 ~0.19–0.25, the very high </a:t>
            </a:r>
            <a:r>
              <a:rPr lang="en-GB" altLang="zh-CN" sz="1200" i="1" kern="1200" dirty="0">
                <a:solidFill>
                  <a:schemeClr val="tx1"/>
                </a:solidFill>
                <a:effectLst/>
                <a:latin typeface="+mn-lt"/>
                <a:ea typeface="+mn-ea"/>
                <a:cs typeface="+mn-cs"/>
              </a:rPr>
              <a:t>f</a:t>
            </a:r>
            <a:r>
              <a:rPr lang="en-GB" altLang="zh-CN" sz="1200" kern="1200" dirty="0">
                <a:solidFill>
                  <a:schemeClr val="tx1"/>
                </a:solidFill>
                <a:effectLst/>
                <a:latin typeface="+mn-lt"/>
                <a:ea typeface="+mn-ea"/>
                <a:cs typeface="+mn-cs"/>
              </a:rPr>
              <a:t>44 indicates that the observed BBOA has been oxidized into LV-OOA range. </a:t>
            </a:r>
          </a:p>
          <a:p>
            <a:r>
              <a:rPr lang="en-GB" altLang="zh-CN" sz="1200" kern="1200" dirty="0">
                <a:solidFill>
                  <a:schemeClr val="tx1"/>
                </a:solidFill>
                <a:effectLst/>
                <a:latin typeface="+mn-lt"/>
                <a:ea typeface="+mn-ea"/>
                <a:cs typeface="+mn-cs"/>
              </a:rPr>
              <a:t>It seems that the boundary layer aerosols are more aged.</a:t>
            </a:r>
          </a:p>
          <a:p>
            <a:r>
              <a:rPr lang="en-GB" altLang="zh-CN" sz="1200" kern="1200" dirty="0">
                <a:solidFill>
                  <a:schemeClr val="tx1"/>
                </a:solidFill>
                <a:effectLst/>
                <a:latin typeface="+mn-lt"/>
                <a:ea typeface="+mn-ea"/>
                <a:cs typeface="+mn-cs"/>
              </a:rPr>
              <a:t>The very aged aerosols data in CLARIFY may represent the background aerosol tracer information in transport region. </a:t>
            </a:r>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6</a:t>
            </a:fld>
            <a:endParaRPr lang="zh-CN" altLang="en-US"/>
          </a:p>
        </p:txBody>
      </p:sp>
    </p:spTree>
    <p:extLst>
      <p:ext uri="{BB962C8B-B14F-4D97-AF65-F5344CB8AC3E}">
        <p14:creationId xmlns:p14="http://schemas.microsoft.com/office/powerpoint/2010/main" val="53310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The very thickly coated BC, aged BC</a:t>
            </a:r>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7</a:t>
            </a:fld>
            <a:endParaRPr lang="zh-CN" altLang="en-US"/>
          </a:p>
        </p:txBody>
      </p:sp>
    </p:spTree>
    <p:extLst>
      <p:ext uri="{BB962C8B-B14F-4D97-AF65-F5344CB8AC3E}">
        <p14:creationId xmlns:p14="http://schemas.microsoft.com/office/powerpoint/2010/main" val="425619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8</a:t>
            </a:fld>
            <a:endParaRPr lang="zh-CN" altLang="en-US"/>
          </a:p>
        </p:txBody>
      </p:sp>
    </p:spTree>
    <p:extLst>
      <p:ext uri="{BB962C8B-B14F-4D97-AF65-F5344CB8AC3E}">
        <p14:creationId xmlns:p14="http://schemas.microsoft.com/office/powerpoint/2010/main" val="254590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BC/CO ratios are generally higher in the lofted layer than in the BL in Period 2 &amp;3, while the trend is opposite in Period 1.</a:t>
            </a:r>
          </a:p>
          <a:p>
            <a:r>
              <a:rPr lang="en-GB" altLang="zh-CN" dirty="0"/>
              <a:t>In period 1, it’s assumed that BC deposit into BL while CO not, and there is no further injection of lofted BB aerosols, leading to the very low BC/CO ratios in the lofted layer.</a:t>
            </a:r>
          </a:p>
          <a:p>
            <a:r>
              <a:rPr lang="en-GB" altLang="zh-CN" dirty="0"/>
              <a:t>The variation in Period 2 &amp;3 may be from the difference in source or the removal process.</a:t>
            </a:r>
          </a:p>
          <a:p>
            <a:endParaRPr lang="en-GB" altLang="zh-CN" dirty="0"/>
          </a:p>
        </p:txBody>
      </p:sp>
      <p:sp>
        <p:nvSpPr>
          <p:cNvPr id="4" name="灯片编号占位符 3"/>
          <p:cNvSpPr>
            <a:spLocks noGrp="1"/>
          </p:cNvSpPr>
          <p:nvPr>
            <p:ph type="sldNum" sz="quarter" idx="10"/>
          </p:nvPr>
        </p:nvSpPr>
        <p:spPr/>
        <p:txBody>
          <a:bodyPr/>
          <a:lstStyle/>
          <a:p>
            <a:fld id="{37B3BC98-1AD1-4EF6-8EC9-F29EAE22B90E}" type="slidenum">
              <a:rPr lang="zh-CN" altLang="en-US" smtClean="0"/>
              <a:t>9</a:t>
            </a:fld>
            <a:endParaRPr lang="zh-CN" altLang="en-US"/>
          </a:p>
        </p:txBody>
      </p:sp>
    </p:spTree>
    <p:extLst>
      <p:ext uri="{BB962C8B-B14F-4D97-AF65-F5344CB8AC3E}">
        <p14:creationId xmlns:p14="http://schemas.microsoft.com/office/powerpoint/2010/main" val="76298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4863290-E89D-4F44-B68A-8B1593D332EA}"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6080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863290-E89D-4F44-B68A-8B1593D332EA}"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91566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863290-E89D-4F44-B68A-8B1593D332EA}"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407347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863290-E89D-4F44-B68A-8B1593D332EA}"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164492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863290-E89D-4F44-B68A-8B1593D332EA}"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30291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4863290-E89D-4F44-B68A-8B1593D332EA}"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362960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4863290-E89D-4F44-B68A-8B1593D332EA}"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48888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4863290-E89D-4F44-B68A-8B1593D332EA}"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252918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63290-E89D-4F44-B68A-8B1593D332EA}"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17468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863290-E89D-4F44-B68A-8B1593D332EA}"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33443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863290-E89D-4F44-B68A-8B1593D332EA}"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D075E-66E2-4949-BB9F-1BB2D6B41E2D}" type="slidenum">
              <a:rPr lang="en-US" smtClean="0"/>
              <a:t>‹#›</a:t>
            </a:fld>
            <a:endParaRPr lang="en-US"/>
          </a:p>
        </p:txBody>
      </p:sp>
    </p:spTree>
    <p:extLst>
      <p:ext uri="{BB962C8B-B14F-4D97-AF65-F5344CB8AC3E}">
        <p14:creationId xmlns:p14="http://schemas.microsoft.com/office/powerpoint/2010/main" val="41895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863290-E89D-4F44-B68A-8B1593D332EA}" type="datetimeFigureOut">
              <a:rPr lang="en-US" smtClean="0"/>
              <a:t>10/1/2018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4D075E-66E2-4949-BB9F-1BB2D6B41E2D}" type="slidenum">
              <a:rPr lang="en-US" smtClean="0"/>
              <a:t>‹#›</a:t>
            </a:fld>
            <a:endParaRPr lang="en-US"/>
          </a:p>
        </p:txBody>
      </p:sp>
      <p:pic>
        <p:nvPicPr>
          <p:cNvPr id="8" name="Picture 5" descr="TAB_col_white_background.eps"/>
          <p:cNvPicPr>
            <a:picLocks/>
          </p:cNvPicPr>
          <p:nvPr userDrawn="1"/>
        </p:nvPicPr>
        <p:blipFill>
          <a:blip r:embed="rId13" cstate="print"/>
          <a:srcRect/>
          <a:stretch>
            <a:fillRect/>
          </a:stretch>
        </p:blipFill>
        <p:spPr bwMode="auto">
          <a:xfrm>
            <a:off x="0" y="0"/>
            <a:ext cx="1264640" cy="535040"/>
          </a:xfrm>
          <a:prstGeom prst="rect">
            <a:avLst/>
          </a:prstGeom>
          <a:noFill/>
          <a:ln w="9525">
            <a:noFill/>
            <a:miter lim="800000"/>
            <a:headEnd/>
            <a:tailEnd/>
          </a:ln>
        </p:spPr>
      </p:pic>
      <p:pic>
        <p:nvPicPr>
          <p:cNvPr id="9" name="Picture 8" descr="Slide1.TIF"/>
          <p:cNvPicPr>
            <a:picLocks noChangeAspect="1"/>
          </p:cNvPicPr>
          <p:nvPr userDrawn="1"/>
        </p:nvPicPr>
        <p:blipFill>
          <a:blip r:embed="rId14" cstate="print"/>
          <a:stretch>
            <a:fillRect/>
          </a:stretch>
        </p:blipFill>
        <p:spPr>
          <a:xfrm>
            <a:off x="7879360" y="0"/>
            <a:ext cx="1264640" cy="948481"/>
          </a:xfrm>
          <a:prstGeom prst="rect">
            <a:avLst/>
          </a:prstGeom>
        </p:spPr>
      </p:pic>
    </p:spTree>
    <p:extLst>
      <p:ext uri="{BB962C8B-B14F-4D97-AF65-F5344CB8AC3E}">
        <p14:creationId xmlns:p14="http://schemas.microsoft.com/office/powerpoint/2010/main" val="152391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71DBA1B7-62A2-4C0B-8215-45EA5F9B5EE6}"/>
              </a:ext>
            </a:extLst>
          </p:cNvPr>
          <p:cNvSpPr>
            <a:spLocks noChangeArrowheads="1"/>
          </p:cNvSpPr>
          <p:nvPr/>
        </p:nvSpPr>
        <p:spPr bwMode="auto">
          <a:xfrm>
            <a:off x="817105" y="1025471"/>
            <a:ext cx="77295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altLang="zh-CN" sz="2000" b="1" dirty="0">
                <a:solidFill>
                  <a:schemeClr val="tx1">
                    <a:lumMod val="65000"/>
                    <a:lumOff val="35000"/>
                  </a:schemeClr>
                </a:solidFill>
                <a:latin typeface="Arial"/>
                <a:cs typeface="Arial"/>
              </a:rPr>
              <a:t>Chemical </a:t>
            </a:r>
            <a:r>
              <a:rPr lang="en-GB" sz="2000" b="1" dirty="0">
                <a:solidFill>
                  <a:schemeClr val="tx1">
                    <a:lumMod val="65000"/>
                    <a:lumOff val="35000"/>
                  </a:schemeClr>
                </a:solidFill>
                <a:latin typeface="Arial"/>
                <a:cs typeface="Arial"/>
              </a:rPr>
              <a:t>and </a:t>
            </a:r>
            <a:r>
              <a:rPr lang="en-GB" altLang="zh-CN" sz="2000" b="1" dirty="0">
                <a:solidFill>
                  <a:schemeClr val="tx1">
                    <a:lumMod val="65000"/>
                    <a:lumOff val="35000"/>
                  </a:schemeClr>
                </a:solidFill>
                <a:latin typeface="Arial"/>
                <a:cs typeface="Arial"/>
              </a:rPr>
              <a:t>Physical </a:t>
            </a:r>
            <a:r>
              <a:rPr lang="en-GB" sz="2000" b="1" dirty="0">
                <a:solidFill>
                  <a:schemeClr val="tx1">
                    <a:lumMod val="65000"/>
                    <a:lumOff val="35000"/>
                  </a:schemeClr>
                </a:solidFill>
                <a:latin typeface="Arial"/>
                <a:cs typeface="Arial"/>
              </a:rPr>
              <a:t>Properties of Aged Biomass Burning Aerosols over the South Atlantic During CLARIFY</a:t>
            </a:r>
          </a:p>
        </p:txBody>
      </p:sp>
      <p:pic>
        <p:nvPicPr>
          <p:cNvPr id="3" name="Picture 3" descr="aircraft_take_off_side">
            <a:extLst>
              <a:ext uri="{FF2B5EF4-FFF2-40B4-BE49-F238E27FC236}">
                <a16:creationId xmlns:a16="http://schemas.microsoft.com/office/drawing/2014/main" id="{E22ACBAA-F778-4518-BF07-107E1F9DA6BC}"/>
              </a:ext>
            </a:extLst>
          </p:cNvPr>
          <p:cNvPicPr>
            <a:picLocks noChangeAspect="1" noChangeArrowheads="1"/>
          </p:cNvPicPr>
          <p:nvPr/>
        </p:nvPicPr>
        <p:blipFill>
          <a:blip r:embed="rId3" cstate="print"/>
          <a:srcRect t="27068" b="2461"/>
          <a:stretch>
            <a:fillRect/>
          </a:stretch>
        </p:blipFill>
        <p:spPr bwMode="auto">
          <a:xfrm>
            <a:off x="6253784" y="2334045"/>
            <a:ext cx="2547939" cy="1742097"/>
          </a:xfrm>
          <a:prstGeom prst="rect">
            <a:avLst/>
          </a:prstGeom>
          <a:noFill/>
        </p:spPr>
      </p:pic>
      <p:sp>
        <p:nvSpPr>
          <p:cNvPr id="4" name="Rectangle 7">
            <a:extLst>
              <a:ext uri="{FF2B5EF4-FFF2-40B4-BE49-F238E27FC236}">
                <a16:creationId xmlns:a16="http://schemas.microsoft.com/office/drawing/2014/main" id="{4EAB4353-6629-44A7-96BF-31D01CDA0A11}"/>
              </a:ext>
            </a:extLst>
          </p:cNvPr>
          <p:cNvSpPr>
            <a:spLocks noChangeArrowheads="1"/>
          </p:cNvSpPr>
          <p:nvPr/>
        </p:nvSpPr>
        <p:spPr bwMode="auto">
          <a:xfrm>
            <a:off x="817104" y="2334045"/>
            <a:ext cx="5436679" cy="106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b="1" dirty="0" err="1">
                <a:solidFill>
                  <a:srgbClr val="595959"/>
                </a:solidFill>
                <a:cs typeface="Arial" charset="0"/>
              </a:rPr>
              <a:t>Huihui</a:t>
            </a:r>
            <a:r>
              <a:rPr lang="en-GB" b="1" dirty="0">
                <a:solidFill>
                  <a:srgbClr val="595959"/>
                </a:solidFill>
                <a:cs typeface="Arial" charset="0"/>
              </a:rPr>
              <a:t> Wu</a:t>
            </a:r>
            <a:r>
              <a:rPr lang="en-GB" dirty="0">
                <a:solidFill>
                  <a:srgbClr val="595959"/>
                </a:solidFill>
                <a:cs typeface="Arial" charset="0"/>
              </a:rPr>
              <a:t>, Jonathan Taylor, James Allan, Dantong Liu, Michael Flynn, Paul Williams, James Dorsey, Hugh Coe, Steve Abel, Jim Haywood</a:t>
            </a:r>
          </a:p>
        </p:txBody>
      </p:sp>
      <p:pic>
        <p:nvPicPr>
          <p:cNvPr id="5" name="Picture 2" descr="Image result for met office logo">
            <a:extLst>
              <a:ext uri="{FF2B5EF4-FFF2-40B4-BE49-F238E27FC236}">
                <a16:creationId xmlns:a16="http://schemas.microsoft.com/office/drawing/2014/main" id="{3D181719-14BF-42A9-9941-D5396666F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 y="4031855"/>
            <a:ext cx="1049020" cy="1049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exeter university logo">
            <a:extLst>
              <a:ext uri="{FF2B5EF4-FFF2-40B4-BE49-F238E27FC236}">
                <a16:creationId xmlns:a16="http://schemas.microsoft.com/office/drawing/2014/main" id="{BC192F26-C851-45EC-9829-7DC2EC9F3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690" y="4356708"/>
            <a:ext cx="1724026"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7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1BE86950-B407-48F2-B80C-19BD88D5BAD1}"/>
              </a:ext>
            </a:extLst>
          </p:cNvPr>
          <p:cNvGraphicFramePr>
            <a:graphicFrameLocks noGrp="1"/>
          </p:cNvGraphicFramePr>
          <p:nvPr>
            <p:extLst>
              <p:ext uri="{D42A27DB-BD31-4B8C-83A1-F6EECF244321}">
                <p14:modId xmlns:p14="http://schemas.microsoft.com/office/powerpoint/2010/main" val="2092940707"/>
              </p:ext>
            </p:extLst>
          </p:nvPr>
        </p:nvGraphicFramePr>
        <p:xfrm>
          <a:off x="4671095" y="2259401"/>
          <a:ext cx="4218899" cy="2152340"/>
        </p:xfrm>
        <a:graphic>
          <a:graphicData uri="http://schemas.openxmlformats.org/drawingml/2006/table">
            <a:tbl>
              <a:tblPr>
                <a:tableStyleId>{5C22544A-7EE6-4342-B048-85BDC9FD1C3A}</a:tableStyleId>
              </a:tblPr>
              <a:tblGrid>
                <a:gridCol w="2025536">
                  <a:extLst>
                    <a:ext uri="{9D8B030D-6E8A-4147-A177-3AD203B41FA5}">
                      <a16:colId xmlns:a16="http://schemas.microsoft.com/office/drawing/2014/main" val="2106507665"/>
                    </a:ext>
                  </a:extLst>
                </a:gridCol>
                <a:gridCol w="858244">
                  <a:extLst>
                    <a:ext uri="{9D8B030D-6E8A-4147-A177-3AD203B41FA5}">
                      <a16:colId xmlns:a16="http://schemas.microsoft.com/office/drawing/2014/main" val="3875333211"/>
                    </a:ext>
                  </a:extLst>
                </a:gridCol>
                <a:gridCol w="1335119">
                  <a:extLst>
                    <a:ext uri="{9D8B030D-6E8A-4147-A177-3AD203B41FA5}">
                      <a16:colId xmlns:a16="http://schemas.microsoft.com/office/drawing/2014/main" val="3467435401"/>
                    </a:ext>
                  </a:extLst>
                </a:gridCol>
              </a:tblGrid>
              <a:tr h="477412">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OM/CO             </a:t>
                      </a:r>
                    </a:p>
                    <a:p>
                      <a:pPr algn="ctr" fontAlgn="ctr"/>
                      <a:r>
                        <a:rPr lang="en-GB" sz="900" u="none" strike="noStrike" dirty="0">
                          <a:effectLst/>
                          <a:latin typeface="Arial" panose="020B0604020202020204" pitchFamily="34" charset="0"/>
                          <a:cs typeface="Arial" panose="020B0604020202020204" pitchFamily="34" charset="0"/>
                        </a:rPr>
                        <a:t>(</a:t>
                      </a:r>
                      <a:r>
                        <a:rPr lang="el-GR" sz="900" u="none" strike="noStrike" dirty="0">
                          <a:effectLst/>
                          <a:latin typeface="Arial" panose="020B0604020202020204" pitchFamily="34" charset="0"/>
                          <a:cs typeface="Arial" panose="020B0604020202020204" pitchFamily="34" charset="0"/>
                        </a:rPr>
                        <a:t>μ</a:t>
                      </a:r>
                      <a:r>
                        <a:rPr lang="en-GB" sz="900" u="none" strike="noStrike" dirty="0">
                          <a:effectLst/>
                          <a:latin typeface="Arial" panose="020B0604020202020204" pitchFamily="34" charset="0"/>
                          <a:cs typeface="Arial" panose="020B0604020202020204" pitchFamily="34" charset="0"/>
                        </a:rPr>
                        <a:t>g sm</a:t>
                      </a:r>
                      <a:r>
                        <a:rPr lang="en-GB" sz="900" u="none" strike="noStrike" baseline="30000" dirty="0">
                          <a:effectLst/>
                          <a:latin typeface="Arial" panose="020B0604020202020204" pitchFamily="34" charset="0"/>
                          <a:cs typeface="Arial" panose="020B0604020202020204" pitchFamily="34" charset="0"/>
                        </a:rPr>
                        <a:t>-3</a:t>
                      </a:r>
                      <a:r>
                        <a:rPr lang="en-GB" sz="900" u="none" strike="noStrike" dirty="0">
                          <a:effectLst/>
                          <a:latin typeface="Arial" panose="020B0604020202020204" pitchFamily="34" charset="0"/>
                          <a:cs typeface="Arial" panose="020B0604020202020204" pitchFamily="34" charset="0"/>
                        </a:rPr>
                        <a:t> /ppmv)</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Reference</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52369"/>
                  </a:ext>
                </a:extLst>
              </a:tr>
              <a:tr h="20936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Extratropical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151-170</a:t>
                      </a: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Andrea and Merlet, 2001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20322746"/>
                  </a:ext>
                </a:extLst>
              </a:tr>
              <a:tr h="20936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Extratropical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132-150</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220395487"/>
                  </a:ext>
                </a:extLst>
              </a:tr>
              <a:tr h="20936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95</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48374179"/>
                  </a:ext>
                </a:extLst>
              </a:tr>
              <a:tr h="20936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Savanna</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78</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200736463"/>
                  </a:ext>
                </a:extLst>
              </a:tr>
              <a:tr h="209366">
                <a:tc>
                  <a:txBody>
                    <a:bodyPr/>
                    <a:lstStyle/>
                    <a:p>
                      <a:pPr algn="l" fontAlgn="ctr"/>
                      <a:r>
                        <a:rPr lang="en-GB" sz="900" u="none" strike="noStrike" dirty="0">
                          <a:effectLst/>
                          <a:latin typeface="Arial" panose="020B0604020202020204" pitchFamily="34" charset="0"/>
                          <a:cs typeface="Arial" panose="020B0604020202020204" pitchFamily="34" charset="0"/>
                        </a:rPr>
                        <a:t>Large shrubs Burn</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82</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Pratt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033918426"/>
                  </a:ext>
                </a:extLst>
              </a:tr>
              <a:tr h="209366">
                <a:tc>
                  <a:txBody>
                    <a:bodyPr/>
                    <a:lstStyle/>
                    <a:p>
                      <a:pPr algn="l" fontAlgn="ctr"/>
                      <a:r>
                        <a:rPr lang="en-GB" sz="900" u="none" strike="noStrike" dirty="0">
                          <a:effectLst/>
                          <a:latin typeface="Arial" panose="020B0604020202020204" pitchFamily="34" charset="0"/>
                          <a:cs typeface="Arial" panose="020B0604020202020204" pitchFamily="34" charset="0"/>
                        </a:rPr>
                        <a:t>DABEX: African BB</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71±4</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Capes et al., 2008</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887063159"/>
                  </a:ext>
                </a:extLst>
              </a:tr>
              <a:tr h="209366">
                <a:tc>
                  <a:txBody>
                    <a:bodyPr/>
                    <a:lstStyle/>
                    <a:p>
                      <a:pPr algn="l" fontAlgn="ctr"/>
                      <a:r>
                        <a:rPr lang="en-GB" sz="900" u="none" strike="noStrike" dirty="0">
                          <a:effectLst/>
                          <a:latin typeface="Arial" panose="020B0604020202020204" pitchFamily="34" charset="0"/>
                          <a:cs typeface="Arial" panose="020B0604020202020204" pitchFamily="34" charset="0"/>
                        </a:rPr>
                        <a:t>BORTAS-B: Canadian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0.4-174</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Taylor et al., 2014</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144059264"/>
                  </a:ext>
                </a:extLst>
              </a:tr>
              <a:tr h="209366">
                <a:tc>
                  <a:txBody>
                    <a:bodyPr/>
                    <a:lstStyle/>
                    <a:p>
                      <a:pPr algn="l" fontAlgn="ctr"/>
                      <a:r>
                        <a:rPr lang="en-GB" altLang="zh-CN" sz="900" u="none" strike="noStrike" dirty="0">
                          <a:effectLst/>
                          <a:latin typeface="Arial" panose="020B0604020202020204" pitchFamily="34" charset="0"/>
                          <a:cs typeface="Arial" panose="020B0604020202020204" pitchFamily="34" charset="0"/>
                        </a:rPr>
                        <a:t>ARCTAS-B: </a:t>
                      </a:r>
                      <a:r>
                        <a:rPr lang="en-GB" sz="900" u="none" strike="noStrike" dirty="0">
                          <a:effectLst/>
                          <a:latin typeface="Arial" panose="020B0604020202020204" pitchFamily="34" charset="0"/>
                          <a:cs typeface="Arial" panose="020B0604020202020204" pitchFamily="34" charset="0"/>
                        </a:rPr>
                        <a:t>Canadian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120</a:t>
                      </a: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da-DK" sz="900" u="none" strike="noStrike" dirty="0">
                          <a:effectLst/>
                          <a:latin typeface="Arial" panose="020B0604020202020204" pitchFamily="34" charset="0"/>
                          <a:cs typeface="Arial" panose="020B0604020202020204" pitchFamily="34" charset="0"/>
                        </a:rPr>
                        <a:t>Kondo et al. 2011</a:t>
                      </a:r>
                      <a:endParaRPr lang="da-DK"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679954"/>
                  </a:ext>
                </a:extLst>
              </a:tr>
            </a:tbl>
          </a:graphicData>
        </a:graphic>
      </p:graphicFrame>
      <p:sp>
        <p:nvSpPr>
          <p:cNvPr id="9" name="Title 1">
            <a:extLst>
              <a:ext uri="{FF2B5EF4-FFF2-40B4-BE49-F238E27FC236}">
                <a16:creationId xmlns:a16="http://schemas.microsoft.com/office/drawing/2014/main" id="{6AB88D53-B57A-40E7-A38D-9094F6B9B87A}"/>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l-GR" dirty="0"/>
              <a:t>Δ</a:t>
            </a:r>
            <a:r>
              <a:rPr lang="en-GB" dirty="0"/>
              <a:t>OM/</a:t>
            </a:r>
            <a:r>
              <a:rPr lang="el-GR" dirty="0"/>
              <a:t>Δ</a:t>
            </a:r>
            <a:r>
              <a:rPr lang="en-GB" dirty="0"/>
              <a:t>CO</a:t>
            </a:r>
          </a:p>
        </p:txBody>
      </p:sp>
      <p:graphicFrame>
        <p:nvGraphicFramePr>
          <p:cNvPr id="16" name="表格 15">
            <a:extLst>
              <a:ext uri="{FF2B5EF4-FFF2-40B4-BE49-F238E27FC236}">
                <a16:creationId xmlns:a16="http://schemas.microsoft.com/office/drawing/2014/main" id="{539ADFBF-464C-4399-B1A0-26DAB3421A40}"/>
              </a:ext>
            </a:extLst>
          </p:cNvPr>
          <p:cNvGraphicFramePr>
            <a:graphicFrameLocks noGrp="1"/>
          </p:cNvGraphicFramePr>
          <p:nvPr>
            <p:extLst>
              <p:ext uri="{D42A27DB-BD31-4B8C-83A1-F6EECF244321}">
                <p14:modId xmlns:p14="http://schemas.microsoft.com/office/powerpoint/2010/main" val="1019974756"/>
              </p:ext>
            </p:extLst>
          </p:nvPr>
        </p:nvGraphicFramePr>
        <p:xfrm>
          <a:off x="4671095" y="1228539"/>
          <a:ext cx="2530244" cy="857250"/>
        </p:xfrm>
        <a:graphic>
          <a:graphicData uri="http://schemas.openxmlformats.org/drawingml/2006/table">
            <a:tbl>
              <a:tblPr>
                <a:tableStyleId>{5C22544A-7EE6-4342-B048-85BDC9FD1C3A}</a:tableStyleId>
              </a:tblPr>
              <a:tblGrid>
                <a:gridCol w="693694">
                  <a:extLst>
                    <a:ext uri="{9D8B030D-6E8A-4147-A177-3AD203B41FA5}">
                      <a16:colId xmlns:a16="http://schemas.microsoft.com/office/drawing/2014/main" val="588105529"/>
                    </a:ext>
                  </a:extLst>
                </a:gridCol>
                <a:gridCol w="867905">
                  <a:extLst>
                    <a:ext uri="{9D8B030D-6E8A-4147-A177-3AD203B41FA5}">
                      <a16:colId xmlns:a16="http://schemas.microsoft.com/office/drawing/2014/main" val="1081683735"/>
                    </a:ext>
                  </a:extLst>
                </a:gridCol>
                <a:gridCol w="968645">
                  <a:extLst>
                    <a:ext uri="{9D8B030D-6E8A-4147-A177-3AD203B41FA5}">
                      <a16:colId xmlns:a16="http://schemas.microsoft.com/office/drawing/2014/main" val="3248440302"/>
                    </a:ext>
                  </a:extLst>
                </a:gridCol>
              </a:tblGrid>
              <a:tr h="325071">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Boundary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Lofted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690351"/>
                  </a:ext>
                </a:extLst>
              </a:tr>
              <a:tr h="177393">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1</a:t>
                      </a: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147.5±36.0</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34.5±5.5</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35131651"/>
                  </a:ext>
                </a:extLst>
              </a:tr>
              <a:tr h="177393">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2</a:t>
                      </a: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82.6±6.0</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111.6±18.5</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767232335"/>
                  </a:ext>
                </a:extLst>
              </a:tr>
              <a:tr h="17739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3</a:t>
                      </a: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67.2±22.8</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110.3±13.7</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719856"/>
                  </a:ext>
                </a:extLst>
              </a:tr>
            </a:tbl>
          </a:graphicData>
        </a:graphic>
      </p:graphicFrame>
      <p:pic>
        <p:nvPicPr>
          <p:cNvPr id="8" name="图片 7" descr="图片包含 地图&#10;&#10;已生成高可信度的说明">
            <a:extLst>
              <a:ext uri="{FF2B5EF4-FFF2-40B4-BE49-F238E27FC236}">
                <a16:creationId xmlns:a16="http://schemas.microsoft.com/office/drawing/2014/main" id="{8B8D5EE0-6F68-4B66-A05F-A0B840D1EC20}"/>
              </a:ext>
            </a:extLst>
          </p:cNvPr>
          <p:cNvPicPr>
            <a:picLocks noChangeAspect="1"/>
          </p:cNvPicPr>
          <p:nvPr/>
        </p:nvPicPr>
        <p:blipFill>
          <a:blip r:embed="rId3"/>
          <a:stretch>
            <a:fillRect/>
          </a:stretch>
        </p:blipFill>
        <p:spPr>
          <a:xfrm>
            <a:off x="254006" y="1317355"/>
            <a:ext cx="4083696" cy="2979521"/>
          </a:xfrm>
          <a:prstGeom prst="rect">
            <a:avLst/>
          </a:prstGeom>
        </p:spPr>
      </p:pic>
    </p:spTree>
    <p:extLst>
      <p:ext uri="{BB962C8B-B14F-4D97-AF65-F5344CB8AC3E}">
        <p14:creationId xmlns:p14="http://schemas.microsoft.com/office/powerpoint/2010/main" val="205792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FFE950-AD86-4CDF-AFC1-D3DBA98A53A6}"/>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dirty="0"/>
              <a:t>OM/BC ratio</a:t>
            </a:r>
          </a:p>
        </p:txBody>
      </p:sp>
      <p:graphicFrame>
        <p:nvGraphicFramePr>
          <p:cNvPr id="7" name="表格 6">
            <a:extLst>
              <a:ext uri="{FF2B5EF4-FFF2-40B4-BE49-F238E27FC236}">
                <a16:creationId xmlns:a16="http://schemas.microsoft.com/office/drawing/2014/main" id="{4F196322-44C9-4A59-A4F1-58B53EF3A5D0}"/>
              </a:ext>
            </a:extLst>
          </p:cNvPr>
          <p:cNvGraphicFramePr>
            <a:graphicFrameLocks noGrp="1"/>
          </p:cNvGraphicFramePr>
          <p:nvPr>
            <p:extLst>
              <p:ext uri="{D42A27DB-BD31-4B8C-83A1-F6EECF244321}">
                <p14:modId xmlns:p14="http://schemas.microsoft.com/office/powerpoint/2010/main" val="1647423650"/>
              </p:ext>
            </p:extLst>
          </p:nvPr>
        </p:nvGraphicFramePr>
        <p:xfrm>
          <a:off x="4943961" y="2454586"/>
          <a:ext cx="3897699" cy="1977302"/>
        </p:xfrm>
        <a:graphic>
          <a:graphicData uri="http://schemas.openxmlformats.org/drawingml/2006/table">
            <a:tbl>
              <a:tblPr>
                <a:tableStyleId>{5C22544A-7EE6-4342-B048-85BDC9FD1C3A}</a:tableStyleId>
              </a:tblPr>
              <a:tblGrid>
                <a:gridCol w="2017278">
                  <a:extLst>
                    <a:ext uri="{9D8B030D-6E8A-4147-A177-3AD203B41FA5}">
                      <a16:colId xmlns:a16="http://schemas.microsoft.com/office/drawing/2014/main" val="2106507665"/>
                    </a:ext>
                  </a:extLst>
                </a:gridCol>
                <a:gridCol w="545690">
                  <a:extLst>
                    <a:ext uri="{9D8B030D-6E8A-4147-A177-3AD203B41FA5}">
                      <a16:colId xmlns:a16="http://schemas.microsoft.com/office/drawing/2014/main" val="3875333211"/>
                    </a:ext>
                  </a:extLst>
                </a:gridCol>
                <a:gridCol w="1334731">
                  <a:extLst>
                    <a:ext uri="{9D8B030D-6E8A-4147-A177-3AD203B41FA5}">
                      <a16:colId xmlns:a16="http://schemas.microsoft.com/office/drawing/2014/main" val="3467435401"/>
                    </a:ext>
                  </a:extLst>
                </a:gridCol>
              </a:tblGrid>
              <a:tr h="461824">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OM/BC</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Reference</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52369"/>
                  </a:ext>
                </a:extLst>
              </a:tr>
              <a:tr h="30029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Extratropical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23-26</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20395487"/>
                  </a:ext>
                </a:extLst>
              </a:tr>
              <a:tr h="2025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13.6</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48374179"/>
                  </a:ext>
                </a:extLst>
              </a:tr>
              <a:tr h="2025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Savanna</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10.6</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200736463"/>
                  </a:ext>
                </a:extLst>
              </a:tr>
              <a:tr h="2025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altLang="zh-CN" sz="900" b="0" i="0" u="none" strike="noStrike" dirty="0">
                          <a:solidFill>
                            <a:srgbClr val="000000"/>
                          </a:solidFill>
                          <a:effectLst/>
                          <a:latin typeface="Arial" panose="020B0604020202020204" pitchFamily="34" charset="0"/>
                          <a:ea typeface="+mn-ea"/>
                          <a:cs typeface="Arial" panose="020B0604020202020204" pitchFamily="34" charset="0"/>
                        </a:rPr>
                        <a:t>: </a:t>
                      </a:r>
                      <a:r>
                        <a:rPr lang="en-GB" sz="900" u="none" strike="noStrike" dirty="0">
                          <a:effectLst/>
                          <a:latin typeface="Arial" panose="020B0604020202020204" pitchFamily="34" charset="0"/>
                          <a:cs typeface="Arial" panose="020B0604020202020204" pitchFamily="34" charset="0"/>
                        </a:rPr>
                        <a:t>Crop residue</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a:t>
                      </a:r>
                      <a:r>
                        <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309142665"/>
                  </a:ext>
                </a:extLst>
              </a:tr>
              <a:tr h="202530">
                <a:tc>
                  <a:txBody>
                    <a:bodyPr/>
                    <a:lstStyle/>
                    <a:p>
                      <a:pPr algn="l" fontAlgn="ctr"/>
                      <a:r>
                        <a:rPr lang="en-GB" sz="900" u="none" strike="noStrike" dirty="0">
                          <a:effectLst/>
                          <a:latin typeface="Arial" panose="020B0604020202020204" pitchFamily="34" charset="0"/>
                          <a:cs typeface="Arial" panose="020B0604020202020204" pitchFamily="34" charset="0"/>
                        </a:rPr>
                        <a:t>Large shrubs Burn</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4.6</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Pratt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033918426"/>
                  </a:ext>
                </a:extLst>
              </a:tr>
              <a:tr h="202530">
                <a:tc>
                  <a:txBody>
                    <a:bodyPr/>
                    <a:lstStyle/>
                    <a:p>
                      <a:pPr algn="l" fontAlgn="ctr"/>
                      <a:r>
                        <a:rPr lang="en-GB" sz="900" u="none" strike="noStrike" dirty="0">
                          <a:effectLst/>
                          <a:latin typeface="Arial" panose="020B0604020202020204" pitchFamily="34" charset="0"/>
                          <a:cs typeface="Arial" panose="020B0604020202020204" pitchFamily="34" charset="0"/>
                        </a:rPr>
                        <a:t>DABEX: African BB</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8.3</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620" marR="7620" marT="7620"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Capes et al., 2008</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887063159"/>
                  </a:ext>
                </a:extLst>
              </a:tr>
              <a:tr h="202530">
                <a:tc>
                  <a:txBody>
                    <a:bodyPr/>
                    <a:lstStyle/>
                    <a:p>
                      <a:pPr algn="l" fontAlgn="ctr"/>
                      <a:r>
                        <a:rPr lang="en-GB" sz="900" u="none" strike="noStrike" dirty="0">
                          <a:effectLst/>
                          <a:latin typeface="Arial" panose="020B0604020202020204" pitchFamily="34" charset="0"/>
                          <a:cs typeface="Arial" panose="020B0604020202020204" pitchFamily="34" charset="0"/>
                        </a:rPr>
                        <a:t>ARCTAS-A: Asian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13.5</a:t>
                      </a:r>
                      <a:r>
                        <a:rPr lang="zh-CN" altLang="en-US"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da-DK" sz="900" u="none" strike="noStrike" dirty="0">
                          <a:effectLst/>
                          <a:latin typeface="Arial" panose="020B0604020202020204" pitchFamily="34" charset="0"/>
                          <a:cs typeface="Arial" panose="020B0604020202020204" pitchFamily="34" charset="0"/>
                        </a:rPr>
                        <a:t>Kondo et al. 2011</a:t>
                      </a:r>
                      <a:endParaRPr lang="da-DK"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679954"/>
                  </a:ext>
                </a:extLst>
              </a:tr>
            </a:tbl>
          </a:graphicData>
        </a:graphic>
      </p:graphicFrame>
      <p:graphicFrame>
        <p:nvGraphicFramePr>
          <p:cNvPr id="14" name="表格 13">
            <a:extLst>
              <a:ext uri="{FF2B5EF4-FFF2-40B4-BE49-F238E27FC236}">
                <a16:creationId xmlns:a16="http://schemas.microsoft.com/office/drawing/2014/main" id="{1CA689DE-0F12-449C-A44B-5812E413D3BC}"/>
              </a:ext>
            </a:extLst>
          </p:cNvPr>
          <p:cNvGraphicFramePr>
            <a:graphicFrameLocks noGrp="1"/>
          </p:cNvGraphicFramePr>
          <p:nvPr>
            <p:extLst>
              <p:ext uri="{D42A27DB-BD31-4B8C-83A1-F6EECF244321}">
                <p14:modId xmlns:p14="http://schemas.microsoft.com/office/powerpoint/2010/main" val="1965577459"/>
              </p:ext>
            </p:extLst>
          </p:nvPr>
        </p:nvGraphicFramePr>
        <p:xfrm>
          <a:off x="4943960" y="1253573"/>
          <a:ext cx="2530244" cy="929187"/>
        </p:xfrm>
        <a:graphic>
          <a:graphicData uri="http://schemas.openxmlformats.org/drawingml/2006/table">
            <a:tbl>
              <a:tblPr>
                <a:tableStyleId>{5C22544A-7EE6-4342-B048-85BDC9FD1C3A}</a:tableStyleId>
              </a:tblPr>
              <a:tblGrid>
                <a:gridCol w="693694">
                  <a:extLst>
                    <a:ext uri="{9D8B030D-6E8A-4147-A177-3AD203B41FA5}">
                      <a16:colId xmlns:a16="http://schemas.microsoft.com/office/drawing/2014/main" val="588105529"/>
                    </a:ext>
                  </a:extLst>
                </a:gridCol>
                <a:gridCol w="867905">
                  <a:extLst>
                    <a:ext uri="{9D8B030D-6E8A-4147-A177-3AD203B41FA5}">
                      <a16:colId xmlns:a16="http://schemas.microsoft.com/office/drawing/2014/main" val="1081683735"/>
                    </a:ext>
                  </a:extLst>
                </a:gridCol>
                <a:gridCol w="968645">
                  <a:extLst>
                    <a:ext uri="{9D8B030D-6E8A-4147-A177-3AD203B41FA5}">
                      <a16:colId xmlns:a16="http://schemas.microsoft.com/office/drawing/2014/main" val="3248440302"/>
                    </a:ext>
                  </a:extLst>
                </a:gridCol>
              </a:tblGrid>
              <a:tr h="364953">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Boundary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Lofted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690351"/>
                  </a:ext>
                </a:extLst>
              </a:tr>
              <a:tr h="188078">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1</a:t>
                      </a: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lvl="0" algn="ctr" fontAlgn="ctr">
                        <a:defRPr/>
                      </a:pPr>
                      <a:r>
                        <a:rPr lang="en-US" altLang="zh-CN" sz="900" dirty="0">
                          <a:latin typeface="Arial" panose="020B0604020202020204" pitchFamily="34" charset="0"/>
                          <a:cs typeface="Arial" panose="020B0604020202020204" pitchFamily="34" charset="0"/>
                        </a:rPr>
                        <a:t>7.85±0.63</a:t>
                      </a:r>
                      <a:endParaRPr lang="en-US" altLang="zh-CN" sz="900" dirty="0">
                        <a:solidFill>
                          <a:srgbClr val="000000"/>
                        </a:solidFill>
                        <a:latin typeface="Arial" panose="020B0604020202020204" pitchFamily="34" charset="0"/>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5.05±0.53</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35131651"/>
                  </a:ext>
                </a:extLst>
              </a:tr>
              <a:tr h="188078">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2</a:t>
                      </a: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5.81±0.19</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6.69±1.30</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767232335"/>
                  </a:ext>
                </a:extLst>
              </a:tr>
              <a:tr h="18807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3</a:t>
                      </a: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4.14±0.79</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5.44±0.98</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719856"/>
                  </a:ext>
                </a:extLst>
              </a:tr>
            </a:tbl>
          </a:graphicData>
        </a:graphic>
      </p:graphicFrame>
      <p:pic>
        <p:nvPicPr>
          <p:cNvPr id="8" name="图片 7" descr="图片包含 地图&#10;&#10;已生成高可信度的说明">
            <a:extLst>
              <a:ext uri="{FF2B5EF4-FFF2-40B4-BE49-F238E27FC236}">
                <a16:creationId xmlns:a16="http://schemas.microsoft.com/office/drawing/2014/main" id="{90AC9CB8-F9CD-4E9A-B937-514F9AF93EEF}"/>
              </a:ext>
            </a:extLst>
          </p:cNvPr>
          <p:cNvPicPr>
            <a:picLocks noChangeAspect="1"/>
          </p:cNvPicPr>
          <p:nvPr/>
        </p:nvPicPr>
        <p:blipFill>
          <a:blip r:embed="rId3"/>
          <a:stretch>
            <a:fillRect/>
          </a:stretch>
        </p:blipFill>
        <p:spPr>
          <a:xfrm>
            <a:off x="302340" y="1305234"/>
            <a:ext cx="4083696" cy="2979521"/>
          </a:xfrm>
          <a:prstGeom prst="rect">
            <a:avLst/>
          </a:prstGeom>
        </p:spPr>
      </p:pic>
    </p:spTree>
    <p:extLst>
      <p:ext uri="{BB962C8B-B14F-4D97-AF65-F5344CB8AC3E}">
        <p14:creationId xmlns:p14="http://schemas.microsoft.com/office/powerpoint/2010/main" val="49010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DBBF4B-380E-4A90-82E0-35614CB7FF61}"/>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Inter-comparison Flight: ORACLES</a:t>
            </a:r>
            <a:endParaRPr lang="en-GB" sz="2600" dirty="0"/>
          </a:p>
        </p:txBody>
      </p:sp>
      <p:grpSp>
        <p:nvGrpSpPr>
          <p:cNvPr id="8" name="组合 7">
            <a:extLst>
              <a:ext uri="{FF2B5EF4-FFF2-40B4-BE49-F238E27FC236}">
                <a16:creationId xmlns:a16="http://schemas.microsoft.com/office/drawing/2014/main" id="{83F135E2-B827-4524-8C71-95FAD5EAFC0C}"/>
              </a:ext>
            </a:extLst>
          </p:cNvPr>
          <p:cNvGrpSpPr>
            <a:grpSpLocks noChangeAspect="1"/>
          </p:cNvGrpSpPr>
          <p:nvPr/>
        </p:nvGrpSpPr>
        <p:grpSpPr>
          <a:xfrm>
            <a:off x="1075004" y="923746"/>
            <a:ext cx="3496996" cy="3716215"/>
            <a:chOff x="723656" y="288861"/>
            <a:chExt cx="4114113" cy="4372018"/>
          </a:xfrm>
        </p:grpSpPr>
        <p:pic>
          <p:nvPicPr>
            <p:cNvPr id="9" name="图片 8" descr="图片包含 文字, 地图&#10;&#10;已生成极高可信度的说明">
              <a:extLst>
                <a:ext uri="{FF2B5EF4-FFF2-40B4-BE49-F238E27FC236}">
                  <a16:creationId xmlns:a16="http://schemas.microsoft.com/office/drawing/2014/main" id="{A27BE40B-2051-4C28-9BD7-6B42CF345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6" y="288861"/>
              <a:ext cx="4114113" cy="4372018"/>
            </a:xfrm>
            <a:prstGeom prst="rect">
              <a:avLst/>
            </a:prstGeom>
          </p:spPr>
        </p:pic>
        <p:sp>
          <p:nvSpPr>
            <p:cNvPr id="10" name="文本框 9">
              <a:extLst>
                <a:ext uri="{FF2B5EF4-FFF2-40B4-BE49-F238E27FC236}">
                  <a16:creationId xmlns:a16="http://schemas.microsoft.com/office/drawing/2014/main" id="{6815125E-7E97-4866-9123-1BE65F88B0AE}"/>
                </a:ext>
              </a:extLst>
            </p:cNvPr>
            <p:cNvSpPr txBox="1"/>
            <p:nvPr/>
          </p:nvSpPr>
          <p:spPr>
            <a:xfrm>
              <a:off x="1334022" y="526093"/>
              <a:ext cx="206679" cy="300082"/>
            </a:xfrm>
            <a:prstGeom prst="rect">
              <a:avLst/>
            </a:prstGeom>
            <a:noFill/>
          </p:spPr>
          <p:txBody>
            <a:bodyPr wrap="square" rtlCol="0">
              <a:spAutoFit/>
            </a:bodyPr>
            <a:lstStyle/>
            <a:p>
              <a:r>
                <a:rPr lang="en-GB" altLang="zh-CN" sz="1350" b="1" dirty="0">
                  <a:latin typeface="Arial" panose="020B0604020202020204" pitchFamily="34" charset="0"/>
                  <a:cs typeface="Arial" panose="020B0604020202020204" pitchFamily="34" charset="0"/>
                </a:rPr>
                <a:t>1</a:t>
              </a:r>
              <a:endParaRPr lang="zh-CN" altLang="en-US" sz="1350" b="1"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15594DAC-1120-49F2-9F2F-4A52BDA4BED1}"/>
                </a:ext>
              </a:extLst>
            </p:cNvPr>
            <p:cNvSpPr txBox="1"/>
            <p:nvPr/>
          </p:nvSpPr>
          <p:spPr>
            <a:xfrm>
              <a:off x="1902389" y="542464"/>
              <a:ext cx="206679" cy="300082"/>
            </a:xfrm>
            <a:prstGeom prst="rect">
              <a:avLst/>
            </a:prstGeom>
            <a:noFill/>
          </p:spPr>
          <p:txBody>
            <a:bodyPr wrap="square" rtlCol="0">
              <a:spAutoFit/>
            </a:bodyPr>
            <a:lstStyle/>
            <a:p>
              <a:r>
                <a:rPr lang="en-GB" altLang="zh-CN" sz="1350" b="1" dirty="0">
                  <a:latin typeface="Arial" panose="020B0604020202020204" pitchFamily="34" charset="0"/>
                  <a:cs typeface="Arial" panose="020B0604020202020204" pitchFamily="34" charset="0"/>
                </a:rPr>
                <a:t>2</a:t>
              </a:r>
              <a:endParaRPr lang="zh-CN" altLang="en-US" sz="1350" b="1"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4D1B09DD-96C8-461D-92D1-0EAA538CC6C8}"/>
                </a:ext>
              </a:extLst>
            </p:cNvPr>
            <p:cNvSpPr txBox="1"/>
            <p:nvPr/>
          </p:nvSpPr>
          <p:spPr>
            <a:xfrm flipH="1">
              <a:off x="2470757" y="542464"/>
              <a:ext cx="309741" cy="300082"/>
            </a:xfrm>
            <a:prstGeom prst="rect">
              <a:avLst/>
            </a:prstGeom>
            <a:noFill/>
          </p:spPr>
          <p:txBody>
            <a:bodyPr wrap="square" rtlCol="0">
              <a:spAutoFit/>
            </a:bodyPr>
            <a:lstStyle/>
            <a:p>
              <a:r>
                <a:rPr lang="en-GB" altLang="zh-CN" sz="1350" b="1" dirty="0">
                  <a:latin typeface="Arial" panose="020B0604020202020204" pitchFamily="34" charset="0"/>
                  <a:cs typeface="Arial" panose="020B0604020202020204" pitchFamily="34" charset="0"/>
                </a:rPr>
                <a:t>3</a:t>
              </a:r>
              <a:endParaRPr lang="zh-CN" altLang="en-US" sz="1350" b="1" dirty="0">
                <a:latin typeface="Arial" panose="020B0604020202020204" pitchFamily="34" charset="0"/>
                <a:cs typeface="Arial" panose="020B0604020202020204" pitchFamily="34" charset="0"/>
              </a:endParaRPr>
            </a:p>
          </p:txBody>
        </p:sp>
      </p:grpSp>
      <p:sp>
        <p:nvSpPr>
          <p:cNvPr id="6" name="矩形 5">
            <a:extLst>
              <a:ext uri="{FF2B5EF4-FFF2-40B4-BE49-F238E27FC236}">
                <a16:creationId xmlns:a16="http://schemas.microsoft.com/office/drawing/2014/main" id="{F465FF2E-FAAE-4D8B-A4BB-B4DB8022BA44}"/>
              </a:ext>
            </a:extLst>
          </p:cNvPr>
          <p:cNvSpPr/>
          <p:nvPr/>
        </p:nvSpPr>
        <p:spPr>
          <a:xfrm>
            <a:off x="5135702" y="1640950"/>
            <a:ext cx="3347633" cy="1861600"/>
          </a:xfrm>
          <a:prstGeom prst="rect">
            <a:avLst/>
          </a:prstGeom>
        </p:spPr>
        <p:txBody>
          <a:bodyPr wrap="square">
            <a:spAutoFit/>
          </a:bodyPr>
          <a:lstStyle/>
          <a:p>
            <a:pPr>
              <a:lnSpc>
                <a:spcPct val="130000"/>
              </a:lnSpc>
            </a:pPr>
            <a:r>
              <a:rPr lang="en-GB" altLang="zh-CN" sz="1500" dirty="0">
                <a:latin typeface="Arial" panose="020B0604020202020204" pitchFamily="34" charset="0"/>
                <a:cs typeface="Arial" panose="020B0604020202020204" pitchFamily="34" charset="0"/>
              </a:rPr>
              <a:t>Inter-comparison period </a:t>
            </a:r>
          </a:p>
          <a:p>
            <a:pPr>
              <a:lnSpc>
                <a:spcPct val="130000"/>
              </a:lnSpc>
            </a:pPr>
            <a:r>
              <a:rPr lang="en-GB" altLang="zh-CN" sz="1500" dirty="0">
                <a:latin typeface="Arial" panose="020B0604020202020204" pitchFamily="34" charset="0"/>
                <a:cs typeface="Arial" panose="020B0604020202020204" pitchFamily="34" charset="0"/>
              </a:rPr>
              <a:t>(20170818, the dashed box area):</a:t>
            </a:r>
          </a:p>
          <a:p>
            <a:pPr>
              <a:lnSpc>
                <a:spcPct val="130000"/>
              </a:lnSpc>
            </a:pPr>
            <a:endParaRPr lang="en-GB" altLang="zh-CN" sz="1500" dirty="0">
              <a:latin typeface="Arial" panose="020B0604020202020204" pitchFamily="34" charset="0"/>
              <a:cs typeface="Arial" panose="020B0604020202020204" pitchFamily="34" charset="0"/>
            </a:endParaRPr>
          </a:p>
          <a:p>
            <a:pPr marL="342900" indent="-342900">
              <a:lnSpc>
                <a:spcPct val="130000"/>
              </a:lnSpc>
              <a:buAutoNum type="arabicPeriod"/>
            </a:pPr>
            <a:r>
              <a:rPr lang="en-GB" altLang="zh-CN" sz="1500" dirty="0">
                <a:latin typeface="Arial" panose="020B0604020202020204" pitchFamily="34" charset="0"/>
                <a:cs typeface="Arial" panose="020B0604020202020204" pitchFamily="34" charset="0"/>
              </a:rPr>
              <a:t>Offset, ORACLES earlier</a:t>
            </a:r>
          </a:p>
          <a:p>
            <a:pPr marL="342900" indent="-342900">
              <a:lnSpc>
                <a:spcPct val="130000"/>
              </a:lnSpc>
              <a:buAutoNum type="arabicPeriod"/>
            </a:pPr>
            <a:r>
              <a:rPr lang="en-GB" altLang="zh-CN" sz="1500" dirty="0">
                <a:latin typeface="Arial" panose="020B0604020202020204" pitchFamily="34" charset="0"/>
                <a:cs typeface="Arial" panose="020B0604020202020204" pitchFamily="34" charset="0"/>
              </a:rPr>
              <a:t>Match well</a:t>
            </a:r>
          </a:p>
          <a:p>
            <a:pPr marL="342900" indent="-342900">
              <a:lnSpc>
                <a:spcPct val="130000"/>
              </a:lnSpc>
              <a:buAutoNum type="arabicPeriod"/>
            </a:pPr>
            <a:r>
              <a:rPr lang="en-GB" altLang="zh-CN" sz="1500" dirty="0">
                <a:latin typeface="Arial" panose="020B0604020202020204" pitchFamily="34" charset="0"/>
                <a:cs typeface="Arial" panose="020B0604020202020204" pitchFamily="34" charset="0"/>
              </a:rPr>
              <a:t>Offset, CLARIFY earlier</a:t>
            </a:r>
            <a:endParaRPr lang="zh-CN" alt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21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DBBF4B-380E-4A90-82E0-35614CB7FF61}"/>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Inter-comparison Flight: ORACLES</a:t>
            </a:r>
            <a:endParaRPr lang="en-GB" sz="2600" dirty="0"/>
          </a:p>
        </p:txBody>
      </p:sp>
      <p:graphicFrame>
        <p:nvGraphicFramePr>
          <p:cNvPr id="12" name="表格 24">
            <a:extLst>
              <a:ext uri="{FF2B5EF4-FFF2-40B4-BE49-F238E27FC236}">
                <a16:creationId xmlns:a16="http://schemas.microsoft.com/office/drawing/2014/main" id="{4C5B89EC-070C-4384-A2B3-4E868DB16CBB}"/>
              </a:ext>
            </a:extLst>
          </p:cNvPr>
          <p:cNvGraphicFramePr>
            <a:graphicFrameLocks noGrp="1"/>
          </p:cNvGraphicFramePr>
          <p:nvPr>
            <p:extLst>
              <p:ext uri="{D42A27DB-BD31-4B8C-83A1-F6EECF244321}">
                <p14:modId xmlns:p14="http://schemas.microsoft.com/office/powerpoint/2010/main" val="4007924266"/>
              </p:ext>
            </p:extLst>
          </p:nvPr>
        </p:nvGraphicFramePr>
        <p:xfrm>
          <a:off x="4169044" y="1251472"/>
          <a:ext cx="4517756" cy="2948571"/>
        </p:xfrm>
        <a:graphic>
          <a:graphicData uri="http://schemas.openxmlformats.org/drawingml/2006/table">
            <a:tbl>
              <a:tblPr>
                <a:tableStyleId>{5C22544A-7EE6-4342-B048-85BDC9FD1C3A}</a:tableStyleId>
              </a:tblPr>
              <a:tblGrid>
                <a:gridCol w="542441">
                  <a:extLst>
                    <a:ext uri="{9D8B030D-6E8A-4147-A177-3AD203B41FA5}">
                      <a16:colId xmlns:a16="http://schemas.microsoft.com/office/drawing/2014/main" val="2106507665"/>
                    </a:ext>
                  </a:extLst>
                </a:gridCol>
                <a:gridCol w="1129713">
                  <a:extLst>
                    <a:ext uri="{9D8B030D-6E8A-4147-A177-3AD203B41FA5}">
                      <a16:colId xmlns:a16="http://schemas.microsoft.com/office/drawing/2014/main" val="2880604944"/>
                    </a:ext>
                  </a:extLst>
                </a:gridCol>
                <a:gridCol w="1332198">
                  <a:extLst>
                    <a:ext uri="{9D8B030D-6E8A-4147-A177-3AD203B41FA5}">
                      <a16:colId xmlns:a16="http://schemas.microsoft.com/office/drawing/2014/main" val="3875333211"/>
                    </a:ext>
                  </a:extLst>
                </a:gridCol>
                <a:gridCol w="1513404">
                  <a:extLst>
                    <a:ext uri="{9D8B030D-6E8A-4147-A177-3AD203B41FA5}">
                      <a16:colId xmlns:a16="http://schemas.microsoft.com/office/drawing/2014/main" val="3467435401"/>
                    </a:ext>
                  </a:extLst>
                </a:gridCol>
              </a:tblGrid>
              <a:tr h="507819">
                <a:tc gridSpan="2">
                  <a:txBody>
                    <a:bodyPr/>
                    <a:lstStyle/>
                    <a:p>
                      <a:pPr algn="ctr" fontAlgn="ctr"/>
                      <a:endParaRPr lang="en-GB"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gn="ctr" fontAlgn="ctr"/>
                      <a:r>
                        <a:rPr lang="en-GB" altLang="zh-CN" sz="1100" b="0" u="none" strike="noStrike" dirty="0">
                          <a:solidFill>
                            <a:schemeClr val="tx1"/>
                          </a:solidFill>
                          <a:effectLst/>
                          <a:latin typeface="Arial" panose="020B0604020202020204" pitchFamily="34" charset="0"/>
                          <a:cs typeface="Arial" panose="020B0604020202020204" pitchFamily="34" charset="0"/>
                        </a:rPr>
                        <a:t>CLARIFY</a:t>
                      </a:r>
                    </a:p>
                    <a:p>
                      <a:pPr algn="ctr" fontAlgn="ctr"/>
                      <a:r>
                        <a:rPr lang="en-GB"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(Boundary Layer)</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ORACLES</a:t>
                      </a:r>
                    </a:p>
                    <a:p>
                      <a:pPr marL="0" marR="0" lvl="0" indent="0" algn="ctr" defTabSz="4572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mn-ea"/>
                          <a:cs typeface="Arial" panose="020B0604020202020204" pitchFamily="34" charset="0"/>
                        </a:rPr>
                        <a:t>(Boundary Layer)</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52369"/>
                  </a:ext>
                </a:extLst>
              </a:tr>
              <a:tr h="276872">
                <a:tc rowSpan="3">
                  <a:txBody>
                    <a:bodyPr/>
                    <a:lstStyle/>
                    <a:p>
                      <a:pPr algn="ctr"/>
                      <a:r>
                        <a:rPr lang="en-US" altLang="zh-CN" sz="1200" b="1" dirty="0">
                          <a:latin typeface="Arial" panose="020B0604020202020204" pitchFamily="34" charset="0"/>
                          <a:cs typeface="Arial" panose="020B0604020202020204" pitchFamily="34" charset="0"/>
                        </a:rPr>
                        <a:t>AMS</a:t>
                      </a:r>
                      <a:endParaRPr lang="zh-CN" altLang="en-US" sz="1200" b="1" dirty="0">
                        <a:latin typeface="Arial" panose="020B0604020202020204" pitchFamily="34" charset="0"/>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OM (</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100" b="0" i="0" u="none" strike="noStrike" dirty="0">
                          <a:solidFill>
                            <a:srgbClr val="00B050"/>
                          </a:solidFill>
                          <a:effectLst/>
                          <a:latin typeface="Arial" panose="020B0604020202020204" pitchFamily="34" charset="0"/>
                          <a:ea typeface="宋体" panose="02010600030101010101" pitchFamily="2" charset="-122"/>
                          <a:cs typeface="Arial" panose="020B0604020202020204" pitchFamily="34" charset="0"/>
                        </a:rPr>
                        <a:t>3.62±0.76 </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rgbClr val="00B050"/>
                          </a:solidFill>
                          <a:effectLst/>
                          <a:latin typeface="Arial" panose="020B0604020202020204" pitchFamily="34" charset="0"/>
                          <a:ea typeface="宋体" panose="02010600030101010101" pitchFamily="2" charset="-122"/>
                          <a:cs typeface="Arial" panose="020B0604020202020204" pitchFamily="34" charset="0"/>
                        </a:rPr>
                        <a:t>1.81±0.51</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7396733"/>
                  </a:ext>
                </a:extLst>
              </a:tr>
              <a:tr h="276872">
                <a:tc vMerge="1">
                  <a:txBody>
                    <a:bodyPr/>
                    <a:lstStyle/>
                    <a:p>
                      <a:endParaRPr lang="zh-CN" altLang="en-US" dirty="0"/>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SO</a:t>
                      </a:r>
                      <a:r>
                        <a:rPr lang="en-GB" altLang="zh-CN" sz="1100" b="0" i="0" u="none" strike="noStrike" baseline="-25000" dirty="0">
                          <a:solidFill>
                            <a:schemeClr val="tx1"/>
                          </a:solidFill>
                          <a:effectLst/>
                          <a:latin typeface="Arial" panose="020B0604020202020204" pitchFamily="34" charset="0"/>
                          <a:ea typeface="宋体" panose="02010600030101010101" pitchFamily="2" charset="-122"/>
                          <a:cs typeface="Arial" panose="020B0604020202020204" pitchFamily="34" charset="0"/>
                        </a:rPr>
                        <a:t>4 </a:t>
                      </a: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100" b="0" i="0" u="none" strike="noStrike" dirty="0">
                          <a:solidFill>
                            <a:srgbClr val="FF0000"/>
                          </a:solidFill>
                          <a:effectLst/>
                          <a:latin typeface="Arial" panose="020B0604020202020204" pitchFamily="34" charset="0"/>
                          <a:ea typeface="宋体" panose="02010600030101010101" pitchFamily="2" charset="-122"/>
                          <a:cs typeface="Arial" panose="020B0604020202020204" pitchFamily="34" charset="0"/>
                        </a:rPr>
                        <a:t>2.12±0.31 </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rgbClr val="FF0000"/>
                          </a:solidFill>
                          <a:effectLst/>
                          <a:latin typeface="Arial" panose="020B0604020202020204" pitchFamily="34" charset="0"/>
                          <a:ea typeface="宋体" panose="02010600030101010101" pitchFamily="2" charset="-122"/>
                          <a:cs typeface="Arial" panose="020B0604020202020204" pitchFamily="34" charset="0"/>
                        </a:rPr>
                        <a:t>1.78±0.35</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322746"/>
                  </a:ext>
                </a:extLst>
              </a:tr>
              <a:tr h="276872">
                <a:tc vMerge="1">
                  <a:txBody>
                    <a:bodyPr/>
                    <a:lstStyle/>
                    <a:p>
                      <a:endParaRPr lang="zh-CN" altLang="en-US" dirty="0"/>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NH</a:t>
                      </a:r>
                      <a:r>
                        <a:rPr lang="en-GB" altLang="zh-CN" sz="1100" b="0" i="0" u="none" strike="noStrike" baseline="-25000" dirty="0">
                          <a:solidFill>
                            <a:schemeClr val="tx1"/>
                          </a:solidFill>
                          <a:effectLst/>
                          <a:latin typeface="Arial" panose="020B0604020202020204" pitchFamily="34" charset="0"/>
                          <a:ea typeface="宋体" panose="02010600030101010101" pitchFamily="2" charset="-122"/>
                          <a:cs typeface="Arial" panose="020B0604020202020204" pitchFamily="34" charset="0"/>
                        </a:rPr>
                        <a:t>4 </a:t>
                      </a: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100" b="0" i="0" u="none" strike="noStrike" dirty="0">
                          <a:solidFill>
                            <a:schemeClr val="accent6"/>
                          </a:solidFill>
                          <a:effectLst/>
                          <a:latin typeface="Arial" panose="020B0604020202020204" pitchFamily="34" charset="0"/>
                          <a:ea typeface="宋体" panose="02010600030101010101" pitchFamily="2" charset="-122"/>
                          <a:cs typeface="Arial" panose="020B0604020202020204" pitchFamily="34" charset="0"/>
                        </a:rPr>
                        <a:t>0.66±015 </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accent6"/>
                          </a:solidFill>
                          <a:effectLst/>
                          <a:latin typeface="Arial" panose="020B0604020202020204" pitchFamily="34" charset="0"/>
                          <a:ea typeface="宋体" panose="02010600030101010101" pitchFamily="2" charset="-122"/>
                          <a:cs typeface="Arial" panose="020B0604020202020204" pitchFamily="34" charset="0"/>
                        </a:rPr>
                        <a:t>0.37±0.09</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2397618"/>
                  </a:ext>
                </a:extLst>
              </a:tr>
              <a:tr h="276872">
                <a:tc rowSpan="2">
                  <a:txBody>
                    <a:bodyPr/>
                    <a:lstStyle/>
                    <a:p>
                      <a:pPr algn="ctr"/>
                      <a:r>
                        <a:rPr lang="en-US" altLang="zh-CN" sz="1200" b="1" dirty="0">
                          <a:latin typeface="Arial" panose="020B0604020202020204" pitchFamily="34" charset="0"/>
                          <a:cs typeface="Arial" panose="020B0604020202020204" pitchFamily="34" charset="0"/>
                        </a:rPr>
                        <a:t>SP</a:t>
                      </a:r>
                      <a:r>
                        <a:rPr lang="en-US" altLang="zh-CN" sz="1200" b="1" baseline="-25000" dirty="0">
                          <a:latin typeface="Arial" panose="020B0604020202020204" pitchFamily="34" charset="0"/>
                          <a:cs typeface="Arial" panose="020B0604020202020204" pitchFamily="34" charset="0"/>
                        </a:rPr>
                        <a:t>2</a:t>
                      </a:r>
                      <a:endParaRPr lang="zh-CN" altLang="en-US" sz="1200" b="1" baseline="-25000" dirty="0">
                        <a:latin typeface="Arial" panose="020B0604020202020204" pitchFamily="34" charset="0"/>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mn-ea"/>
                          <a:cs typeface="Arial" panose="020B0604020202020204" pitchFamily="34" charset="0"/>
                        </a:rPr>
                        <a:t>BC (</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mn-ea"/>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0.43±0.08</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0.20±0.04</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051823"/>
                  </a:ext>
                </a:extLst>
              </a:tr>
              <a:tr h="276872">
                <a:tc vMerge="1">
                  <a:txBody>
                    <a:bodyPr/>
                    <a:lstStyle/>
                    <a:p>
                      <a:endParaRPr lang="zh-CN" altLang="en-US" dirty="0"/>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mn-ea"/>
                          <a:cs typeface="Arial" panose="020B0604020202020204" pitchFamily="34" charset="0"/>
                        </a:rPr>
                        <a:t>BC (</a:t>
                      </a:r>
                      <a:r>
                        <a:rPr lang="en-US" altLang="zh-CN" sz="1100" b="0" i="0" u="none" strike="noStrike" dirty="0">
                          <a:solidFill>
                            <a:schemeClr val="tx1"/>
                          </a:solidFill>
                          <a:effectLst/>
                          <a:latin typeface="Arial" panose="020B0604020202020204" pitchFamily="34" charset="0"/>
                          <a:ea typeface="+mn-ea"/>
                          <a:cs typeface="Arial" panose="020B0604020202020204" pitchFamily="34" charset="0"/>
                        </a:rPr>
                        <a:t>#</a:t>
                      </a:r>
                      <a:r>
                        <a:rPr lang="en-GB" altLang="zh-CN" sz="1100" b="0" u="none" strike="noStrike" dirty="0">
                          <a:solidFill>
                            <a:schemeClr val="tx1"/>
                          </a:solidFill>
                          <a:effectLst/>
                          <a:latin typeface="Arial" panose="020B0604020202020204" pitchFamily="34" charset="0"/>
                          <a:cs typeface="Arial" panose="020B0604020202020204" pitchFamily="34" charset="0"/>
                        </a:rPr>
                        <a:t>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mn-ea"/>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129±24</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71±15</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744033"/>
                  </a:ext>
                </a:extLst>
              </a:tr>
              <a:tr h="395046">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CO (</a:t>
                      </a:r>
                      <a:r>
                        <a:rPr lang="en-US" altLang="zh-CN" sz="1100" b="0" u="none" strike="noStrike" dirty="0">
                          <a:solidFill>
                            <a:schemeClr val="tx1"/>
                          </a:solidFill>
                          <a:effectLst/>
                          <a:latin typeface="Arial" panose="020B0604020202020204" pitchFamily="34" charset="0"/>
                          <a:cs typeface="Arial" panose="020B0604020202020204" pitchFamily="34" charset="0"/>
                        </a:rPr>
                        <a:t>ppbv</a:t>
                      </a:r>
                      <a:r>
                        <a:rPr lang="en-GB" altLang="zh-CN" sz="1100" b="0" u="none" strike="noStrike" dirty="0">
                          <a:solidFill>
                            <a:schemeClr val="tx1"/>
                          </a:solidFill>
                          <a:effectLst/>
                          <a:latin typeface="Arial" panose="020B0604020202020204" pitchFamily="34" charset="0"/>
                          <a:cs typeface="Arial" panose="020B0604020202020204" pitchFamily="34" charset="0"/>
                        </a:rPr>
                        <a:t>)</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100" b="0" i="0" u="none" strike="noStrike" dirty="0">
                          <a:solidFill>
                            <a:schemeClr val="bg1">
                              <a:lumMod val="50000"/>
                            </a:schemeClr>
                          </a:solidFill>
                          <a:effectLst/>
                          <a:latin typeface="Arial" panose="020B0604020202020204" pitchFamily="34" charset="0"/>
                          <a:ea typeface="宋体" panose="02010600030101010101" pitchFamily="2" charset="-122"/>
                          <a:cs typeface="Arial" panose="020B0604020202020204" pitchFamily="34" charset="0"/>
                        </a:rPr>
                        <a:t>89.2±6.4</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bg1">
                              <a:lumMod val="50000"/>
                            </a:schemeClr>
                          </a:solidFill>
                          <a:effectLst/>
                          <a:latin typeface="Arial" panose="020B0604020202020204" pitchFamily="34" charset="0"/>
                          <a:ea typeface="宋体" panose="02010600030101010101" pitchFamily="2" charset="-122"/>
                          <a:cs typeface="Arial" panose="020B0604020202020204" pitchFamily="34" charset="0"/>
                        </a:rPr>
                        <a:t>96.2±6.6</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704541"/>
                  </a:ext>
                </a:extLst>
              </a:tr>
              <a:tr h="358197">
                <a:tc gridSpan="2">
                  <a:txBody>
                    <a:bodyPr/>
                    <a:lstStyle/>
                    <a:p>
                      <a:pPr algn="ctr" fontAlgn="ctr"/>
                      <a:r>
                        <a:rPr lang="el-GR" altLang="zh-CN" sz="1100" b="0" u="none" strike="noStrike" dirty="0">
                          <a:solidFill>
                            <a:schemeClr val="tx1"/>
                          </a:solidFill>
                          <a:effectLst/>
                          <a:latin typeface="Arial" panose="020B0604020202020204" pitchFamily="34" charset="0"/>
                          <a:cs typeface="Arial" panose="020B0604020202020204" pitchFamily="34" charset="0"/>
                        </a:rPr>
                        <a:t>Δ</a:t>
                      </a:r>
                      <a:r>
                        <a:rPr lang="en-GB" altLang="zh-CN" sz="1100" b="0" u="none" strike="noStrike" dirty="0">
                          <a:solidFill>
                            <a:schemeClr val="tx1"/>
                          </a:solidFill>
                          <a:effectLst/>
                          <a:latin typeface="Arial" panose="020B0604020202020204" pitchFamily="34" charset="0"/>
                          <a:cs typeface="Arial" panose="020B0604020202020204" pitchFamily="34" charset="0"/>
                        </a:rPr>
                        <a:t>BC/</a:t>
                      </a:r>
                      <a:r>
                        <a:rPr lang="el-GR" altLang="zh-CN" sz="1100" b="0" u="none" strike="noStrike" dirty="0">
                          <a:solidFill>
                            <a:schemeClr val="tx1"/>
                          </a:solidFill>
                          <a:effectLst/>
                          <a:latin typeface="Arial" panose="020B0604020202020204" pitchFamily="34" charset="0"/>
                          <a:cs typeface="Arial" panose="020B0604020202020204" pitchFamily="34" charset="0"/>
                        </a:rPr>
                        <a:t>Δ</a:t>
                      </a:r>
                      <a:r>
                        <a:rPr lang="en-GB" altLang="zh-CN" sz="1100" b="0" u="none" strike="noStrike" dirty="0">
                          <a:solidFill>
                            <a:schemeClr val="tx1"/>
                          </a:solidFill>
                          <a:effectLst/>
                          <a:latin typeface="Arial" panose="020B0604020202020204" pitchFamily="34" charset="0"/>
                          <a:cs typeface="Arial" panose="020B0604020202020204" pitchFamily="34" charset="0"/>
                        </a:rPr>
                        <a:t>CO (</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 /ppmv)</a:t>
                      </a:r>
                      <a:endParaRPr lang="en-GB" altLang="zh-CN" sz="1100" b="0" i="0" u="none" strike="noStrike" dirty="0">
                        <a:solidFill>
                          <a:schemeClr val="tx1"/>
                        </a:solidFill>
                        <a:effectLst/>
                        <a:latin typeface="Arial" panose="020B0604020202020204" pitchFamily="34" charset="0"/>
                        <a:ea typeface="+mn-ea"/>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GB" altLang="zh-CN" sz="1100" b="0" i="0" u="none" strike="noStrike" dirty="0">
                        <a:solidFill>
                          <a:schemeClr val="tx1"/>
                        </a:solidFill>
                        <a:effectLst/>
                        <a:latin typeface="Arial" panose="020B0604020202020204" pitchFamily="34" charset="0"/>
                        <a:ea typeface="+mn-ea"/>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10.08±0.54</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4.65±0.20</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502135"/>
                  </a:ext>
                </a:extLst>
              </a:tr>
              <a:tr h="303149">
                <a:tc gridSpan="2">
                  <a:txBody>
                    <a:bodyPr/>
                    <a:lstStyle/>
                    <a:p>
                      <a:pPr algn="ctr" fontAlgn="ctr"/>
                      <a:r>
                        <a:rPr lang="el-GR" altLang="zh-CN" sz="1100" b="0" u="none" strike="noStrike" dirty="0">
                          <a:solidFill>
                            <a:schemeClr val="tx1"/>
                          </a:solidFill>
                          <a:effectLst/>
                          <a:latin typeface="Arial" panose="020B0604020202020204" pitchFamily="34" charset="0"/>
                          <a:cs typeface="Arial" panose="020B0604020202020204" pitchFamily="34" charset="0"/>
                        </a:rPr>
                        <a:t>Δ</a:t>
                      </a:r>
                      <a:r>
                        <a:rPr lang="en-GB" altLang="zh-CN" sz="1100" b="0" u="none" strike="noStrike" dirty="0">
                          <a:solidFill>
                            <a:schemeClr val="tx1"/>
                          </a:solidFill>
                          <a:effectLst/>
                          <a:latin typeface="Arial" panose="020B0604020202020204" pitchFamily="34" charset="0"/>
                          <a:cs typeface="Arial" panose="020B0604020202020204" pitchFamily="34" charset="0"/>
                        </a:rPr>
                        <a:t>OM/</a:t>
                      </a:r>
                      <a:r>
                        <a:rPr lang="el-GR" altLang="zh-CN" sz="1100" b="0" u="none" strike="noStrike" dirty="0">
                          <a:solidFill>
                            <a:schemeClr val="tx1"/>
                          </a:solidFill>
                          <a:effectLst/>
                          <a:latin typeface="Arial" panose="020B0604020202020204" pitchFamily="34" charset="0"/>
                          <a:cs typeface="Arial" panose="020B0604020202020204" pitchFamily="34" charset="0"/>
                        </a:rPr>
                        <a:t>Δ</a:t>
                      </a:r>
                      <a:r>
                        <a:rPr lang="en-GB" altLang="zh-CN" sz="1100" b="0" u="none" strike="noStrike" dirty="0">
                          <a:solidFill>
                            <a:schemeClr val="tx1"/>
                          </a:solidFill>
                          <a:effectLst/>
                          <a:latin typeface="Arial" panose="020B0604020202020204" pitchFamily="34" charset="0"/>
                          <a:cs typeface="Arial" panose="020B0604020202020204" pitchFamily="34" charset="0"/>
                        </a:rPr>
                        <a:t>CO (</a:t>
                      </a:r>
                      <a:r>
                        <a:rPr lang="el-GR" altLang="zh-CN" sz="1100" b="0" u="none" strike="noStrike" dirty="0">
                          <a:solidFill>
                            <a:schemeClr val="tx1"/>
                          </a:solidFill>
                          <a:effectLst/>
                          <a:latin typeface="Arial" panose="020B0604020202020204" pitchFamily="34" charset="0"/>
                          <a:cs typeface="Arial" panose="020B0604020202020204" pitchFamily="34" charset="0"/>
                        </a:rPr>
                        <a:t>μ</a:t>
                      </a:r>
                      <a:r>
                        <a:rPr lang="en-GB" altLang="zh-CN" sz="1100" b="0" u="none" strike="noStrike" dirty="0">
                          <a:solidFill>
                            <a:schemeClr val="tx1"/>
                          </a:solidFill>
                          <a:effectLst/>
                          <a:latin typeface="Arial" panose="020B0604020202020204" pitchFamily="34" charset="0"/>
                          <a:cs typeface="Arial" panose="020B0604020202020204" pitchFamily="34" charset="0"/>
                        </a:rPr>
                        <a:t>g sm</a:t>
                      </a:r>
                      <a:r>
                        <a:rPr lang="en-GB" altLang="zh-CN" sz="1100" b="0" u="none" strike="noStrike" baseline="30000" dirty="0">
                          <a:solidFill>
                            <a:schemeClr val="tx1"/>
                          </a:solidFill>
                          <a:effectLst/>
                          <a:latin typeface="Arial" panose="020B0604020202020204" pitchFamily="34" charset="0"/>
                          <a:cs typeface="Arial" panose="020B0604020202020204" pitchFamily="34" charset="0"/>
                        </a:rPr>
                        <a:t>-3</a:t>
                      </a:r>
                      <a:r>
                        <a:rPr lang="en-GB" altLang="zh-CN" sz="1100" b="0" u="none" strike="noStrike" dirty="0">
                          <a:solidFill>
                            <a:schemeClr val="tx1"/>
                          </a:solidFill>
                          <a:effectLst/>
                          <a:latin typeface="Arial" panose="020B0604020202020204" pitchFamily="34" charset="0"/>
                          <a:cs typeface="Arial" panose="020B0604020202020204" pitchFamily="34" charset="0"/>
                        </a:rPr>
                        <a:t> /ppmv)</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rPr>
                        <a:t>99.5±4.8</a:t>
                      </a: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0" u="none" strike="noStrike" dirty="0">
                          <a:solidFill>
                            <a:schemeClr val="tx1"/>
                          </a:solidFill>
                          <a:effectLst/>
                          <a:latin typeface="Arial" panose="020B0604020202020204" pitchFamily="34" charset="0"/>
                          <a:cs typeface="Arial" panose="020B0604020202020204" pitchFamily="34" charset="0"/>
                        </a:rPr>
                        <a:t>52.4±1.5</a:t>
                      </a:r>
                      <a:endParaRPr lang="en-GB" altLang="zh-CN" sz="1100" b="0" i="0" u="none" strike="noStrike"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716216"/>
                  </a:ext>
                </a:extLst>
              </a:tr>
            </a:tbl>
          </a:graphicData>
        </a:graphic>
      </p:graphicFrame>
      <p:pic>
        <p:nvPicPr>
          <p:cNvPr id="14" name="图片 13" descr="图片包含 文字, 地图&#10;&#10;已生成极高可信度的说明">
            <a:extLst>
              <a:ext uri="{FF2B5EF4-FFF2-40B4-BE49-F238E27FC236}">
                <a16:creationId xmlns:a16="http://schemas.microsoft.com/office/drawing/2014/main" id="{33F845F6-33DC-461F-8D04-06E84C805896}"/>
              </a:ext>
            </a:extLst>
          </p:cNvPr>
          <p:cNvPicPr>
            <a:picLocks noChangeAspect="1"/>
          </p:cNvPicPr>
          <p:nvPr/>
        </p:nvPicPr>
        <p:blipFill>
          <a:blip r:embed="rId3"/>
          <a:stretch>
            <a:fillRect/>
          </a:stretch>
        </p:blipFill>
        <p:spPr>
          <a:xfrm>
            <a:off x="534662" y="957419"/>
            <a:ext cx="3280395" cy="3536486"/>
          </a:xfrm>
          <a:prstGeom prst="rect">
            <a:avLst/>
          </a:prstGeom>
        </p:spPr>
      </p:pic>
    </p:spTree>
    <p:extLst>
      <p:ext uri="{BB962C8B-B14F-4D97-AF65-F5344CB8AC3E}">
        <p14:creationId xmlns:p14="http://schemas.microsoft.com/office/powerpoint/2010/main" val="30530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DBBF4B-380E-4A90-82E0-35614CB7FF61}"/>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Summary</a:t>
            </a:r>
            <a:endParaRPr lang="en-GB" sz="2600" dirty="0"/>
          </a:p>
        </p:txBody>
      </p:sp>
      <p:sp>
        <p:nvSpPr>
          <p:cNvPr id="3" name="Content Placeholder 2">
            <a:extLst>
              <a:ext uri="{FF2B5EF4-FFF2-40B4-BE49-F238E27FC236}">
                <a16:creationId xmlns:a16="http://schemas.microsoft.com/office/drawing/2014/main" id="{81164B5D-8932-4C9D-BF88-2D60514301EA}"/>
              </a:ext>
            </a:extLst>
          </p:cNvPr>
          <p:cNvSpPr>
            <a:spLocks noGrp="1"/>
          </p:cNvSpPr>
          <p:nvPr>
            <p:ph idx="1"/>
          </p:nvPr>
        </p:nvSpPr>
        <p:spPr>
          <a:xfrm>
            <a:off x="604684" y="767337"/>
            <a:ext cx="8229600" cy="2056980"/>
          </a:xfrm>
        </p:spPr>
        <p:txBody>
          <a:bodyPr>
            <a:normAutofit lnSpcReduction="10000"/>
          </a:bodyPr>
          <a:lstStyle/>
          <a:p>
            <a:r>
              <a:rPr lang="en-GB" sz="2000" dirty="0"/>
              <a:t>Internal comparison mostly good</a:t>
            </a:r>
          </a:p>
          <a:p>
            <a:r>
              <a:rPr lang="en-GB" sz="2000" dirty="0"/>
              <a:t>CLARIFY observed aged organics (LO-OOA) and thickly coated BC.</a:t>
            </a:r>
          </a:p>
          <a:p>
            <a:r>
              <a:rPr lang="en-GB" sz="2000" dirty="0"/>
              <a:t>Mostly accumulation mode aerosols.</a:t>
            </a:r>
          </a:p>
          <a:p>
            <a:r>
              <a:rPr lang="en-GB" sz="2000" dirty="0"/>
              <a:t>Some variations in aerosol properties between boundary layer and lofted smokes.</a:t>
            </a:r>
            <a:r>
              <a:rPr lang="en-GB" altLang="zh-CN" sz="2000" dirty="0"/>
              <a:t> (chemical composition, size distribution, OM/CO, BC/CO, BC coatings…)</a:t>
            </a:r>
          </a:p>
          <a:p>
            <a:endParaRPr lang="en-GB" altLang="zh-CN" sz="2000" dirty="0"/>
          </a:p>
          <a:p>
            <a:endParaRPr lang="en-GB" altLang="zh-CN" sz="2000" dirty="0"/>
          </a:p>
          <a:p>
            <a:endParaRPr lang="en-GB" sz="2000" dirty="0"/>
          </a:p>
          <a:p>
            <a:endParaRPr lang="en-GB" sz="2000" dirty="0"/>
          </a:p>
        </p:txBody>
      </p:sp>
      <p:sp>
        <p:nvSpPr>
          <p:cNvPr id="4" name="Content Placeholder 2">
            <a:extLst>
              <a:ext uri="{FF2B5EF4-FFF2-40B4-BE49-F238E27FC236}">
                <a16:creationId xmlns:a16="http://schemas.microsoft.com/office/drawing/2014/main" id="{19B9A9CE-C2E7-4843-92F5-DE654ADCE2BF}"/>
              </a:ext>
            </a:extLst>
          </p:cNvPr>
          <p:cNvSpPr txBox="1">
            <a:spLocks/>
          </p:cNvSpPr>
          <p:nvPr/>
        </p:nvSpPr>
        <p:spPr>
          <a:xfrm>
            <a:off x="604684" y="3240447"/>
            <a:ext cx="8229600" cy="15577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t>Run NAME dispersion model: Identify the source variation, the different transport process in boundary layer and lofted smokes.</a:t>
            </a:r>
          </a:p>
          <a:p>
            <a:r>
              <a:rPr lang="en-GB" sz="2000" dirty="0"/>
              <a:t>Compare with ORACLES eastern flights</a:t>
            </a:r>
          </a:p>
          <a:p>
            <a:r>
              <a:rPr lang="en-GB" sz="2000" dirty="0"/>
              <a:t>Compare with fresh BB aerosols in MOYA project. </a:t>
            </a:r>
          </a:p>
        </p:txBody>
      </p:sp>
      <p:sp>
        <p:nvSpPr>
          <p:cNvPr id="5" name="Title 1">
            <a:extLst>
              <a:ext uri="{FF2B5EF4-FFF2-40B4-BE49-F238E27FC236}">
                <a16:creationId xmlns:a16="http://schemas.microsoft.com/office/drawing/2014/main" id="{CB43D00E-4D4B-4618-8DA0-EDD965EFD0CE}"/>
              </a:ext>
            </a:extLst>
          </p:cNvPr>
          <p:cNvSpPr txBox="1">
            <a:spLocks/>
          </p:cNvSpPr>
          <p:nvPr/>
        </p:nvSpPr>
        <p:spPr>
          <a:xfrm>
            <a:off x="457200" y="2571750"/>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Next Plan</a:t>
            </a:r>
            <a:endParaRPr lang="en-GB" sz="2600" dirty="0"/>
          </a:p>
        </p:txBody>
      </p:sp>
    </p:spTree>
    <p:extLst>
      <p:ext uri="{BB962C8B-B14F-4D97-AF65-F5344CB8AC3E}">
        <p14:creationId xmlns:p14="http://schemas.microsoft.com/office/powerpoint/2010/main" val="368161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18A13D7-D017-488D-8910-DF2F7CAE0867}"/>
              </a:ext>
            </a:extLst>
          </p:cNvPr>
          <p:cNvSpPr>
            <a:spLocks noGrp="1"/>
          </p:cNvSpPr>
          <p:nvPr>
            <p:ph type="title"/>
          </p:nvPr>
        </p:nvSpPr>
        <p:spPr>
          <a:xfrm>
            <a:off x="457200" y="66494"/>
            <a:ext cx="8229600" cy="857250"/>
          </a:xfrm>
        </p:spPr>
        <p:txBody>
          <a:bodyPr>
            <a:normAutofit/>
          </a:bodyPr>
          <a:lstStyle/>
          <a:p>
            <a:r>
              <a:rPr lang="en-GB" sz="2600" dirty="0"/>
              <a:t>Aerosol data products</a:t>
            </a:r>
          </a:p>
        </p:txBody>
      </p:sp>
      <p:sp>
        <p:nvSpPr>
          <p:cNvPr id="14" name="Content Placeholder 2">
            <a:extLst>
              <a:ext uri="{FF2B5EF4-FFF2-40B4-BE49-F238E27FC236}">
                <a16:creationId xmlns:a16="http://schemas.microsoft.com/office/drawing/2014/main" id="{515AA01C-B8A6-4358-8157-C955CF0B63D1}"/>
              </a:ext>
            </a:extLst>
          </p:cNvPr>
          <p:cNvSpPr>
            <a:spLocks noGrp="1"/>
          </p:cNvSpPr>
          <p:nvPr>
            <p:ph idx="1"/>
          </p:nvPr>
        </p:nvSpPr>
        <p:spPr>
          <a:xfrm>
            <a:off x="898901" y="1097075"/>
            <a:ext cx="8023873" cy="3394472"/>
          </a:xfrm>
        </p:spPr>
        <p:txBody>
          <a:bodyPr>
            <a:noAutofit/>
          </a:bodyPr>
          <a:lstStyle/>
          <a:p>
            <a:pPr marL="0" indent="0">
              <a:buNone/>
            </a:pPr>
            <a:r>
              <a:rPr lang="en-GB" sz="1300" b="1" dirty="0">
                <a:latin typeface="Arial" panose="020B0604020202020204" pitchFamily="34" charset="0"/>
                <a:cs typeface="Arial" panose="020B0604020202020204" pitchFamily="34" charset="0"/>
              </a:rPr>
              <a:t>AMS </a:t>
            </a:r>
            <a:r>
              <a:rPr lang="en-GB" sz="1300" dirty="0">
                <a:latin typeface="Arial" panose="020B0604020202020204" pitchFamily="34" charset="0"/>
                <a:cs typeface="Arial" panose="020B0604020202020204" pitchFamily="34" charset="0"/>
              </a:rPr>
              <a:t>(aerosol mass spectrometer)</a:t>
            </a:r>
          </a:p>
          <a:p>
            <a:pPr marL="0" indent="0">
              <a:buNone/>
            </a:pPr>
            <a:r>
              <a:rPr lang="en-GB" sz="1300" dirty="0">
                <a:latin typeface="Arial" panose="020B0604020202020204" pitchFamily="34" charset="0"/>
                <a:cs typeface="Arial" panose="020B0604020202020204" pitchFamily="34" charset="0"/>
              </a:rPr>
              <a:t>Processed: C028-39, C042-44(pinhole blocked), C045-51, </a:t>
            </a:r>
            <a:r>
              <a:rPr lang="en-GB" altLang="zh-CN" sz="1300" dirty="0">
                <a:latin typeface="Arial" panose="020B0604020202020204" pitchFamily="34" charset="0"/>
                <a:cs typeface="Arial" panose="020B0604020202020204" pitchFamily="34" charset="0"/>
              </a:rPr>
              <a:t>C053</a:t>
            </a:r>
            <a:r>
              <a:rPr lang="en-GB" sz="1300" dirty="0">
                <a:latin typeface="Arial" panose="020B0604020202020204" pitchFamily="34" charset="0"/>
                <a:cs typeface="Arial" panose="020B0604020202020204" pitchFamily="34" charset="0"/>
              </a:rPr>
              <a:t>, C052/54/55(half part pinhole blocked) Basic: Aerosol mass concentrations of organics, NO</a:t>
            </a:r>
            <a:r>
              <a:rPr lang="en-GB" sz="1300" baseline="-25000" dirty="0">
                <a:latin typeface="Arial" panose="020B0604020202020204" pitchFamily="34" charset="0"/>
                <a:cs typeface="Arial" panose="020B0604020202020204" pitchFamily="34" charset="0"/>
              </a:rPr>
              <a:t>3</a:t>
            </a:r>
            <a:r>
              <a:rPr lang="en-GB" sz="1300" dirty="0">
                <a:latin typeface="Arial" panose="020B0604020202020204" pitchFamily="34" charset="0"/>
                <a:cs typeface="Arial" panose="020B0604020202020204" pitchFamily="34" charset="0"/>
              </a:rPr>
              <a:t>, SO</a:t>
            </a:r>
            <a:r>
              <a:rPr lang="en-GB" sz="1300" baseline="-25000" dirty="0">
                <a:latin typeface="Arial" panose="020B0604020202020204" pitchFamily="34" charset="0"/>
                <a:cs typeface="Arial" panose="020B0604020202020204" pitchFamily="34" charset="0"/>
              </a:rPr>
              <a:t>4</a:t>
            </a:r>
            <a:r>
              <a:rPr lang="en-GB" sz="1300" dirty="0">
                <a:latin typeface="Arial" panose="020B0604020202020204" pitchFamily="34" charset="0"/>
                <a:cs typeface="Arial" panose="020B0604020202020204" pitchFamily="34" charset="0"/>
              </a:rPr>
              <a:t>, NH</a:t>
            </a:r>
            <a:r>
              <a:rPr lang="en-GB" sz="1300" baseline="-25000" dirty="0">
                <a:latin typeface="Arial" panose="020B0604020202020204" pitchFamily="34" charset="0"/>
                <a:cs typeface="Arial" panose="020B0604020202020204" pitchFamily="34" charset="0"/>
              </a:rPr>
              <a:t>4 </a:t>
            </a:r>
            <a:endParaRPr lang="en-GB" sz="1300" dirty="0">
              <a:latin typeface="Arial" panose="020B0604020202020204" pitchFamily="34" charset="0"/>
              <a:cs typeface="Arial" panose="020B0604020202020204" pitchFamily="34" charset="0"/>
            </a:endParaRPr>
          </a:p>
          <a:p>
            <a:pPr marL="0" indent="0">
              <a:buNone/>
            </a:pPr>
            <a:r>
              <a:rPr lang="en-GB" sz="1300" dirty="0">
                <a:latin typeface="Arial" panose="020B0604020202020204" pitchFamily="34" charset="0"/>
                <a:cs typeface="Arial" panose="020B0604020202020204" pitchFamily="34" charset="0"/>
              </a:rPr>
              <a:t>Higher level: Organic composition (</a:t>
            </a:r>
            <a:r>
              <a:rPr lang="en-GB" sz="1300" i="1" dirty="0">
                <a:latin typeface="Arial" panose="020B0604020202020204" pitchFamily="34" charset="0"/>
                <a:cs typeface="Arial" panose="020B0604020202020204" pitchFamily="34" charset="0"/>
              </a:rPr>
              <a:t>f</a:t>
            </a:r>
            <a:r>
              <a:rPr lang="en-GB" sz="1300" baseline="-25000" dirty="0">
                <a:latin typeface="Arial" panose="020B0604020202020204" pitchFamily="34" charset="0"/>
                <a:cs typeface="Arial" panose="020B0604020202020204" pitchFamily="34" charset="0"/>
              </a:rPr>
              <a:t>44</a:t>
            </a:r>
            <a:r>
              <a:rPr lang="en-GB" sz="1300" dirty="0">
                <a:latin typeface="Arial" panose="020B0604020202020204" pitchFamily="34" charset="0"/>
                <a:cs typeface="Arial" panose="020B0604020202020204" pitchFamily="34" charset="0"/>
              </a:rPr>
              <a:t>, </a:t>
            </a:r>
            <a:r>
              <a:rPr lang="en-GB" sz="1300" i="1" dirty="0">
                <a:latin typeface="Arial" panose="020B0604020202020204" pitchFamily="34" charset="0"/>
                <a:cs typeface="Arial" panose="020B0604020202020204" pitchFamily="34" charset="0"/>
              </a:rPr>
              <a:t>f</a:t>
            </a:r>
            <a:r>
              <a:rPr lang="en-GB" sz="1300" baseline="-25000" dirty="0">
                <a:latin typeface="Arial" panose="020B0604020202020204" pitchFamily="34" charset="0"/>
                <a:cs typeface="Arial" panose="020B0604020202020204" pitchFamily="34" charset="0"/>
              </a:rPr>
              <a:t>43</a:t>
            </a:r>
            <a:r>
              <a:rPr lang="en-GB" sz="1300" dirty="0">
                <a:latin typeface="Arial" panose="020B0604020202020204" pitchFamily="34" charset="0"/>
                <a:cs typeface="Arial" panose="020B0604020202020204" pitchFamily="34" charset="0"/>
              </a:rPr>
              <a:t>, </a:t>
            </a:r>
            <a:r>
              <a:rPr lang="en-GB" sz="1300" i="1" dirty="0">
                <a:latin typeface="Arial" panose="020B0604020202020204" pitchFamily="34" charset="0"/>
                <a:cs typeface="Arial" panose="020B0604020202020204" pitchFamily="34" charset="0"/>
              </a:rPr>
              <a:t>f</a:t>
            </a:r>
            <a:r>
              <a:rPr lang="en-GB" sz="1300" baseline="-25000" dirty="0">
                <a:latin typeface="Arial" panose="020B0604020202020204" pitchFamily="34" charset="0"/>
                <a:cs typeface="Arial" panose="020B0604020202020204" pitchFamily="34" charset="0"/>
              </a:rPr>
              <a:t>60</a:t>
            </a:r>
            <a:r>
              <a:rPr lang="en-GB" sz="1300" dirty="0">
                <a:latin typeface="Arial" panose="020B0604020202020204" pitchFamily="34" charset="0"/>
                <a:cs typeface="Arial" panose="020B0604020202020204" pitchFamily="34" charset="0"/>
              </a:rPr>
              <a:t>)</a:t>
            </a:r>
          </a:p>
          <a:p>
            <a:pPr marL="0" indent="0">
              <a:buNone/>
            </a:pPr>
            <a:endParaRPr lang="en-GB" sz="1300"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rPr>
              <a:t>SP</a:t>
            </a:r>
            <a:r>
              <a:rPr lang="en-GB" sz="1300" b="1" baseline="-25000" dirty="0">
                <a:latin typeface="Arial" panose="020B0604020202020204" pitchFamily="34" charset="0"/>
                <a:cs typeface="Arial" panose="020B0604020202020204" pitchFamily="34" charset="0"/>
              </a:rPr>
              <a:t>2</a:t>
            </a:r>
            <a:r>
              <a:rPr lang="en-GB" sz="1300" b="1"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(single-particle soot photometer)</a:t>
            </a:r>
          </a:p>
          <a:p>
            <a:pPr marL="0" indent="0">
              <a:buNone/>
            </a:pPr>
            <a:r>
              <a:rPr lang="en-GB" altLang="zh-CN" sz="1300" dirty="0">
                <a:latin typeface="Arial" panose="020B0604020202020204" pitchFamily="34" charset="0"/>
                <a:cs typeface="Arial" panose="020B0604020202020204" pitchFamily="34" charset="0"/>
              </a:rPr>
              <a:t>Processed: C028-C055</a:t>
            </a:r>
          </a:p>
          <a:p>
            <a:pPr marL="0" indent="0">
              <a:buNone/>
            </a:pPr>
            <a:r>
              <a:rPr lang="en-GB" sz="1300" dirty="0">
                <a:latin typeface="Arial" panose="020B0604020202020204" pitchFamily="34" charset="0"/>
                <a:cs typeface="Arial" panose="020B0604020202020204" pitchFamily="34" charset="0"/>
              </a:rPr>
              <a:t>Basic: Black carbon mass concentration</a:t>
            </a:r>
          </a:p>
          <a:p>
            <a:pPr marL="0" indent="0">
              <a:buNone/>
            </a:pPr>
            <a:r>
              <a:rPr lang="en-GB" sz="1300" dirty="0">
                <a:latin typeface="Arial" panose="020B0604020202020204" pitchFamily="34" charset="0"/>
                <a:cs typeface="Arial" panose="020B0604020202020204" pitchFamily="34" charset="0"/>
              </a:rPr>
              <a:t>Higher level: BC size distributions and coatings</a:t>
            </a:r>
          </a:p>
          <a:p>
            <a:pPr marL="0" indent="0">
              <a:buNone/>
            </a:pPr>
            <a:endParaRPr lang="en-GB" sz="1300" b="1"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rPr>
              <a:t>SMPS</a:t>
            </a:r>
            <a:r>
              <a:rPr lang="en-GB" sz="1300" dirty="0">
                <a:latin typeface="Arial" panose="020B0604020202020204" pitchFamily="34" charset="0"/>
                <a:cs typeface="Arial" panose="020B0604020202020204" pitchFamily="34" charset="0"/>
              </a:rPr>
              <a:t> (scanning mobility particle sizer)</a:t>
            </a:r>
          </a:p>
          <a:p>
            <a:pPr marL="0" indent="0">
              <a:buNone/>
            </a:pPr>
            <a:r>
              <a:rPr lang="en-GB" sz="1300" dirty="0">
                <a:latin typeface="Arial" panose="020B0604020202020204" pitchFamily="34" charset="0"/>
                <a:cs typeface="Arial" panose="020B0604020202020204" pitchFamily="34" charset="0"/>
              </a:rPr>
              <a:t>Aerosol size distributions 20 – 350 nm</a:t>
            </a:r>
          </a:p>
          <a:p>
            <a:pPr marL="0" indent="0">
              <a:buNone/>
            </a:pPr>
            <a:endParaRPr lang="en-GB" sz="1300" dirty="0">
              <a:latin typeface="Arial" panose="020B0604020202020204" pitchFamily="34" charset="0"/>
              <a:cs typeface="Arial" panose="020B0604020202020204" pitchFamily="34" charset="0"/>
            </a:endParaRPr>
          </a:p>
          <a:p>
            <a:pPr marL="0" indent="0">
              <a:buNone/>
            </a:pPr>
            <a:r>
              <a:rPr lang="en-GB" sz="1300" b="1" dirty="0">
                <a:latin typeface="Arial" panose="020B0604020202020204" pitchFamily="34" charset="0"/>
                <a:cs typeface="Arial" panose="020B0604020202020204" pitchFamily="34" charset="0"/>
              </a:rPr>
              <a:t>PCASP</a:t>
            </a:r>
            <a:r>
              <a:rPr lang="en-GB" sz="1300" dirty="0">
                <a:latin typeface="Arial" panose="020B0604020202020204" pitchFamily="34" charset="0"/>
                <a:cs typeface="Arial" panose="020B0604020202020204" pitchFamily="34" charset="0"/>
              </a:rPr>
              <a:t> (passive cavity aerosol spectrometer probe)</a:t>
            </a:r>
          </a:p>
          <a:p>
            <a:pPr marL="0" indent="0">
              <a:buNone/>
            </a:pPr>
            <a:r>
              <a:rPr lang="en-GB" sz="1300" dirty="0">
                <a:latin typeface="Arial" panose="020B0604020202020204" pitchFamily="34" charset="0"/>
                <a:cs typeface="Arial" panose="020B0604020202020204" pitchFamily="34" charset="0"/>
              </a:rPr>
              <a:t>Aerosol size distributions 0.12 – 2 µm</a:t>
            </a:r>
          </a:p>
        </p:txBody>
      </p:sp>
    </p:spTree>
    <p:extLst>
      <p:ext uri="{BB962C8B-B14F-4D97-AF65-F5344CB8AC3E}">
        <p14:creationId xmlns:p14="http://schemas.microsoft.com/office/powerpoint/2010/main" val="216317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27B303-7193-4734-A4F0-10BAFEA956A2}"/>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Internal measure comparison</a:t>
            </a:r>
            <a:endParaRPr lang="en-GB" sz="2600" dirty="0"/>
          </a:p>
        </p:txBody>
      </p:sp>
      <p:pic>
        <p:nvPicPr>
          <p:cNvPr id="3" name="图片 2" descr="图片包含 屏幕截图&#10;&#10;已生成高可信度的说明">
            <a:extLst>
              <a:ext uri="{FF2B5EF4-FFF2-40B4-BE49-F238E27FC236}">
                <a16:creationId xmlns:a16="http://schemas.microsoft.com/office/drawing/2014/main" id="{7F4F052E-3985-4B66-85D2-5F02EE745D95}"/>
              </a:ext>
            </a:extLst>
          </p:cNvPr>
          <p:cNvPicPr>
            <a:picLocks noChangeAspect="1"/>
          </p:cNvPicPr>
          <p:nvPr/>
        </p:nvPicPr>
        <p:blipFill>
          <a:blip r:embed="rId3"/>
          <a:stretch>
            <a:fillRect/>
          </a:stretch>
        </p:blipFill>
        <p:spPr>
          <a:xfrm>
            <a:off x="660654" y="1358900"/>
            <a:ext cx="8092440" cy="2171700"/>
          </a:xfrm>
          <a:prstGeom prst="rect">
            <a:avLst/>
          </a:prstGeom>
        </p:spPr>
      </p:pic>
      <p:sp>
        <p:nvSpPr>
          <p:cNvPr id="6" name="文本框 5">
            <a:extLst>
              <a:ext uri="{FF2B5EF4-FFF2-40B4-BE49-F238E27FC236}">
                <a16:creationId xmlns:a16="http://schemas.microsoft.com/office/drawing/2014/main" id="{725B6CA6-B4D9-420F-A4F8-6B48AFC7FAC9}"/>
              </a:ext>
            </a:extLst>
          </p:cNvPr>
          <p:cNvSpPr txBox="1"/>
          <p:nvPr/>
        </p:nvSpPr>
        <p:spPr>
          <a:xfrm>
            <a:off x="979424" y="3734921"/>
            <a:ext cx="7454900" cy="646331"/>
          </a:xfrm>
          <a:prstGeom prst="rect">
            <a:avLst/>
          </a:prstGeom>
          <a:noFill/>
        </p:spPr>
        <p:txBody>
          <a:bodyPr wrap="square" rtlCol="0">
            <a:spAutoFit/>
          </a:bodyPr>
          <a:lstStyle/>
          <a:p>
            <a:r>
              <a:rPr lang="en-GB" altLang="zh-CN" sz="1200" dirty="0">
                <a:latin typeface="Arial" panose="020B0604020202020204" pitchFamily="34" charset="0"/>
                <a:cs typeface="Arial" panose="020B0604020202020204" pitchFamily="34" charset="0"/>
              </a:rPr>
              <a:t>AMS: C042-44, Pinhole blockage</a:t>
            </a:r>
          </a:p>
          <a:p>
            <a:endParaRPr lang="en-GB" altLang="zh-CN" sz="1200" dirty="0">
              <a:latin typeface="Arial" panose="020B0604020202020204" pitchFamily="34" charset="0"/>
              <a:cs typeface="Arial" panose="020B0604020202020204" pitchFamily="34" charset="0"/>
            </a:endParaRPr>
          </a:p>
          <a:p>
            <a:r>
              <a:rPr lang="en-GB" altLang="zh-CN" sz="1200" dirty="0">
                <a:latin typeface="Arial" panose="020B0604020202020204" pitchFamily="34" charset="0"/>
                <a:cs typeface="Arial" panose="020B0604020202020204" pitchFamily="34" charset="0"/>
              </a:rPr>
              <a:t>          C052,54,55, the start of these flights is OK, but then AMS pinhole got blocked.</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08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6AFDC3-9A6A-4BBB-BDB8-DAA2E3AABEF0}"/>
              </a:ext>
            </a:extLst>
          </p:cNvPr>
          <p:cNvGrpSpPr/>
          <p:nvPr/>
        </p:nvGrpSpPr>
        <p:grpSpPr>
          <a:xfrm>
            <a:off x="504603" y="922192"/>
            <a:ext cx="8121152" cy="3852129"/>
            <a:chOff x="504603" y="922192"/>
            <a:chExt cx="8121152" cy="3852129"/>
          </a:xfrm>
        </p:grpSpPr>
        <p:grpSp>
          <p:nvGrpSpPr>
            <p:cNvPr id="148" name="组合 147">
              <a:extLst>
                <a:ext uri="{FF2B5EF4-FFF2-40B4-BE49-F238E27FC236}">
                  <a16:creationId xmlns:a16="http://schemas.microsoft.com/office/drawing/2014/main" id="{17BC8BF4-D12F-4644-A590-54AA792E850C}"/>
                </a:ext>
              </a:extLst>
            </p:cNvPr>
            <p:cNvGrpSpPr/>
            <p:nvPr/>
          </p:nvGrpSpPr>
          <p:grpSpPr>
            <a:xfrm>
              <a:off x="504603" y="922192"/>
              <a:ext cx="8121152" cy="3852129"/>
              <a:chOff x="504603" y="922192"/>
              <a:chExt cx="8121152" cy="3852129"/>
            </a:xfrm>
          </p:grpSpPr>
          <p:grpSp>
            <p:nvGrpSpPr>
              <p:cNvPr id="141" name="组合 140">
                <a:extLst>
                  <a:ext uri="{FF2B5EF4-FFF2-40B4-BE49-F238E27FC236}">
                    <a16:creationId xmlns:a16="http://schemas.microsoft.com/office/drawing/2014/main" id="{07C50451-947E-4924-B3CB-2AB262377F39}"/>
                  </a:ext>
                </a:extLst>
              </p:cNvPr>
              <p:cNvGrpSpPr/>
              <p:nvPr/>
            </p:nvGrpSpPr>
            <p:grpSpPr>
              <a:xfrm>
                <a:off x="519352" y="922192"/>
                <a:ext cx="8106403" cy="1202921"/>
                <a:chOff x="471948" y="922192"/>
                <a:chExt cx="8106403" cy="1202921"/>
              </a:xfrm>
            </p:grpSpPr>
            <p:pic>
              <p:nvPicPr>
                <p:cNvPr id="39" name="图片 38" descr="图片包含 文字, 地图&#10;&#10;已生成高可信度的说明">
                  <a:extLst>
                    <a:ext uri="{FF2B5EF4-FFF2-40B4-BE49-F238E27FC236}">
                      <a16:creationId xmlns:a16="http://schemas.microsoft.com/office/drawing/2014/main" id="{9F9B3E92-7CC2-40A7-A6A1-B1BD34DFBE71}"/>
                    </a:ext>
                  </a:extLst>
                </p:cNvPr>
                <p:cNvPicPr>
                  <a:picLocks noChangeAspect="1"/>
                </p:cNvPicPr>
                <p:nvPr/>
              </p:nvPicPr>
              <p:blipFill>
                <a:blip r:embed="rId3"/>
                <a:stretch>
                  <a:fillRect/>
                </a:stretch>
              </p:blipFill>
              <p:spPr>
                <a:xfrm>
                  <a:off x="7000386" y="928577"/>
                  <a:ext cx="1577965" cy="1187141"/>
                </a:xfrm>
                <a:prstGeom prst="rect">
                  <a:avLst/>
                </a:prstGeom>
              </p:spPr>
            </p:pic>
            <p:pic>
              <p:nvPicPr>
                <p:cNvPr id="132" name="图片 131" descr="图片包含 文字&#10;&#10;已生成高可信度的说明">
                  <a:extLst>
                    <a:ext uri="{FF2B5EF4-FFF2-40B4-BE49-F238E27FC236}">
                      <a16:creationId xmlns:a16="http://schemas.microsoft.com/office/drawing/2014/main" id="{68C6445A-C811-411B-BC2E-9210EA5C1B94}"/>
                    </a:ext>
                  </a:extLst>
                </p:cNvPr>
                <p:cNvPicPr>
                  <a:picLocks noChangeAspect="1"/>
                </p:cNvPicPr>
                <p:nvPr/>
              </p:nvPicPr>
              <p:blipFill>
                <a:blip r:embed="rId4"/>
                <a:stretch>
                  <a:fillRect/>
                </a:stretch>
              </p:blipFill>
              <p:spPr>
                <a:xfrm>
                  <a:off x="5689248" y="929940"/>
                  <a:ext cx="1577965" cy="1187141"/>
                </a:xfrm>
                <a:prstGeom prst="rect">
                  <a:avLst/>
                </a:prstGeom>
              </p:spPr>
            </p:pic>
            <p:pic>
              <p:nvPicPr>
                <p:cNvPr id="130" name="图片 129" descr="图片包含 文字&#10;&#10;已生成高可信度的说明">
                  <a:extLst>
                    <a:ext uri="{FF2B5EF4-FFF2-40B4-BE49-F238E27FC236}">
                      <a16:creationId xmlns:a16="http://schemas.microsoft.com/office/drawing/2014/main" id="{0D132F71-A0D3-408B-AA96-E47127DDFE0F}"/>
                    </a:ext>
                  </a:extLst>
                </p:cNvPr>
                <p:cNvPicPr>
                  <a:picLocks noChangeAspect="1"/>
                </p:cNvPicPr>
                <p:nvPr/>
              </p:nvPicPr>
              <p:blipFill>
                <a:blip r:embed="rId5"/>
                <a:stretch>
                  <a:fillRect/>
                </a:stretch>
              </p:blipFill>
              <p:spPr>
                <a:xfrm>
                  <a:off x="4383719" y="937972"/>
                  <a:ext cx="1577965" cy="1187141"/>
                </a:xfrm>
                <a:prstGeom prst="rect">
                  <a:avLst/>
                </a:prstGeom>
              </p:spPr>
            </p:pic>
            <p:pic>
              <p:nvPicPr>
                <p:cNvPr id="128" name="图片 127" descr="图片包含 文字&#10;&#10;已生成高可信度的说明">
                  <a:extLst>
                    <a:ext uri="{FF2B5EF4-FFF2-40B4-BE49-F238E27FC236}">
                      <a16:creationId xmlns:a16="http://schemas.microsoft.com/office/drawing/2014/main" id="{EB24FD44-0857-475C-8FB1-607914A92D99}"/>
                    </a:ext>
                  </a:extLst>
                </p:cNvPr>
                <p:cNvPicPr>
                  <a:picLocks noChangeAspect="1"/>
                </p:cNvPicPr>
                <p:nvPr/>
              </p:nvPicPr>
              <p:blipFill>
                <a:blip r:embed="rId6"/>
                <a:stretch>
                  <a:fillRect/>
                </a:stretch>
              </p:blipFill>
              <p:spPr>
                <a:xfrm>
                  <a:off x="3080090" y="937316"/>
                  <a:ext cx="1577965" cy="1187141"/>
                </a:xfrm>
                <a:prstGeom prst="rect">
                  <a:avLst/>
                </a:prstGeom>
              </p:spPr>
            </p:pic>
            <p:pic>
              <p:nvPicPr>
                <p:cNvPr id="126" name="图片 125" descr="图片包含 文字&#10;&#10;已生成极高可信度的说明">
                  <a:extLst>
                    <a:ext uri="{FF2B5EF4-FFF2-40B4-BE49-F238E27FC236}">
                      <a16:creationId xmlns:a16="http://schemas.microsoft.com/office/drawing/2014/main" id="{6A737E58-AD73-4326-AD95-9522D0B9FD3C}"/>
                    </a:ext>
                  </a:extLst>
                </p:cNvPr>
                <p:cNvPicPr>
                  <a:picLocks noChangeAspect="1"/>
                </p:cNvPicPr>
                <p:nvPr/>
              </p:nvPicPr>
              <p:blipFill>
                <a:blip r:embed="rId7"/>
                <a:stretch>
                  <a:fillRect/>
                </a:stretch>
              </p:blipFill>
              <p:spPr>
                <a:xfrm>
                  <a:off x="1778983" y="931796"/>
                  <a:ext cx="1577965" cy="1187141"/>
                </a:xfrm>
                <a:prstGeom prst="rect">
                  <a:avLst/>
                </a:prstGeom>
              </p:spPr>
            </p:pic>
            <p:pic>
              <p:nvPicPr>
                <p:cNvPr id="124" name="图片 123" descr="图片包含 文字&#10;&#10;已生成高可信度的说明">
                  <a:extLst>
                    <a:ext uri="{FF2B5EF4-FFF2-40B4-BE49-F238E27FC236}">
                      <a16:creationId xmlns:a16="http://schemas.microsoft.com/office/drawing/2014/main" id="{0DFA2F31-6215-43F6-876E-0E9D557EB6ED}"/>
                    </a:ext>
                  </a:extLst>
                </p:cNvPr>
                <p:cNvPicPr>
                  <a:picLocks noChangeAspect="1"/>
                </p:cNvPicPr>
                <p:nvPr/>
              </p:nvPicPr>
              <p:blipFill>
                <a:blip r:embed="rId8"/>
                <a:stretch>
                  <a:fillRect/>
                </a:stretch>
              </p:blipFill>
              <p:spPr>
                <a:xfrm>
                  <a:off x="471948" y="922192"/>
                  <a:ext cx="1577965" cy="1187141"/>
                </a:xfrm>
                <a:prstGeom prst="rect">
                  <a:avLst/>
                </a:prstGeom>
              </p:spPr>
            </p:pic>
          </p:grpSp>
          <p:grpSp>
            <p:nvGrpSpPr>
              <p:cNvPr id="61" name="组合 60">
                <a:extLst>
                  <a:ext uri="{FF2B5EF4-FFF2-40B4-BE49-F238E27FC236}">
                    <a16:creationId xmlns:a16="http://schemas.microsoft.com/office/drawing/2014/main" id="{2A8DCE0E-F16E-40FB-A5FA-75C17E9EAE6F}"/>
                  </a:ext>
                </a:extLst>
              </p:cNvPr>
              <p:cNvGrpSpPr/>
              <p:nvPr/>
            </p:nvGrpSpPr>
            <p:grpSpPr>
              <a:xfrm>
                <a:off x="507319" y="1802272"/>
                <a:ext cx="8114300" cy="1207523"/>
                <a:chOff x="459915" y="1802272"/>
                <a:chExt cx="8114300" cy="1207523"/>
              </a:xfrm>
            </p:grpSpPr>
            <p:pic>
              <p:nvPicPr>
                <p:cNvPr id="60" name="图片 59" descr="图片包含 文字&#10;&#10;已生成高可信度的说明">
                  <a:extLst>
                    <a:ext uri="{FF2B5EF4-FFF2-40B4-BE49-F238E27FC236}">
                      <a16:creationId xmlns:a16="http://schemas.microsoft.com/office/drawing/2014/main" id="{7BE309B7-FC68-4541-B599-D2C2C2D4459B}"/>
                    </a:ext>
                  </a:extLst>
                </p:cNvPr>
                <p:cNvPicPr>
                  <a:picLocks noChangeAspect="1"/>
                </p:cNvPicPr>
                <p:nvPr/>
              </p:nvPicPr>
              <p:blipFill>
                <a:blip r:embed="rId9"/>
                <a:stretch>
                  <a:fillRect/>
                </a:stretch>
              </p:blipFill>
              <p:spPr>
                <a:xfrm>
                  <a:off x="6996250" y="1817770"/>
                  <a:ext cx="1577965" cy="1187141"/>
                </a:xfrm>
                <a:prstGeom prst="rect">
                  <a:avLst/>
                </a:prstGeom>
              </p:spPr>
            </p:pic>
            <p:grpSp>
              <p:nvGrpSpPr>
                <p:cNvPr id="55" name="组合 54">
                  <a:extLst>
                    <a:ext uri="{FF2B5EF4-FFF2-40B4-BE49-F238E27FC236}">
                      <a16:creationId xmlns:a16="http://schemas.microsoft.com/office/drawing/2014/main" id="{DFCF5C1F-34F4-4DF1-B00A-34A63AAC50B6}"/>
                    </a:ext>
                  </a:extLst>
                </p:cNvPr>
                <p:cNvGrpSpPr/>
                <p:nvPr/>
              </p:nvGrpSpPr>
              <p:grpSpPr>
                <a:xfrm>
                  <a:off x="459915" y="1802272"/>
                  <a:ext cx="6806978" cy="1207523"/>
                  <a:chOff x="459915" y="1802272"/>
                  <a:chExt cx="6806978" cy="1207523"/>
                </a:xfrm>
              </p:grpSpPr>
              <p:pic>
                <p:nvPicPr>
                  <p:cNvPr id="54" name="图片 53" descr="图片包含 文字, 地图&#10;&#10;已生成高可信度的说明">
                    <a:extLst>
                      <a:ext uri="{FF2B5EF4-FFF2-40B4-BE49-F238E27FC236}">
                        <a16:creationId xmlns:a16="http://schemas.microsoft.com/office/drawing/2014/main" id="{7E9714E1-9C6A-4348-BCCB-8C24910FA45D}"/>
                      </a:ext>
                    </a:extLst>
                  </p:cNvPr>
                  <p:cNvPicPr>
                    <a:picLocks noChangeAspect="1"/>
                  </p:cNvPicPr>
                  <p:nvPr/>
                </p:nvPicPr>
                <p:blipFill>
                  <a:blip r:embed="rId10"/>
                  <a:stretch>
                    <a:fillRect/>
                  </a:stretch>
                </p:blipFill>
                <p:spPr>
                  <a:xfrm>
                    <a:off x="5688928" y="1817098"/>
                    <a:ext cx="1577965" cy="1187141"/>
                  </a:xfrm>
                  <a:prstGeom prst="rect">
                    <a:avLst/>
                  </a:prstGeom>
                </p:spPr>
              </p:pic>
              <p:grpSp>
                <p:nvGrpSpPr>
                  <p:cNvPr id="52" name="组合 51">
                    <a:extLst>
                      <a:ext uri="{FF2B5EF4-FFF2-40B4-BE49-F238E27FC236}">
                        <a16:creationId xmlns:a16="http://schemas.microsoft.com/office/drawing/2014/main" id="{14C8016F-9A7B-41D8-BFFA-BCEB02E1C838}"/>
                      </a:ext>
                    </a:extLst>
                  </p:cNvPr>
                  <p:cNvGrpSpPr/>
                  <p:nvPr/>
                </p:nvGrpSpPr>
                <p:grpSpPr>
                  <a:xfrm>
                    <a:off x="459915" y="1802272"/>
                    <a:ext cx="5501326" cy="1207523"/>
                    <a:chOff x="459915" y="1802272"/>
                    <a:chExt cx="5501326" cy="1207523"/>
                  </a:xfrm>
                </p:grpSpPr>
                <p:pic>
                  <p:nvPicPr>
                    <p:cNvPr id="51" name="图片 50" descr="图片包含 文字&#10;&#10;已生成极高可信度的说明">
                      <a:extLst>
                        <a:ext uri="{FF2B5EF4-FFF2-40B4-BE49-F238E27FC236}">
                          <a16:creationId xmlns:a16="http://schemas.microsoft.com/office/drawing/2014/main" id="{764E0B62-03F6-4A14-B2F8-27728BA2761B}"/>
                        </a:ext>
                      </a:extLst>
                    </p:cNvPr>
                    <p:cNvPicPr>
                      <a:picLocks noChangeAspect="1"/>
                    </p:cNvPicPr>
                    <p:nvPr/>
                  </p:nvPicPr>
                  <p:blipFill>
                    <a:blip r:embed="rId11"/>
                    <a:stretch>
                      <a:fillRect/>
                    </a:stretch>
                  </p:blipFill>
                  <p:spPr>
                    <a:xfrm>
                      <a:off x="4383276" y="1822654"/>
                      <a:ext cx="1577965" cy="1187141"/>
                    </a:xfrm>
                    <a:prstGeom prst="rect">
                      <a:avLst/>
                    </a:prstGeom>
                  </p:spPr>
                </p:pic>
                <p:grpSp>
                  <p:nvGrpSpPr>
                    <p:cNvPr id="49" name="组合 48">
                      <a:extLst>
                        <a:ext uri="{FF2B5EF4-FFF2-40B4-BE49-F238E27FC236}">
                          <a16:creationId xmlns:a16="http://schemas.microsoft.com/office/drawing/2014/main" id="{12050282-BD0D-4C08-9569-3CB43A68A129}"/>
                        </a:ext>
                      </a:extLst>
                    </p:cNvPr>
                    <p:cNvGrpSpPr/>
                    <p:nvPr/>
                  </p:nvGrpSpPr>
                  <p:grpSpPr>
                    <a:xfrm>
                      <a:off x="459915" y="1802272"/>
                      <a:ext cx="4194004" cy="1204195"/>
                      <a:chOff x="459915" y="1802272"/>
                      <a:chExt cx="4194004" cy="1204195"/>
                    </a:xfrm>
                  </p:grpSpPr>
                  <p:pic>
                    <p:nvPicPr>
                      <p:cNvPr id="48" name="图片 47" descr="图片包含 文字&#10;&#10;已生成极高可信度的说明">
                        <a:extLst>
                          <a:ext uri="{FF2B5EF4-FFF2-40B4-BE49-F238E27FC236}">
                            <a16:creationId xmlns:a16="http://schemas.microsoft.com/office/drawing/2014/main" id="{01038A81-B909-4FEA-8AEC-F9D0D7711DFD}"/>
                          </a:ext>
                        </a:extLst>
                      </p:cNvPr>
                      <p:cNvPicPr>
                        <a:picLocks noChangeAspect="1"/>
                      </p:cNvPicPr>
                      <p:nvPr/>
                    </p:nvPicPr>
                    <p:blipFill>
                      <a:blip r:embed="rId12"/>
                      <a:stretch>
                        <a:fillRect/>
                      </a:stretch>
                    </p:blipFill>
                    <p:spPr>
                      <a:xfrm>
                        <a:off x="3075954" y="1819326"/>
                        <a:ext cx="1577965" cy="1187141"/>
                      </a:xfrm>
                      <a:prstGeom prst="rect">
                        <a:avLst/>
                      </a:prstGeom>
                    </p:spPr>
                  </p:pic>
                  <p:grpSp>
                    <p:nvGrpSpPr>
                      <p:cNvPr id="46" name="组合 45">
                        <a:extLst>
                          <a:ext uri="{FF2B5EF4-FFF2-40B4-BE49-F238E27FC236}">
                            <a16:creationId xmlns:a16="http://schemas.microsoft.com/office/drawing/2014/main" id="{E79D3E5E-0D42-445C-A2A5-2FC325BFEEF4}"/>
                          </a:ext>
                        </a:extLst>
                      </p:cNvPr>
                      <p:cNvGrpSpPr/>
                      <p:nvPr/>
                    </p:nvGrpSpPr>
                    <p:grpSpPr>
                      <a:xfrm>
                        <a:off x="459915" y="1802272"/>
                        <a:ext cx="2885612" cy="1199346"/>
                        <a:chOff x="444417" y="1833268"/>
                        <a:chExt cx="2885612" cy="1199346"/>
                      </a:xfrm>
                    </p:grpSpPr>
                    <p:pic>
                      <p:nvPicPr>
                        <p:cNvPr id="43" name="图片 42" descr="图片包含 文字&#10;&#10;已生成高可信度的说明">
                          <a:extLst>
                            <a:ext uri="{FF2B5EF4-FFF2-40B4-BE49-F238E27FC236}">
                              <a16:creationId xmlns:a16="http://schemas.microsoft.com/office/drawing/2014/main" id="{DAEE4D92-A603-4D03-A1B2-344CE00CABA6}"/>
                            </a:ext>
                          </a:extLst>
                        </p:cNvPr>
                        <p:cNvPicPr>
                          <a:picLocks noChangeAspect="1"/>
                        </p:cNvPicPr>
                        <p:nvPr/>
                      </p:nvPicPr>
                      <p:blipFill>
                        <a:blip r:embed="rId13"/>
                        <a:stretch>
                          <a:fillRect/>
                        </a:stretch>
                      </p:blipFill>
                      <p:spPr>
                        <a:xfrm>
                          <a:off x="1752064" y="1845473"/>
                          <a:ext cx="1577965" cy="1187141"/>
                        </a:xfrm>
                        <a:prstGeom prst="rect">
                          <a:avLst/>
                        </a:prstGeom>
                      </p:spPr>
                    </p:pic>
                    <p:pic>
                      <p:nvPicPr>
                        <p:cNvPr id="41" name="图片 40" descr="图片包含 文字, 地图&#10;&#10;已生成极高可信度的说明">
                          <a:extLst>
                            <a:ext uri="{FF2B5EF4-FFF2-40B4-BE49-F238E27FC236}">
                              <a16:creationId xmlns:a16="http://schemas.microsoft.com/office/drawing/2014/main" id="{02AA5226-9E8F-4915-B01F-C6161E27F3B0}"/>
                            </a:ext>
                          </a:extLst>
                        </p:cNvPr>
                        <p:cNvPicPr>
                          <a:picLocks noChangeAspect="1"/>
                        </p:cNvPicPr>
                        <p:nvPr/>
                      </p:nvPicPr>
                      <p:blipFill>
                        <a:blip r:embed="rId14"/>
                        <a:stretch>
                          <a:fillRect/>
                        </a:stretch>
                      </p:blipFill>
                      <p:spPr>
                        <a:xfrm>
                          <a:off x="444417" y="1833268"/>
                          <a:ext cx="1577965" cy="1187141"/>
                        </a:xfrm>
                        <a:prstGeom prst="rect">
                          <a:avLst/>
                        </a:prstGeom>
                      </p:spPr>
                    </p:pic>
                  </p:grpSp>
                </p:grpSp>
              </p:grpSp>
            </p:grpSp>
          </p:grpSp>
          <p:grpSp>
            <p:nvGrpSpPr>
              <p:cNvPr id="105" name="组合 104">
                <a:extLst>
                  <a:ext uri="{FF2B5EF4-FFF2-40B4-BE49-F238E27FC236}">
                    <a16:creationId xmlns:a16="http://schemas.microsoft.com/office/drawing/2014/main" id="{A191EB8D-9215-44FE-9E61-D97204C6CAD3}"/>
                  </a:ext>
                </a:extLst>
              </p:cNvPr>
              <p:cNvGrpSpPr/>
              <p:nvPr/>
            </p:nvGrpSpPr>
            <p:grpSpPr>
              <a:xfrm>
                <a:off x="511531" y="2687165"/>
                <a:ext cx="8107397" cy="1200858"/>
                <a:chOff x="464127" y="2687165"/>
                <a:chExt cx="8107397" cy="1200858"/>
              </a:xfrm>
            </p:grpSpPr>
            <p:pic>
              <p:nvPicPr>
                <p:cNvPr id="103" name="图片 102">
                  <a:extLst>
                    <a:ext uri="{FF2B5EF4-FFF2-40B4-BE49-F238E27FC236}">
                      <a16:creationId xmlns:a16="http://schemas.microsoft.com/office/drawing/2014/main" id="{77119FB1-3EDE-4A49-8153-F40EE0C13679}"/>
                    </a:ext>
                  </a:extLst>
                </p:cNvPr>
                <p:cNvPicPr>
                  <a:picLocks noChangeAspect="1"/>
                </p:cNvPicPr>
                <p:nvPr/>
              </p:nvPicPr>
              <p:blipFill>
                <a:blip r:embed="rId15"/>
                <a:stretch>
                  <a:fillRect/>
                </a:stretch>
              </p:blipFill>
              <p:spPr>
                <a:xfrm>
                  <a:off x="6993559" y="2700882"/>
                  <a:ext cx="1577965" cy="1187141"/>
                </a:xfrm>
                <a:prstGeom prst="rect">
                  <a:avLst/>
                </a:prstGeom>
              </p:spPr>
            </p:pic>
            <p:grpSp>
              <p:nvGrpSpPr>
                <p:cNvPr id="104" name="组合 103">
                  <a:extLst>
                    <a:ext uri="{FF2B5EF4-FFF2-40B4-BE49-F238E27FC236}">
                      <a16:creationId xmlns:a16="http://schemas.microsoft.com/office/drawing/2014/main" id="{57E0EB47-3F42-4D8D-9535-6E558C1ADA05}"/>
                    </a:ext>
                  </a:extLst>
                </p:cNvPr>
                <p:cNvGrpSpPr/>
                <p:nvPr/>
              </p:nvGrpSpPr>
              <p:grpSpPr>
                <a:xfrm>
                  <a:off x="464127" y="2687165"/>
                  <a:ext cx="6802765" cy="1200484"/>
                  <a:chOff x="464127" y="2687165"/>
                  <a:chExt cx="6802765" cy="1200484"/>
                </a:xfrm>
              </p:grpSpPr>
              <p:pic>
                <p:nvPicPr>
                  <p:cNvPr id="100" name="图片 99">
                    <a:extLst>
                      <a:ext uri="{FF2B5EF4-FFF2-40B4-BE49-F238E27FC236}">
                        <a16:creationId xmlns:a16="http://schemas.microsoft.com/office/drawing/2014/main" id="{5E6FF42F-C1AD-4411-AFBE-B2A408819377}"/>
                      </a:ext>
                    </a:extLst>
                  </p:cNvPr>
                  <p:cNvPicPr>
                    <a:picLocks noChangeAspect="1"/>
                  </p:cNvPicPr>
                  <p:nvPr/>
                </p:nvPicPr>
                <p:blipFill>
                  <a:blip r:embed="rId16"/>
                  <a:stretch>
                    <a:fillRect/>
                  </a:stretch>
                </p:blipFill>
                <p:spPr>
                  <a:xfrm>
                    <a:off x="5688927" y="2700508"/>
                    <a:ext cx="1577965" cy="1187141"/>
                  </a:xfrm>
                  <a:prstGeom prst="rect">
                    <a:avLst/>
                  </a:prstGeom>
                </p:spPr>
              </p:pic>
              <p:grpSp>
                <p:nvGrpSpPr>
                  <p:cNvPr id="98" name="组合 97">
                    <a:extLst>
                      <a:ext uri="{FF2B5EF4-FFF2-40B4-BE49-F238E27FC236}">
                        <a16:creationId xmlns:a16="http://schemas.microsoft.com/office/drawing/2014/main" id="{D03F13E5-2087-43E2-B75B-8DC2A79B8039}"/>
                      </a:ext>
                    </a:extLst>
                  </p:cNvPr>
                  <p:cNvGrpSpPr/>
                  <p:nvPr/>
                </p:nvGrpSpPr>
                <p:grpSpPr>
                  <a:xfrm>
                    <a:off x="464127" y="2687165"/>
                    <a:ext cx="5497789" cy="1200484"/>
                    <a:chOff x="464127" y="2687165"/>
                    <a:chExt cx="5497789" cy="1200484"/>
                  </a:xfrm>
                </p:grpSpPr>
                <p:grpSp>
                  <p:nvGrpSpPr>
                    <p:cNvPr id="93" name="组合 92">
                      <a:extLst>
                        <a:ext uri="{FF2B5EF4-FFF2-40B4-BE49-F238E27FC236}">
                          <a16:creationId xmlns:a16="http://schemas.microsoft.com/office/drawing/2014/main" id="{487E9D36-EE4B-47F0-A7E5-0864BB1B2D9F}"/>
                        </a:ext>
                      </a:extLst>
                    </p:cNvPr>
                    <p:cNvGrpSpPr/>
                    <p:nvPr/>
                  </p:nvGrpSpPr>
                  <p:grpSpPr>
                    <a:xfrm>
                      <a:off x="3079019" y="2700508"/>
                      <a:ext cx="2882897" cy="1187141"/>
                      <a:chOff x="3079019" y="2700508"/>
                      <a:chExt cx="2882897" cy="1187141"/>
                    </a:xfrm>
                  </p:grpSpPr>
                  <p:pic>
                    <p:nvPicPr>
                      <p:cNvPr id="92" name="图片 91" descr="图片包含 文字&#10;&#10;已生成高可信度的说明">
                        <a:extLst>
                          <a:ext uri="{FF2B5EF4-FFF2-40B4-BE49-F238E27FC236}">
                            <a16:creationId xmlns:a16="http://schemas.microsoft.com/office/drawing/2014/main" id="{5FDE0702-5690-4C71-AA6C-C8D1C0C2892C}"/>
                          </a:ext>
                        </a:extLst>
                      </p:cNvPr>
                      <p:cNvPicPr>
                        <a:picLocks noChangeAspect="1"/>
                      </p:cNvPicPr>
                      <p:nvPr/>
                    </p:nvPicPr>
                    <p:blipFill>
                      <a:blip r:embed="rId17"/>
                      <a:stretch>
                        <a:fillRect/>
                      </a:stretch>
                    </p:blipFill>
                    <p:spPr>
                      <a:xfrm>
                        <a:off x="4383951" y="2700508"/>
                        <a:ext cx="1577965" cy="1187141"/>
                      </a:xfrm>
                      <a:prstGeom prst="rect">
                        <a:avLst/>
                      </a:prstGeom>
                    </p:spPr>
                  </p:pic>
                  <p:pic>
                    <p:nvPicPr>
                      <p:cNvPr id="90" name="图片 89">
                        <a:extLst>
                          <a:ext uri="{FF2B5EF4-FFF2-40B4-BE49-F238E27FC236}">
                            <a16:creationId xmlns:a16="http://schemas.microsoft.com/office/drawing/2014/main" id="{4CEFC4E0-F3C4-4BEE-9B7E-3152A12B6FFE}"/>
                          </a:ext>
                        </a:extLst>
                      </p:cNvPr>
                      <p:cNvPicPr>
                        <a:picLocks noChangeAspect="1"/>
                      </p:cNvPicPr>
                      <p:nvPr/>
                    </p:nvPicPr>
                    <p:blipFill>
                      <a:blip r:embed="rId18"/>
                      <a:stretch>
                        <a:fillRect/>
                      </a:stretch>
                    </p:blipFill>
                    <p:spPr>
                      <a:xfrm>
                        <a:off x="3079019" y="2700508"/>
                        <a:ext cx="1577965" cy="1187141"/>
                      </a:xfrm>
                      <a:prstGeom prst="rect">
                        <a:avLst/>
                      </a:prstGeom>
                    </p:spPr>
                  </p:pic>
                </p:grpSp>
                <p:pic>
                  <p:nvPicPr>
                    <p:cNvPr id="97" name="图片 96">
                      <a:extLst>
                        <a:ext uri="{FF2B5EF4-FFF2-40B4-BE49-F238E27FC236}">
                          <a16:creationId xmlns:a16="http://schemas.microsoft.com/office/drawing/2014/main" id="{382406A6-880F-497C-9303-F64A938A7FF1}"/>
                        </a:ext>
                      </a:extLst>
                    </p:cNvPr>
                    <p:cNvPicPr>
                      <a:picLocks noChangeAspect="1"/>
                    </p:cNvPicPr>
                    <p:nvPr/>
                  </p:nvPicPr>
                  <p:blipFill>
                    <a:blip r:embed="rId19"/>
                    <a:stretch>
                      <a:fillRect/>
                    </a:stretch>
                  </p:blipFill>
                  <p:spPr>
                    <a:xfrm>
                      <a:off x="1771984" y="2693003"/>
                      <a:ext cx="1577965" cy="1187141"/>
                    </a:xfrm>
                    <a:prstGeom prst="rect">
                      <a:avLst/>
                    </a:prstGeom>
                  </p:spPr>
                </p:pic>
                <p:pic>
                  <p:nvPicPr>
                    <p:cNvPr id="95" name="图片 94">
                      <a:extLst>
                        <a:ext uri="{FF2B5EF4-FFF2-40B4-BE49-F238E27FC236}">
                          <a16:creationId xmlns:a16="http://schemas.microsoft.com/office/drawing/2014/main" id="{91ED3445-29EC-4332-B93B-A9DAB4EC4AF5}"/>
                        </a:ext>
                      </a:extLst>
                    </p:cNvPr>
                    <p:cNvPicPr>
                      <a:picLocks noChangeAspect="1"/>
                    </p:cNvPicPr>
                    <p:nvPr/>
                  </p:nvPicPr>
                  <p:blipFill>
                    <a:blip r:embed="rId20"/>
                    <a:stretch>
                      <a:fillRect/>
                    </a:stretch>
                  </p:blipFill>
                  <p:spPr>
                    <a:xfrm>
                      <a:off x="464127" y="2687165"/>
                      <a:ext cx="1577965" cy="1187141"/>
                    </a:xfrm>
                    <a:prstGeom prst="rect">
                      <a:avLst/>
                    </a:prstGeom>
                  </p:spPr>
                </p:pic>
              </p:grpSp>
            </p:grpSp>
          </p:grpSp>
          <p:grpSp>
            <p:nvGrpSpPr>
              <p:cNvPr id="147" name="组合 146">
                <a:extLst>
                  <a:ext uri="{FF2B5EF4-FFF2-40B4-BE49-F238E27FC236}">
                    <a16:creationId xmlns:a16="http://schemas.microsoft.com/office/drawing/2014/main" id="{3A5B5CA5-DE17-4BD6-A850-490AB9A82B40}"/>
                  </a:ext>
                </a:extLst>
              </p:cNvPr>
              <p:cNvGrpSpPr/>
              <p:nvPr/>
            </p:nvGrpSpPr>
            <p:grpSpPr>
              <a:xfrm>
                <a:off x="504603" y="3572058"/>
                <a:ext cx="6800955" cy="1202263"/>
                <a:chOff x="504603" y="3572058"/>
                <a:chExt cx="6800955" cy="1202263"/>
              </a:xfrm>
            </p:grpSpPr>
            <p:pic>
              <p:nvPicPr>
                <p:cNvPr id="146" name="图片 145" descr="图片包含 文字&#10;&#10;已生成高可信度的说明">
                  <a:extLst>
                    <a:ext uri="{FF2B5EF4-FFF2-40B4-BE49-F238E27FC236}">
                      <a16:creationId xmlns:a16="http://schemas.microsoft.com/office/drawing/2014/main" id="{6E42CE70-B016-4237-B467-A36E2F0FF32C}"/>
                    </a:ext>
                  </a:extLst>
                </p:cNvPr>
                <p:cNvPicPr>
                  <a:picLocks noChangeAspect="1"/>
                </p:cNvPicPr>
                <p:nvPr/>
              </p:nvPicPr>
              <p:blipFill>
                <a:blip r:embed="rId21"/>
                <a:stretch>
                  <a:fillRect/>
                </a:stretch>
              </p:blipFill>
              <p:spPr>
                <a:xfrm>
                  <a:off x="5727593" y="3587180"/>
                  <a:ext cx="1577965" cy="1187141"/>
                </a:xfrm>
                <a:prstGeom prst="rect">
                  <a:avLst/>
                </a:prstGeom>
              </p:spPr>
            </p:pic>
            <p:grpSp>
              <p:nvGrpSpPr>
                <p:cNvPr id="140" name="组合 139">
                  <a:extLst>
                    <a:ext uri="{FF2B5EF4-FFF2-40B4-BE49-F238E27FC236}">
                      <a16:creationId xmlns:a16="http://schemas.microsoft.com/office/drawing/2014/main" id="{F8642C01-C4EE-4062-AA6B-56F7B07C1E01}"/>
                    </a:ext>
                  </a:extLst>
                </p:cNvPr>
                <p:cNvGrpSpPr/>
                <p:nvPr/>
              </p:nvGrpSpPr>
              <p:grpSpPr>
                <a:xfrm>
                  <a:off x="504603" y="3572058"/>
                  <a:ext cx="5498501" cy="1198966"/>
                  <a:chOff x="464948" y="3572058"/>
                  <a:chExt cx="5498501" cy="1198966"/>
                </a:xfrm>
              </p:grpSpPr>
              <p:pic>
                <p:nvPicPr>
                  <p:cNvPr id="119" name="图片 118" descr="图片包含 文字, 地图&#10;&#10;已生成高可信度的说明">
                    <a:extLst>
                      <a:ext uri="{FF2B5EF4-FFF2-40B4-BE49-F238E27FC236}">
                        <a16:creationId xmlns:a16="http://schemas.microsoft.com/office/drawing/2014/main" id="{47C40B20-CAB1-4AA7-B584-56445D78D0BC}"/>
                      </a:ext>
                    </a:extLst>
                  </p:cNvPr>
                  <p:cNvPicPr>
                    <a:picLocks noChangeAspect="1"/>
                  </p:cNvPicPr>
                  <p:nvPr/>
                </p:nvPicPr>
                <p:blipFill>
                  <a:blip r:embed="rId22"/>
                  <a:stretch>
                    <a:fillRect/>
                  </a:stretch>
                </p:blipFill>
                <p:spPr>
                  <a:xfrm>
                    <a:off x="4385484" y="3579134"/>
                    <a:ext cx="1577965" cy="1187141"/>
                  </a:xfrm>
                  <a:prstGeom prst="rect">
                    <a:avLst/>
                  </a:prstGeom>
                </p:spPr>
              </p:pic>
              <p:grpSp>
                <p:nvGrpSpPr>
                  <p:cNvPr id="117" name="组合 116">
                    <a:extLst>
                      <a:ext uri="{FF2B5EF4-FFF2-40B4-BE49-F238E27FC236}">
                        <a16:creationId xmlns:a16="http://schemas.microsoft.com/office/drawing/2014/main" id="{672F0B9F-765D-4BC0-BBC6-D65ECB3D8BB5}"/>
                      </a:ext>
                    </a:extLst>
                  </p:cNvPr>
                  <p:cNvGrpSpPr/>
                  <p:nvPr/>
                </p:nvGrpSpPr>
                <p:grpSpPr>
                  <a:xfrm>
                    <a:off x="464948" y="3572058"/>
                    <a:ext cx="4193569" cy="1198966"/>
                    <a:chOff x="457199" y="3572058"/>
                    <a:chExt cx="4193569" cy="1198966"/>
                  </a:xfrm>
                </p:grpSpPr>
                <p:pic>
                  <p:nvPicPr>
                    <p:cNvPr id="112" name="图片 111" descr="图片包含 文字, 地图&#10;&#10;已生成高可信度的说明">
                      <a:extLst>
                        <a:ext uri="{FF2B5EF4-FFF2-40B4-BE49-F238E27FC236}">
                          <a16:creationId xmlns:a16="http://schemas.microsoft.com/office/drawing/2014/main" id="{59AACC4C-6992-4490-A456-D5DA0DCEA864}"/>
                        </a:ext>
                      </a:extLst>
                    </p:cNvPr>
                    <p:cNvPicPr>
                      <a:picLocks noChangeAspect="1"/>
                    </p:cNvPicPr>
                    <p:nvPr/>
                  </p:nvPicPr>
                  <p:blipFill>
                    <a:blip r:embed="rId23"/>
                    <a:stretch>
                      <a:fillRect/>
                    </a:stretch>
                  </p:blipFill>
                  <p:spPr>
                    <a:xfrm>
                      <a:off x="3072803" y="3583883"/>
                      <a:ext cx="1577965" cy="1187141"/>
                    </a:xfrm>
                    <a:prstGeom prst="rect">
                      <a:avLst/>
                    </a:prstGeom>
                  </p:spPr>
                </p:pic>
                <p:grpSp>
                  <p:nvGrpSpPr>
                    <p:cNvPr id="110" name="组合 109">
                      <a:extLst>
                        <a:ext uri="{FF2B5EF4-FFF2-40B4-BE49-F238E27FC236}">
                          <a16:creationId xmlns:a16="http://schemas.microsoft.com/office/drawing/2014/main" id="{B071D5E2-3814-4602-AA09-F2B44A12C99D}"/>
                        </a:ext>
                      </a:extLst>
                    </p:cNvPr>
                    <p:cNvGrpSpPr/>
                    <p:nvPr/>
                  </p:nvGrpSpPr>
                  <p:grpSpPr>
                    <a:xfrm>
                      <a:off x="457199" y="3572058"/>
                      <a:ext cx="2889684" cy="1194889"/>
                      <a:chOff x="457199" y="3572058"/>
                      <a:chExt cx="2889684" cy="1194889"/>
                    </a:xfrm>
                  </p:grpSpPr>
                  <p:pic>
                    <p:nvPicPr>
                      <p:cNvPr id="109" name="图片 108">
                        <a:extLst>
                          <a:ext uri="{FF2B5EF4-FFF2-40B4-BE49-F238E27FC236}">
                            <a16:creationId xmlns:a16="http://schemas.microsoft.com/office/drawing/2014/main" id="{A0312030-B11E-439A-820F-00EC489C421E}"/>
                          </a:ext>
                        </a:extLst>
                      </p:cNvPr>
                      <p:cNvPicPr>
                        <a:picLocks noChangeAspect="1"/>
                      </p:cNvPicPr>
                      <p:nvPr/>
                    </p:nvPicPr>
                    <p:blipFill>
                      <a:blip r:embed="rId24"/>
                      <a:stretch>
                        <a:fillRect/>
                      </a:stretch>
                    </p:blipFill>
                    <p:spPr>
                      <a:xfrm>
                        <a:off x="1768918" y="3579806"/>
                        <a:ext cx="1577965" cy="1187141"/>
                      </a:xfrm>
                      <a:prstGeom prst="rect">
                        <a:avLst/>
                      </a:prstGeom>
                    </p:spPr>
                  </p:pic>
                  <p:pic>
                    <p:nvPicPr>
                      <p:cNvPr id="107" name="图片 106" descr="图片包含 文字, 地图&#10;&#10;已生成高可信度的说明">
                        <a:extLst>
                          <a:ext uri="{FF2B5EF4-FFF2-40B4-BE49-F238E27FC236}">
                            <a16:creationId xmlns:a16="http://schemas.microsoft.com/office/drawing/2014/main" id="{76F7E35B-8E55-44DC-972C-5E5A2E6B1D7A}"/>
                          </a:ext>
                        </a:extLst>
                      </p:cNvPr>
                      <p:cNvPicPr>
                        <a:picLocks noChangeAspect="1"/>
                      </p:cNvPicPr>
                      <p:nvPr/>
                    </p:nvPicPr>
                    <p:blipFill>
                      <a:blip r:embed="rId25"/>
                      <a:stretch>
                        <a:fillRect/>
                      </a:stretch>
                    </p:blipFill>
                    <p:spPr>
                      <a:xfrm>
                        <a:off x="457199" y="3572058"/>
                        <a:ext cx="1577965" cy="1187141"/>
                      </a:xfrm>
                      <a:prstGeom prst="rect">
                        <a:avLst/>
                      </a:prstGeom>
                    </p:spPr>
                  </p:pic>
                </p:grpSp>
              </p:grpSp>
            </p:grpSp>
          </p:grpSp>
        </p:grpSp>
        <p:sp>
          <p:nvSpPr>
            <p:cNvPr id="2" name="文本框 1">
              <a:extLst>
                <a:ext uri="{FF2B5EF4-FFF2-40B4-BE49-F238E27FC236}">
                  <a16:creationId xmlns:a16="http://schemas.microsoft.com/office/drawing/2014/main" id="{E7C086C1-427B-4725-ADCD-E1EFFF3E6AB7}"/>
                </a:ext>
              </a:extLst>
            </p:cNvPr>
            <p:cNvSpPr txBox="1"/>
            <p:nvPr/>
          </p:nvSpPr>
          <p:spPr>
            <a:xfrm>
              <a:off x="7215876" y="3579134"/>
              <a:ext cx="1308692" cy="1167750"/>
            </a:xfrm>
            <a:prstGeom prst="rect">
              <a:avLst/>
            </a:prstGeom>
            <a:solidFill>
              <a:schemeClr val="bg1"/>
            </a:solidFill>
          </p:spPr>
          <p:txBody>
            <a:bodyPr wrap="square" rtlCol="0">
              <a:spAutoFit/>
            </a:bodyPr>
            <a:lstStyle/>
            <a:p>
              <a:endParaRPr lang="zh-CN" altLang="en-US" dirty="0"/>
            </a:p>
          </p:txBody>
        </p:sp>
      </p:grpSp>
      <p:sp>
        <p:nvSpPr>
          <p:cNvPr id="3" name="Title 1">
            <a:extLst>
              <a:ext uri="{FF2B5EF4-FFF2-40B4-BE49-F238E27FC236}">
                <a16:creationId xmlns:a16="http://schemas.microsoft.com/office/drawing/2014/main" id="{2547F1E5-64EA-4ACF-B989-DB5FC65C6A8B}"/>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Aerosol Profiles</a:t>
            </a:r>
            <a:endParaRPr lang="en-GB" sz="2600" dirty="0"/>
          </a:p>
        </p:txBody>
      </p:sp>
      <p:sp>
        <p:nvSpPr>
          <p:cNvPr id="136" name="矩形 135">
            <a:extLst>
              <a:ext uri="{FF2B5EF4-FFF2-40B4-BE49-F238E27FC236}">
                <a16:creationId xmlns:a16="http://schemas.microsoft.com/office/drawing/2014/main" id="{1541B776-3A59-4286-B902-9CC23A9D9630}"/>
              </a:ext>
            </a:extLst>
          </p:cNvPr>
          <p:cNvSpPr/>
          <p:nvPr/>
        </p:nvSpPr>
        <p:spPr>
          <a:xfrm>
            <a:off x="402956" y="928180"/>
            <a:ext cx="6679769" cy="939366"/>
          </a:xfrm>
          <a:prstGeom prst="rect">
            <a:avLst/>
          </a:prstGeom>
          <a:noFill/>
          <a:ln w="15875">
            <a:solidFill>
              <a:srgbClr val="00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CC75E372-9BAD-48A7-9028-A02B4534DDC7}"/>
              </a:ext>
            </a:extLst>
          </p:cNvPr>
          <p:cNvSpPr/>
          <p:nvPr/>
        </p:nvSpPr>
        <p:spPr>
          <a:xfrm>
            <a:off x="402955" y="2748801"/>
            <a:ext cx="8206945" cy="2088669"/>
          </a:xfrm>
          <a:prstGeom prst="rect">
            <a:avLst/>
          </a:prstGeom>
          <a:noFill/>
          <a:ln w="15875">
            <a:solidFill>
              <a:srgbClr val="00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53" name="组合 152">
            <a:extLst>
              <a:ext uri="{FF2B5EF4-FFF2-40B4-BE49-F238E27FC236}">
                <a16:creationId xmlns:a16="http://schemas.microsoft.com/office/drawing/2014/main" id="{C4064E18-1F6A-4481-A6D5-13FBB44F80C6}"/>
              </a:ext>
            </a:extLst>
          </p:cNvPr>
          <p:cNvGrpSpPr/>
          <p:nvPr/>
        </p:nvGrpSpPr>
        <p:grpSpPr>
          <a:xfrm>
            <a:off x="7215876" y="945346"/>
            <a:ext cx="1463550" cy="913225"/>
            <a:chOff x="7215876" y="945346"/>
            <a:chExt cx="1463550" cy="913225"/>
          </a:xfrm>
        </p:grpSpPr>
        <p:sp>
          <p:nvSpPr>
            <p:cNvPr id="151" name="矩形 150">
              <a:extLst>
                <a:ext uri="{FF2B5EF4-FFF2-40B4-BE49-F238E27FC236}">
                  <a16:creationId xmlns:a16="http://schemas.microsoft.com/office/drawing/2014/main" id="{0CA10B33-F457-4F06-8C88-80CB461867C1}"/>
                </a:ext>
              </a:extLst>
            </p:cNvPr>
            <p:cNvSpPr/>
            <p:nvPr/>
          </p:nvSpPr>
          <p:spPr>
            <a:xfrm>
              <a:off x="7215876" y="962270"/>
              <a:ext cx="1389522" cy="896301"/>
            </a:xfrm>
            <a:prstGeom prst="rect">
              <a:avLst/>
            </a:prstGeom>
            <a:noFill/>
            <a:ln w="15875">
              <a:solidFill>
                <a:srgbClr val="00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E05BA2A4-AB5B-4202-8B77-29EE5185064A}"/>
                </a:ext>
              </a:extLst>
            </p:cNvPr>
            <p:cNvSpPr/>
            <p:nvPr/>
          </p:nvSpPr>
          <p:spPr>
            <a:xfrm>
              <a:off x="8591635" y="945346"/>
              <a:ext cx="87791" cy="896301"/>
            </a:xfrm>
            <a:prstGeom prst="rect">
              <a:avLst/>
            </a:prstGeom>
            <a:solidFill>
              <a:schemeClr val="bg1"/>
            </a:solidFill>
            <a:ln w="158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55" name="组合 154">
            <a:extLst>
              <a:ext uri="{FF2B5EF4-FFF2-40B4-BE49-F238E27FC236}">
                <a16:creationId xmlns:a16="http://schemas.microsoft.com/office/drawing/2014/main" id="{3ECE24AB-D4C7-4ABF-B53F-E1122042B971}"/>
              </a:ext>
            </a:extLst>
          </p:cNvPr>
          <p:cNvGrpSpPr/>
          <p:nvPr/>
        </p:nvGrpSpPr>
        <p:grpSpPr>
          <a:xfrm>
            <a:off x="337287" y="1867546"/>
            <a:ext cx="8273720" cy="896301"/>
            <a:chOff x="337287" y="1867546"/>
            <a:chExt cx="8273720" cy="896301"/>
          </a:xfrm>
        </p:grpSpPr>
        <p:sp>
          <p:nvSpPr>
            <p:cNvPr id="150" name="矩形 149">
              <a:extLst>
                <a:ext uri="{FF2B5EF4-FFF2-40B4-BE49-F238E27FC236}">
                  <a16:creationId xmlns:a16="http://schemas.microsoft.com/office/drawing/2014/main" id="{8EBE8751-BADE-4AEA-86C1-8C2CF33FB75A}"/>
                </a:ext>
              </a:extLst>
            </p:cNvPr>
            <p:cNvSpPr/>
            <p:nvPr/>
          </p:nvSpPr>
          <p:spPr>
            <a:xfrm>
              <a:off x="402954" y="1902014"/>
              <a:ext cx="8208053" cy="808263"/>
            </a:xfrm>
            <a:prstGeom prst="rect">
              <a:avLst/>
            </a:prstGeom>
            <a:noFill/>
            <a:ln w="15875">
              <a:solidFill>
                <a:srgbClr val="00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7F3A850C-1D63-463E-A09B-C7043470D8AA}"/>
                </a:ext>
              </a:extLst>
            </p:cNvPr>
            <p:cNvSpPr/>
            <p:nvPr/>
          </p:nvSpPr>
          <p:spPr>
            <a:xfrm>
              <a:off x="337287" y="1867546"/>
              <a:ext cx="87791" cy="896301"/>
            </a:xfrm>
            <a:prstGeom prst="rect">
              <a:avLst/>
            </a:prstGeom>
            <a:solidFill>
              <a:schemeClr val="bg1"/>
            </a:solidFill>
            <a:ln w="158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451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49" grpId="0" animBg="1"/>
      <p:bldP spid="14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3776" y="1107160"/>
            <a:ext cx="243985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Average composition</a:t>
            </a:r>
          </a:p>
        </p:txBody>
      </p:sp>
      <p:sp>
        <p:nvSpPr>
          <p:cNvPr id="11" name="文本框 10">
            <a:extLst>
              <a:ext uri="{FF2B5EF4-FFF2-40B4-BE49-F238E27FC236}">
                <a16:creationId xmlns:a16="http://schemas.microsoft.com/office/drawing/2014/main" id="{EE14811B-0E93-486B-9162-D281FA8F78EB}"/>
              </a:ext>
            </a:extLst>
          </p:cNvPr>
          <p:cNvSpPr txBox="1"/>
          <p:nvPr/>
        </p:nvSpPr>
        <p:spPr>
          <a:xfrm>
            <a:off x="1258427" y="4123410"/>
            <a:ext cx="1661885"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Period 1</a:t>
            </a:r>
            <a:endParaRPr lang="zh-CN" altLang="en-US"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2463AC9B-A48A-4BE0-8D9F-14AFD879F082}"/>
              </a:ext>
            </a:extLst>
          </p:cNvPr>
          <p:cNvSpPr txBox="1"/>
          <p:nvPr/>
        </p:nvSpPr>
        <p:spPr>
          <a:xfrm>
            <a:off x="4105514" y="4123410"/>
            <a:ext cx="1661885"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Period 2</a:t>
            </a:r>
            <a:endParaRPr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A6970ACE-926A-4BF3-95DC-8A531D8D75E7}"/>
              </a:ext>
            </a:extLst>
          </p:cNvPr>
          <p:cNvSpPr txBox="1"/>
          <p:nvPr/>
        </p:nvSpPr>
        <p:spPr>
          <a:xfrm>
            <a:off x="6952601" y="4123410"/>
            <a:ext cx="1661885"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Period 3</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E583E585-76F5-4E57-A73E-36522BF97198}"/>
              </a:ext>
            </a:extLst>
          </p:cNvPr>
          <p:cNvPicPr>
            <a:picLocks noChangeAspect="1"/>
          </p:cNvPicPr>
          <p:nvPr/>
        </p:nvPicPr>
        <p:blipFill>
          <a:blip r:embed="rId3"/>
          <a:stretch>
            <a:fillRect/>
          </a:stretch>
        </p:blipFill>
        <p:spPr>
          <a:xfrm>
            <a:off x="391333" y="1501891"/>
            <a:ext cx="2771775" cy="2428875"/>
          </a:xfrm>
          <a:prstGeom prst="rect">
            <a:avLst/>
          </a:prstGeom>
        </p:spPr>
      </p:pic>
      <p:pic>
        <p:nvPicPr>
          <p:cNvPr id="9" name="图片 8">
            <a:extLst>
              <a:ext uri="{FF2B5EF4-FFF2-40B4-BE49-F238E27FC236}">
                <a16:creationId xmlns:a16="http://schemas.microsoft.com/office/drawing/2014/main" id="{87261345-8E25-4216-990A-09D4DE07E41E}"/>
              </a:ext>
            </a:extLst>
          </p:cNvPr>
          <p:cNvPicPr>
            <a:picLocks noChangeAspect="1"/>
          </p:cNvPicPr>
          <p:nvPr/>
        </p:nvPicPr>
        <p:blipFill>
          <a:blip r:embed="rId4"/>
          <a:stretch>
            <a:fillRect/>
          </a:stretch>
        </p:blipFill>
        <p:spPr>
          <a:xfrm>
            <a:off x="3163106" y="1501892"/>
            <a:ext cx="2771775" cy="2428875"/>
          </a:xfrm>
          <a:prstGeom prst="rect">
            <a:avLst/>
          </a:prstGeom>
        </p:spPr>
      </p:pic>
      <p:sp>
        <p:nvSpPr>
          <p:cNvPr id="14" name="Title 1">
            <a:extLst>
              <a:ext uri="{FF2B5EF4-FFF2-40B4-BE49-F238E27FC236}">
                <a16:creationId xmlns:a16="http://schemas.microsoft.com/office/drawing/2014/main" id="{581E2F54-8425-43A8-A3E7-4ABFA19B0754}"/>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Aerosol Ratios</a:t>
            </a:r>
            <a:endParaRPr lang="en-GB" sz="2600" dirty="0"/>
          </a:p>
        </p:txBody>
      </p:sp>
      <p:pic>
        <p:nvPicPr>
          <p:cNvPr id="3" name="图片 2">
            <a:extLst>
              <a:ext uri="{FF2B5EF4-FFF2-40B4-BE49-F238E27FC236}">
                <a16:creationId xmlns:a16="http://schemas.microsoft.com/office/drawing/2014/main" id="{9FA86F77-C84E-4A95-A8D8-C7A1076CAA71}"/>
              </a:ext>
            </a:extLst>
          </p:cNvPr>
          <p:cNvPicPr>
            <a:picLocks noChangeAspect="1"/>
          </p:cNvPicPr>
          <p:nvPr/>
        </p:nvPicPr>
        <p:blipFill>
          <a:blip r:embed="rId5"/>
          <a:stretch>
            <a:fillRect/>
          </a:stretch>
        </p:blipFill>
        <p:spPr>
          <a:xfrm>
            <a:off x="5980892" y="1501892"/>
            <a:ext cx="2771775" cy="2428875"/>
          </a:xfrm>
          <a:prstGeom prst="rect">
            <a:avLst/>
          </a:prstGeom>
        </p:spPr>
      </p:pic>
    </p:spTree>
    <p:extLst>
      <p:ext uri="{BB962C8B-B14F-4D97-AF65-F5344CB8AC3E}">
        <p14:creationId xmlns:p14="http://schemas.microsoft.com/office/powerpoint/2010/main" val="220336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73E7C53-7FFE-4715-A68D-34BCB73E4197}"/>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Organics</a:t>
            </a:r>
            <a:endParaRPr lang="en-GB" sz="2600" dirty="0"/>
          </a:p>
        </p:txBody>
      </p:sp>
      <p:sp>
        <p:nvSpPr>
          <p:cNvPr id="22" name="TextBox 5">
            <a:extLst>
              <a:ext uri="{FF2B5EF4-FFF2-40B4-BE49-F238E27FC236}">
                <a16:creationId xmlns:a16="http://schemas.microsoft.com/office/drawing/2014/main" id="{7EBEB43D-D818-4E1B-8FD4-A87534D454A7}"/>
              </a:ext>
            </a:extLst>
          </p:cNvPr>
          <p:cNvSpPr txBox="1"/>
          <p:nvPr/>
        </p:nvSpPr>
        <p:spPr>
          <a:xfrm>
            <a:off x="6529466" y="2339967"/>
            <a:ext cx="2043630" cy="830997"/>
          </a:xfrm>
          <a:prstGeom prst="rect">
            <a:avLst/>
          </a:prstGeom>
          <a:noFill/>
        </p:spPr>
        <p:txBody>
          <a:bodyPr wrap="square" rtlCol="0">
            <a:spAutoFit/>
          </a:bodyPr>
          <a:lstStyle/>
          <a:p>
            <a:r>
              <a:rPr lang="en-GB" sz="1600" dirty="0"/>
              <a:t>LV-OOA range</a:t>
            </a:r>
          </a:p>
          <a:p>
            <a:endParaRPr lang="en-GB" sz="1600" dirty="0"/>
          </a:p>
          <a:p>
            <a:r>
              <a:rPr lang="en-GB" sz="1600" dirty="0"/>
              <a:t>Low f60, BBOA tracer</a:t>
            </a:r>
          </a:p>
        </p:txBody>
      </p:sp>
      <p:grpSp>
        <p:nvGrpSpPr>
          <p:cNvPr id="44" name="组合 43">
            <a:extLst>
              <a:ext uri="{FF2B5EF4-FFF2-40B4-BE49-F238E27FC236}">
                <a16:creationId xmlns:a16="http://schemas.microsoft.com/office/drawing/2014/main" id="{CA153756-FC80-44BA-9A29-E74026D590C4}"/>
              </a:ext>
            </a:extLst>
          </p:cNvPr>
          <p:cNvGrpSpPr/>
          <p:nvPr/>
        </p:nvGrpSpPr>
        <p:grpSpPr>
          <a:xfrm>
            <a:off x="898564" y="813917"/>
            <a:ext cx="5369592" cy="4151953"/>
            <a:chOff x="1635632" y="838650"/>
            <a:chExt cx="5369592" cy="4151953"/>
          </a:xfrm>
        </p:grpSpPr>
        <p:pic>
          <p:nvPicPr>
            <p:cNvPr id="45" name="图片 44">
              <a:extLst>
                <a:ext uri="{FF2B5EF4-FFF2-40B4-BE49-F238E27FC236}">
                  <a16:creationId xmlns:a16="http://schemas.microsoft.com/office/drawing/2014/main" id="{5FFE111B-5257-4EC7-87AE-27DA581B0551}"/>
                </a:ext>
              </a:extLst>
            </p:cNvPr>
            <p:cNvPicPr>
              <a:picLocks noChangeAspect="1"/>
            </p:cNvPicPr>
            <p:nvPr/>
          </p:nvPicPr>
          <p:blipFill>
            <a:blip r:embed="rId3"/>
            <a:stretch>
              <a:fillRect/>
            </a:stretch>
          </p:blipFill>
          <p:spPr>
            <a:xfrm>
              <a:off x="1635632" y="2779571"/>
              <a:ext cx="2613748" cy="2070995"/>
            </a:xfrm>
            <a:prstGeom prst="rect">
              <a:avLst/>
            </a:prstGeom>
          </p:spPr>
        </p:pic>
        <p:pic>
          <p:nvPicPr>
            <p:cNvPr id="46" name="图片 45" descr="图片包含 文字&#10;&#10;已生成高可信度的说明">
              <a:extLst>
                <a:ext uri="{FF2B5EF4-FFF2-40B4-BE49-F238E27FC236}">
                  <a16:creationId xmlns:a16="http://schemas.microsoft.com/office/drawing/2014/main" id="{82ED83DE-1699-470B-B6FA-2792B6BA120E}"/>
                </a:ext>
              </a:extLst>
            </p:cNvPr>
            <p:cNvPicPr>
              <a:picLocks noChangeAspect="1"/>
            </p:cNvPicPr>
            <p:nvPr/>
          </p:nvPicPr>
          <p:blipFill>
            <a:blip r:embed="rId4"/>
            <a:stretch>
              <a:fillRect/>
            </a:stretch>
          </p:blipFill>
          <p:spPr>
            <a:xfrm>
              <a:off x="4378084" y="893251"/>
              <a:ext cx="2613748" cy="2080330"/>
            </a:xfrm>
            <a:prstGeom prst="rect">
              <a:avLst/>
            </a:prstGeom>
          </p:spPr>
        </p:pic>
        <p:pic>
          <p:nvPicPr>
            <p:cNvPr id="47" name="图片 46" descr="图片包含 文字&#10;&#10;已生成极高可信度的说明">
              <a:extLst>
                <a:ext uri="{FF2B5EF4-FFF2-40B4-BE49-F238E27FC236}">
                  <a16:creationId xmlns:a16="http://schemas.microsoft.com/office/drawing/2014/main" id="{4F91FDC8-31EB-44F9-A0CD-54548AA6AE4E}"/>
                </a:ext>
              </a:extLst>
            </p:cNvPr>
            <p:cNvPicPr>
              <a:picLocks noChangeAspect="1"/>
            </p:cNvPicPr>
            <p:nvPr/>
          </p:nvPicPr>
          <p:blipFill>
            <a:blip r:embed="rId5"/>
            <a:stretch>
              <a:fillRect/>
            </a:stretch>
          </p:blipFill>
          <p:spPr>
            <a:xfrm>
              <a:off x="4391476" y="2963614"/>
              <a:ext cx="2613748" cy="2026989"/>
            </a:xfrm>
            <a:prstGeom prst="rect">
              <a:avLst/>
            </a:prstGeom>
          </p:spPr>
        </p:pic>
        <p:pic>
          <p:nvPicPr>
            <p:cNvPr id="48" name="图片 47">
              <a:extLst>
                <a:ext uri="{FF2B5EF4-FFF2-40B4-BE49-F238E27FC236}">
                  <a16:creationId xmlns:a16="http://schemas.microsoft.com/office/drawing/2014/main" id="{72CE0094-A317-4100-83A9-B1430D38E478}"/>
                </a:ext>
              </a:extLst>
            </p:cNvPr>
            <p:cNvPicPr>
              <a:picLocks noChangeAspect="1"/>
            </p:cNvPicPr>
            <p:nvPr/>
          </p:nvPicPr>
          <p:blipFill>
            <a:blip r:embed="rId6"/>
            <a:stretch>
              <a:fillRect/>
            </a:stretch>
          </p:blipFill>
          <p:spPr>
            <a:xfrm>
              <a:off x="1635632" y="838650"/>
              <a:ext cx="2640419" cy="2080330"/>
            </a:xfrm>
            <a:prstGeom prst="rect">
              <a:avLst/>
            </a:prstGeom>
          </p:spPr>
        </p:pic>
        <p:pic>
          <p:nvPicPr>
            <p:cNvPr id="49" name="图片 48">
              <a:extLst>
                <a:ext uri="{FF2B5EF4-FFF2-40B4-BE49-F238E27FC236}">
                  <a16:creationId xmlns:a16="http://schemas.microsoft.com/office/drawing/2014/main" id="{DA5E4BAE-C002-4443-A3FB-1D6A8BA19116}"/>
                </a:ext>
              </a:extLst>
            </p:cNvPr>
            <p:cNvPicPr>
              <a:picLocks noChangeAspect="1"/>
            </p:cNvPicPr>
            <p:nvPr/>
          </p:nvPicPr>
          <p:blipFill>
            <a:blip r:embed="rId3"/>
            <a:stretch>
              <a:fillRect/>
            </a:stretch>
          </p:blipFill>
          <p:spPr>
            <a:xfrm>
              <a:off x="1645059" y="2918980"/>
              <a:ext cx="2613748" cy="2070995"/>
            </a:xfrm>
            <a:prstGeom prst="rect">
              <a:avLst/>
            </a:prstGeom>
          </p:spPr>
        </p:pic>
        <p:pic>
          <p:nvPicPr>
            <p:cNvPr id="50" name="图片 49">
              <a:extLst>
                <a:ext uri="{FF2B5EF4-FFF2-40B4-BE49-F238E27FC236}">
                  <a16:creationId xmlns:a16="http://schemas.microsoft.com/office/drawing/2014/main" id="{6705B76D-CB5E-462B-B1A5-CFF66F20C8B7}"/>
                </a:ext>
              </a:extLst>
            </p:cNvPr>
            <p:cNvPicPr>
              <a:picLocks noChangeAspect="1"/>
            </p:cNvPicPr>
            <p:nvPr/>
          </p:nvPicPr>
          <p:blipFill>
            <a:blip r:embed="rId6"/>
            <a:stretch>
              <a:fillRect/>
            </a:stretch>
          </p:blipFill>
          <p:spPr>
            <a:xfrm>
              <a:off x="1645059" y="838650"/>
              <a:ext cx="2640419" cy="2080330"/>
            </a:xfrm>
            <a:prstGeom prst="rect">
              <a:avLst/>
            </a:prstGeom>
          </p:spPr>
        </p:pic>
        <p:pic>
          <p:nvPicPr>
            <p:cNvPr id="51" name="图片 50">
              <a:extLst>
                <a:ext uri="{FF2B5EF4-FFF2-40B4-BE49-F238E27FC236}">
                  <a16:creationId xmlns:a16="http://schemas.microsoft.com/office/drawing/2014/main" id="{80065A00-C518-483F-AC63-732C26044EBB}"/>
                </a:ext>
              </a:extLst>
            </p:cNvPr>
            <p:cNvPicPr>
              <a:picLocks noChangeAspect="1"/>
            </p:cNvPicPr>
            <p:nvPr/>
          </p:nvPicPr>
          <p:blipFill>
            <a:blip r:embed="rId3"/>
            <a:stretch>
              <a:fillRect/>
            </a:stretch>
          </p:blipFill>
          <p:spPr>
            <a:xfrm>
              <a:off x="1654486" y="2918980"/>
              <a:ext cx="2613748" cy="2070995"/>
            </a:xfrm>
            <a:prstGeom prst="rect">
              <a:avLst/>
            </a:prstGeom>
          </p:spPr>
        </p:pic>
      </p:grpSp>
    </p:spTree>
    <p:extLst>
      <p:ext uri="{BB962C8B-B14F-4D97-AF65-F5344CB8AC3E}">
        <p14:creationId xmlns:p14="http://schemas.microsoft.com/office/powerpoint/2010/main" val="83316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
            <a:extLst>
              <a:ext uri="{FF2B5EF4-FFF2-40B4-BE49-F238E27FC236}">
                <a16:creationId xmlns:a16="http://schemas.microsoft.com/office/drawing/2014/main" id="{A071B6F0-0BB8-4376-AA14-D4DCBDCFAE59}"/>
              </a:ext>
            </a:extLst>
          </p:cNvPr>
          <p:cNvSpPr txBox="1"/>
          <p:nvPr/>
        </p:nvSpPr>
        <p:spPr>
          <a:xfrm>
            <a:off x="6937556" y="1592639"/>
            <a:ext cx="184409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Thickly coated BC</a:t>
            </a:r>
          </a:p>
        </p:txBody>
      </p:sp>
      <p:sp>
        <p:nvSpPr>
          <p:cNvPr id="24" name="Title 1">
            <a:extLst>
              <a:ext uri="{FF2B5EF4-FFF2-40B4-BE49-F238E27FC236}">
                <a16:creationId xmlns:a16="http://schemas.microsoft.com/office/drawing/2014/main" id="{C179B7EB-A85E-4375-9460-BC324BB5A2EA}"/>
              </a:ext>
            </a:extLst>
          </p:cNvPr>
          <p:cNvSpPr txBox="1">
            <a:spLocks/>
          </p:cNvSpPr>
          <p:nvPr/>
        </p:nvSpPr>
        <p:spPr>
          <a:xfrm>
            <a:off x="457200" y="6649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GB" altLang="zh-CN" sz="2600" dirty="0"/>
              <a:t>BC coatings</a:t>
            </a:r>
            <a:endParaRPr lang="en-GB" sz="2600" dirty="0"/>
          </a:p>
        </p:txBody>
      </p:sp>
      <p:sp>
        <p:nvSpPr>
          <p:cNvPr id="10" name="矩形 9">
            <a:extLst>
              <a:ext uri="{FF2B5EF4-FFF2-40B4-BE49-F238E27FC236}">
                <a16:creationId xmlns:a16="http://schemas.microsoft.com/office/drawing/2014/main" id="{8CDC98FD-6AC4-400F-9D6F-3AA3C6A21FD3}"/>
              </a:ext>
            </a:extLst>
          </p:cNvPr>
          <p:cNvSpPr/>
          <p:nvPr/>
        </p:nvSpPr>
        <p:spPr>
          <a:xfrm>
            <a:off x="163326" y="4731879"/>
            <a:ext cx="6223027" cy="276999"/>
          </a:xfrm>
          <a:prstGeom prst="rect">
            <a:avLst/>
          </a:prstGeom>
          <a:solidFill>
            <a:schemeClr val="bg1"/>
          </a:solidFill>
        </p:spPr>
        <p:txBody>
          <a:bodyPr wrap="square">
            <a:spAutoFit/>
          </a:bodyPr>
          <a:lstStyle/>
          <a:p>
            <a:r>
              <a:rPr lang="en-GB" altLang="zh-CN" sz="1200" dirty="0">
                <a:latin typeface="Arial" panose="020B0604020202020204" pitchFamily="34" charset="0"/>
                <a:cs typeface="Arial" panose="020B0604020202020204" pitchFamily="34" charset="0"/>
              </a:rPr>
              <a:t>BC bulk shell/core ratio (From total coating volume/core volume)</a:t>
            </a:r>
          </a:p>
        </p:txBody>
      </p:sp>
      <p:pic>
        <p:nvPicPr>
          <p:cNvPr id="25" name="图片 24" descr="图片包含 文字&#10;&#10;已生成极高可信度的说明">
            <a:extLst>
              <a:ext uri="{FF2B5EF4-FFF2-40B4-BE49-F238E27FC236}">
                <a16:creationId xmlns:a16="http://schemas.microsoft.com/office/drawing/2014/main" id="{4496EF68-2837-4A1C-A89D-6CF618B6D97E}"/>
              </a:ext>
            </a:extLst>
          </p:cNvPr>
          <p:cNvPicPr>
            <a:picLocks noChangeAspect="1"/>
          </p:cNvPicPr>
          <p:nvPr/>
        </p:nvPicPr>
        <p:blipFill>
          <a:blip r:embed="rId3"/>
          <a:stretch>
            <a:fillRect/>
          </a:stretch>
        </p:blipFill>
        <p:spPr>
          <a:xfrm>
            <a:off x="103559" y="826438"/>
            <a:ext cx="6681597" cy="3905441"/>
          </a:xfrm>
          <a:prstGeom prst="rect">
            <a:avLst/>
          </a:prstGeom>
        </p:spPr>
      </p:pic>
      <p:sp>
        <p:nvSpPr>
          <p:cNvPr id="6" name="TextBox 5">
            <a:extLst>
              <a:ext uri="{FF2B5EF4-FFF2-40B4-BE49-F238E27FC236}">
                <a16:creationId xmlns:a16="http://schemas.microsoft.com/office/drawing/2014/main" id="{AED384EF-DCC7-44D2-B492-5CE340E803DD}"/>
              </a:ext>
            </a:extLst>
          </p:cNvPr>
          <p:cNvSpPr txBox="1"/>
          <p:nvPr/>
        </p:nvSpPr>
        <p:spPr>
          <a:xfrm>
            <a:off x="6937556" y="3090981"/>
            <a:ext cx="2465523" cy="113877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Urban </a:t>
            </a:r>
            <a:r>
              <a:rPr lang="en-US" altLang="zh-CN" sz="1200" dirty="0">
                <a:latin typeface="Arial" panose="020B0604020202020204" pitchFamily="34" charset="0"/>
                <a:cs typeface="Arial" panose="020B0604020202020204" pitchFamily="34" charset="0"/>
              </a:rPr>
              <a:t>emission:1.23±0.13</a:t>
            </a:r>
            <a:endParaRPr lang="en-US" altLang="zh-CN" sz="1200" dirty="0">
              <a:solidFill>
                <a:srgbClr val="000000"/>
              </a:solidFill>
              <a:latin typeface="Arial" panose="020B0604020202020204" pitchFamily="34" charset="0"/>
              <a:cs typeface="Arial" panose="020B0604020202020204" pitchFamily="34" charset="0"/>
            </a:endParaRPr>
          </a:p>
          <a:p>
            <a:r>
              <a:rPr lang="en-US" altLang="zh-CN" sz="1200" dirty="0">
                <a:solidFill>
                  <a:srgbClr val="000000"/>
                </a:solidFill>
                <a:latin typeface="Arial" panose="020B0604020202020204" pitchFamily="34" charset="0"/>
                <a:cs typeface="Arial" panose="020B0604020202020204" pitchFamily="34" charset="0"/>
              </a:rPr>
              <a:t>BB emission: </a:t>
            </a:r>
            <a:r>
              <a:rPr lang="en-US" altLang="zh-CN" sz="1200" dirty="0">
                <a:latin typeface="Arial" panose="020B0604020202020204" pitchFamily="34" charset="0"/>
                <a:cs typeface="Arial" panose="020B0604020202020204" pitchFamily="34" charset="0"/>
              </a:rPr>
              <a:t>1.41±0.06</a:t>
            </a:r>
            <a:endParaRPr lang="en-US" altLang="zh-CN" sz="1000" dirty="0">
              <a:solidFill>
                <a:srgbClr val="000000"/>
              </a:solidFill>
              <a:latin typeface="Arial" panose="020B0604020202020204" pitchFamily="34" charset="0"/>
              <a:cs typeface="Arial" panose="020B0604020202020204" pitchFamily="34" charset="0"/>
            </a:endParaRPr>
          </a:p>
          <a:p>
            <a:r>
              <a:rPr lang="en-US" altLang="zh-CN" sz="1000" dirty="0">
                <a:solidFill>
                  <a:srgbClr val="000000"/>
                </a:solidFill>
                <a:latin typeface="Arial" panose="020B0604020202020204" pitchFamily="34" charset="0"/>
                <a:cs typeface="Arial" panose="020B0604020202020204" pitchFamily="34" charset="0"/>
              </a:rPr>
              <a:t>(Schwarz et al., 2008)</a:t>
            </a:r>
          </a:p>
          <a:p>
            <a:endParaRPr lang="en-US" altLang="zh-CN" sz="1000" dirty="0">
              <a:solidFill>
                <a:srgbClr val="000000"/>
              </a:solidFill>
              <a:latin typeface="Arial" panose="020B0604020202020204" pitchFamily="34" charset="0"/>
              <a:cs typeface="Arial" panose="020B0604020202020204" pitchFamily="34" charset="0"/>
            </a:endParaRPr>
          </a:p>
          <a:p>
            <a:r>
              <a:rPr lang="en-US" altLang="zh-CN" sz="1200" dirty="0">
                <a:solidFill>
                  <a:srgbClr val="000000"/>
                </a:solidFill>
                <a:latin typeface="Arial" panose="020B0604020202020204" pitchFamily="34" charset="0"/>
                <a:cs typeface="Arial" panose="020B0604020202020204" pitchFamily="34" charset="0"/>
              </a:rPr>
              <a:t>London: </a:t>
            </a:r>
            <a:r>
              <a:rPr lang="en-US" altLang="zh-CN" sz="1200" dirty="0">
                <a:latin typeface="Arial" panose="020B0604020202020204" pitchFamily="34" charset="0"/>
                <a:cs typeface="Arial" panose="020B0604020202020204" pitchFamily="34" charset="0"/>
              </a:rPr>
              <a:t>1.45±0.20</a:t>
            </a:r>
            <a:endParaRPr lang="en-US" altLang="zh-CN" sz="1200" dirty="0">
              <a:solidFill>
                <a:srgbClr val="000000"/>
              </a:solidFill>
              <a:latin typeface="Arial" panose="020B0604020202020204" pitchFamily="34" charset="0"/>
              <a:cs typeface="Arial" panose="020B0604020202020204" pitchFamily="34" charset="0"/>
            </a:endParaRPr>
          </a:p>
          <a:p>
            <a:r>
              <a:rPr lang="en-US" altLang="zh-CN" sz="1200" dirty="0">
                <a:solidFill>
                  <a:srgbClr val="000000"/>
                </a:solidFill>
                <a:latin typeface="Arial" panose="020B0604020202020204" pitchFamily="34" charset="0"/>
                <a:cs typeface="Arial" panose="020B0604020202020204" pitchFamily="34" charset="0"/>
              </a:rPr>
              <a:t>(</a:t>
            </a:r>
            <a:r>
              <a:rPr lang="en-US" altLang="zh-CN" sz="1000" dirty="0">
                <a:solidFill>
                  <a:srgbClr val="000000"/>
                </a:solidFill>
                <a:latin typeface="Arial" panose="020B0604020202020204" pitchFamily="34" charset="0"/>
                <a:cs typeface="Arial" panose="020B0604020202020204" pitchFamily="34" charset="0"/>
              </a:rPr>
              <a:t>Liu et al., 2014)</a:t>
            </a:r>
          </a:p>
        </p:txBody>
      </p:sp>
    </p:spTree>
    <p:extLst>
      <p:ext uri="{BB962C8B-B14F-4D97-AF65-F5344CB8AC3E}">
        <p14:creationId xmlns:p14="http://schemas.microsoft.com/office/powerpoint/2010/main" val="153327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118" descr="图片包含 文字, 地图&#10;&#10;已生成高可信度的说明">
            <a:extLst>
              <a:ext uri="{FF2B5EF4-FFF2-40B4-BE49-F238E27FC236}">
                <a16:creationId xmlns:a16="http://schemas.microsoft.com/office/drawing/2014/main" id="{89B54072-C089-4376-89E6-97B5C499D944}"/>
              </a:ext>
            </a:extLst>
          </p:cNvPr>
          <p:cNvPicPr>
            <a:picLocks noChangeAspect="1"/>
          </p:cNvPicPr>
          <p:nvPr/>
        </p:nvPicPr>
        <p:blipFill>
          <a:blip r:embed="rId3"/>
          <a:stretch>
            <a:fillRect/>
          </a:stretch>
        </p:blipFill>
        <p:spPr>
          <a:xfrm>
            <a:off x="6249781" y="1173352"/>
            <a:ext cx="1726750" cy="1726750"/>
          </a:xfrm>
          <a:prstGeom prst="rect">
            <a:avLst/>
          </a:prstGeom>
        </p:spPr>
      </p:pic>
      <p:pic>
        <p:nvPicPr>
          <p:cNvPr id="44" name="图片 43">
            <a:extLst>
              <a:ext uri="{FF2B5EF4-FFF2-40B4-BE49-F238E27FC236}">
                <a16:creationId xmlns:a16="http://schemas.microsoft.com/office/drawing/2014/main" id="{909E2AB7-F282-4ED1-A7E3-1BBA9F0A9997}"/>
              </a:ext>
            </a:extLst>
          </p:cNvPr>
          <p:cNvPicPr>
            <a:picLocks noChangeAspect="1"/>
          </p:cNvPicPr>
          <p:nvPr/>
        </p:nvPicPr>
        <p:blipFill>
          <a:blip r:embed="rId4"/>
          <a:stretch>
            <a:fillRect/>
          </a:stretch>
        </p:blipFill>
        <p:spPr>
          <a:xfrm>
            <a:off x="4080827" y="1160429"/>
            <a:ext cx="1726750" cy="1726750"/>
          </a:xfrm>
          <a:prstGeom prst="rect">
            <a:avLst/>
          </a:prstGeom>
        </p:spPr>
      </p:pic>
      <p:pic>
        <p:nvPicPr>
          <p:cNvPr id="117" name="图片 116">
            <a:extLst>
              <a:ext uri="{FF2B5EF4-FFF2-40B4-BE49-F238E27FC236}">
                <a16:creationId xmlns:a16="http://schemas.microsoft.com/office/drawing/2014/main" id="{6B08B8BA-E229-4CE3-8B16-2655F28252D3}"/>
              </a:ext>
            </a:extLst>
          </p:cNvPr>
          <p:cNvPicPr>
            <a:picLocks noChangeAspect="1"/>
          </p:cNvPicPr>
          <p:nvPr/>
        </p:nvPicPr>
        <p:blipFill>
          <a:blip r:embed="rId5"/>
          <a:stretch>
            <a:fillRect/>
          </a:stretch>
        </p:blipFill>
        <p:spPr>
          <a:xfrm>
            <a:off x="3989533" y="1186388"/>
            <a:ext cx="1726750" cy="1726750"/>
          </a:xfrm>
          <a:prstGeom prst="rect">
            <a:avLst/>
          </a:prstGeom>
        </p:spPr>
      </p:pic>
      <p:pic>
        <p:nvPicPr>
          <p:cNvPr id="49" name="图片 48">
            <a:extLst>
              <a:ext uri="{FF2B5EF4-FFF2-40B4-BE49-F238E27FC236}">
                <a16:creationId xmlns:a16="http://schemas.microsoft.com/office/drawing/2014/main" id="{AEF9A693-067B-4F2A-B8F4-4C05B2CA3C67}"/>
              </a:ext>
            </a:extLst>
          </p:cNvPr>
          <p:cNvPicPr>
            <a:picLocks noChangeAspect="1"/>
          </p:cNvPicPr>
          <p:nvPr/>
        </p:nvPicPr>
        <p:blipFill>
          <a:blip r:embed="rId6"/>
          <a:stretch>
            <a:fillRect/>
          </a:stretch>
        </p:blipFill>
        <p:spPr>
          <a:xfrm>
            <a:off x="1752250" y="1130878"/>
            <a:ext cx="1726750" cy="1726750"/>
          </a:xfrm>
          <a:prstGeom prst="rect">
            <a:avLst/>
          </a:prstGeom>
        </p:spPr>
      </p:pic>
      <p:pic>
        <p:nvPicPr>
          <p:cNvPr id="75" name="图片 74">
            <a:extLst>
              <a:ext uri="{FF2B5EF4-FFF2-40B4-BE49-F238E27FC236}">
                <a16:creationId xmlns:a16="http://schemas.microsoft.com/office/drawing/2014/main" id="{8C2254DC-D432-439D-8232-60AAE39A5AA1}"/>
              </a:ext>
            </a:extLst>
          </p:cNvPr>
          <p:cNvPicPr>
            <a:picLocks noChangeAspect="1"/>
          </p:cNvPicPr>
          <p:nvPr/>
        </p:nvPicPr>
        <p:blipFill>
          <a:blip r:embed="rId7"/>
          <a:stretch>
            <a:fillRect/>
          </a:stretch>
        </p:blipFill>
        <p:spPr>
          <a:xfrm>
            <a:off x="1725092" y="1168049"/>
            <a:ext cx="1726750" cy="1726750"/>
          </a:xfrm>
          <a:prstGeom prst="rect">
            <a:avLst/>
          </a:prstGeom>
        </p:spPr>
      </p:pic>
      <p:pic>
        <p:nvPicPr>
          <p:cNvPr id="23" name="Picture 6">
            <a:extLst>
              <a:ext uri="{FF2B5EF4-FFF2-40B4-BE49-F238E27FC236}">
                <a16:creationId xmlns:a16="http://schemas.microsoft.com/office/drawing/2014/main" id="{27BBBEB8-5BF3-4297-8ECE-9EC60917A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9304" y="2900102"/>
            <a:ext cx="1896715" cy="18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a:extLst>
              <a:ext uri="{FF2B5EF4-FFF2-40B4-BE49-F238E27FC236}">
                <a16:creationId xmlns:a16="http://schemas.microsoft.com/office/drawing/2014/main" id="{D73E7C53-7FFE-4715-A68D-34BCB73E4197}"/>
              </a:ext>
            </a:extLst>
          </p:cNvPr>
          <p:cNvSpPr txBox="1">
            <a:spLocks/>
          </p:cNvSpPr>
          <p:nvPr/>
        </p:nvSpPr>
        <p:spPr>
          <a:xfrm>
            <a:off x="457200" y="73668"/>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US" sz="2600" dirty="0"/>
              <a:t>Size Distribution</a:t>
            </a:r>
            <a:endParaRPr lang="en-GB" sz="2600" dirty="0"/>
          </a:p>
        </p:txBody>
      </p:sp>
      <p:sp>
        <p:nvSpPr>
          <p:cNvPr id="20" name="文本框 19">
            <a:extLst>
              <a:ext uri="{FF2B5EF4-FFF2-40B4-BE49-F238E27FC236}">
                <a16:creationId xmlns:a16="http://schemas.microsoft.com/office/drawing/2014/main" id="{5E210501-8803-4536-8B1A-94F7EA28AA65}"/>
              </a:ext>
            </a:extLst>
          </p:cNvPr>
          <p:cNvSpPr txBox="1"/>
          <p:nvPr/>
        </p:nvSpPr>
        <p:spPr>
          <a:xfrm>
            <a:off x="280731" y="3182246"/>
            <a:ext cx="1508687" cy="553998"/>
          </a:xfrm>
          <a:prstGeom prst="rect">
            <a:avLst/>
          </a:prstGeom>
          <a:noFill/>
        </p:spPr>
        <p:txBody>
          <a:bodyPr wrap="square" rtlCol="0">
            <a:spAutoFit/>
          </a:bodyPr>
          <a:lstStyle/>
          <a:p>
            <a:r>
              <a:rPr lang="en-GB" altLang="zh-CN" sz="1500" dirty="0">
                <a:latin typeface="Arial" panose="020B0604020202020204" pitchFamily="34" charset="0"/>
                <a:cs typeface="Arial" panose="020B0604020202020204" pitchFamily="34" charset="0"/>
              </a:rPr>
              <a:t>SMPS</a:t>
            </a:r>
          </a:p>
          <a:p>
            <a:r>
              <a:rPr lang="en-GB" altLang="zh-CN" sz="1500" dirty="0">
                <a:latin typeface="Arial" panose="020B0604020202020204" pitchFamily="34" charset="0"/>
                <a:cs typeface="Arial" panose="020B0604020202020204" pitchFamily="34" charset="0"/>
              </a:rPr>
              <a:t>0.02-0.35 µm</a:t>
            </a:r>
            <a:endParaRPr lang="zh-CN" altLang="en-US" sz="1500"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3EC2C8D-52BD-476F-9350-A919EA06B2C3}"/>
              </a:ext>
            </a:extLst>
          </p:cNvPr>
          <p:cNvSpPr txBox="1"/>
          <p:nvPr/>
        </p:nvSpPr>
        <p:spPr>
          <a:xfrm>
            <a:off x="307697" y="1598123"/>
            <a:ext cx="1166420" cy="553998"/>
          </a:xfrm>
          <a:prstGeom prst="rect">
            <a:avLst/>
          </a:prstGeom>
          <a:noFill/>
        </p:spPr>
        <p:txBody>
          <a:bodyPr wrap="square" rtlCol="0">
            <a:spAutoFit/>
          </a:bodyPr>
          <a:lstStyle/>
          <a:p>
            <a:r>
              <a:rPr lang="en-GB" altLang="zh-CN" sz="1500" dirty="0">
                <a:latin typeface="Arial" panose="020B0604020202020204" pitchFamily="34" charset="0"/>
                <a:cs typeface="Arial" panose="020B0604020202020204" pitchFamily="34" charset="0"/>
              </a:rPr>
              <a:t>PCASP</a:t>
            </a:r>
          </a:p>
          <a:p>
            <a:r>
              <a:rPr lang="en-GB" altLang="zh-CN" sz="1500" dirty="0">
                <a:latin typeface="Arial" panose="020B0604020202020204" pitchFamily="34" charset="0"/>
                <a:cs typeface="Arial" panose="020B0604020202020204" pitchFamily="34" charset="0"/>
              </a:rPr>
              <a:t>0.12-3 µm</a:t>
            </a:r>
          </a:p>
        </p:txBody>
      </p:sp>
      <p:grpSp>
        <p:nvGrpSpPr>
          <p:cNvPr id="26" name="组合 25">
            <a:extLst>
              <a:ext uri="{FF2B5EF4-FFF2-40B4-BE49-F238E27FC236}">
                <a16:creationId xmlns:a16="http://schemas.microsoft.com/office/drawing/2014/main" id="{5CC8F7EE-A339-4F6C-9D9E-7E17609692BA}"/>
              </a:ext>
            </a:extLst>
          </p:cNvPr>
          <p:cNvGrpSpPr/>
          <p:nvPr/>
        </p:nvGrpSpPr>
        <p:grpSpPr>
          <a:xfrm>
            <a:off x="2941799" y="1052239"/>
            <a:ext cx="5796206" cy="314098"/>
            <a:chOff x="3118227" y="1006372"/>
            <a:chExt cx="5796206" cy="314098"/>
          </a:xfrm>
        </p:grpSpPr>
        <p:sp>
          <p:nvSpPr>
            <p:cNvPr id="36" name="文本框 35">
              <a:extLst>
                <a:ext uri="{FF2B5EF4-FFF2-40B4-BE49-F238E27FC236}">
                  <a16:creationId xmlns:a16="http://schemas.microsoft.com/office/drawing/2014/main" id="{470CBCD9-1EB9-4CBC-8B25-FF4F6B30017A}"/>
                </a:ext>
              </a:extLst>
            </p:cNvPr>
            <p:cNvSpPr txBox="1"/>
            <p:nvPr/>
          </p:nvSpPr>
          <p:spPr>
            <a:xfrm>
              <a:off x="3118227" y="1010773"/>
              <a:ext cx="1166420" cy="307777"/>
            </a:xfrm>
            <a:prstGeom prst="rect">
              <a:avLst/>
            </a:prstGeom>
            <a:noFill/>
          </p:spPr>
          <p:txBody>
            <a:bodyPr wrap="square" rtlCol="0">
              <a:spAutoFit/>
            </a:bodyPr>
            <a:lstStyle/>
            <a:p>
              <a:r>
                <a:rPr lang="en-GB" altLang="zh-CN" sz="1400" b="1" dirty="0">
                  <a:latin typeface="Arial" panose="020B0604020202020204" pitchFamily="34" charset="0"/>
                  <a:cs typeface="Arial" panose="020B0604020202020204" pitchFamily="34" charset="0"/>
                </a:rPr>
                <a:t>C031</a:t>
              </a:r>
            </a:p>
          </p:txBody>
        </p:sp>
        <p:sp>
          <p:nvSpPr>
            <p:cNvPr id="38" name="文本框 37">
              <a:extLst>
                <a:ext uri="{FF2B5EF4-FFF2-40B4-BE49-F238E27FC236}">
                  <a16:creationId xmlns:a16="http://schemas.microsoft.com/office/drawing/2014/main" id="{233F7419-2639-4C94-A179-561665FB3A1A}"/>
                </a:ext>
              </a:extLst>
            </p:cNvPr>
            <p:cNvSpPr txBox="1"/>
            <p:nvPr/>
          </p:nvSpPr>
          <p:spPr>
            <a:xfrm>
              <a:off x="7748013" y="1012693"/>
              <a:ext cx="1166420" cy="307777"/>
            </a:xfrm>
            <a:prstGeom prst="rect">
              <a:avLst/>
            </a:prstGeom>
            <a:noFill/>
          </p:spPr>
          <p:txBody>
            <a:bodyPr wrap="square" rtlCol="0">
              <a:spAutoFit/>
            </a:bodyPr>
            <a:lstStyle/>
            <a:p>
              <a:r>
                <a:rPr lang="en-GB" altLang="zh-CN" sz="1400" b="1" dirty="0">
                  <a:latin typeface="Arial" panose="020B0604020202020204" pitchFamily="34" charset="0"/>
                  <a:cs typeface="Arial" panose="020B0604020202020204" pitchFamily="34" charset="0"/>
                </a:rPr>
                <a:t>C045</a:t>
              </a:r>
            </a:p>
          </p:txBody>
        </p:sp>
        <p:sp>
          <p:nvSpPr>
            <p:cNvPr id="37" name="文本框 36">
              <a:extLst>
                <a:ext uri="{FF2B5EF4-FFF2-40B4-BE49-F238E27FC236}">
                  <a16:creationId xmlns:a16="http://schemas.microsoft.com/office/drawing/2014/main" id="{980849FD-97B9-4815-B0E9-2FB53ED83F57}"/>
                </a:ext>
              </a:extLst>
            </p:cNvPr>
            <p:cNvSpPr txBox="1"/>
            <p:nvPr/>
          </p:nvSpPr>
          <p:spPr>
            <a:xfrm>
              <a:off x="5454902" y="1006372"/>
              <a:ext cx="1166420" cy="307777"/>
            </a:xfrm>
            <a:prstGeom prst="rect">
              <a:avLst/>
            </a:prstGeom>
            <a:noFill/>
          </p:spPr>
          <p:txBody>
            <a:bodyPr wrap="square" rtlCol="0">
              <a:spAutoFit/>
            </a:bodyPr>
            <a:lstStyle/>
            <a:p>
              <a:r>
                <a:rPr lang="en-GB" altLang="zh-CN" sz="1400" b="1" dirty="0">
                  <a:latin typeface="Arial" panose="020B0604020202020204" pitchFamily="34" charset="0"/>
                  <a:cs typeface="Arial" panose="020B0604020202020204" pitchFamily="34" charset="0"/>
                </a:rPr>
                <a:t>C037</a:t>
              </a:r>
            </a:p>
          </p:txBody>
        </p:sp>
      </p:grpSp>
      <p:pic>
        <p:nvPicPr>
          <p:cNvPr id="111" name="图片 110" descr="图片包含 文字, 地图&#10;&#10;已生成极高可信度的说明">
            <a:extLst>
              <a:ext uri="{FF2B5EF4-FFF2-40B4-BE49-F238E27FC236}">
                <a16:creationId xmlns:a16="http://schemas.microsoft.com/office/drawing/2014/main" id="{1443DAA1-AE7E-419B-B741-5AA3C88DF134}"/>
              </a:ext>
            </a:extLst>
          </p:cNvPr>
          <p:cNvPicPr>
            <a:picLocks noChangeAspect="1"/>
          </p:cNvPicPr>
          <p:nvPr/>
        </p:nvPicPr>
        <p:blipFill>
          <a:blip r:embed="rId9"/>
          <a:stretch>
            <a:fillRect/>
          </a:stretch>
        </p:blipFill>
        <p:spPr>
          <a:xfrm>
            <a:off x="1660176" y="3038004"/>
            <a:ext cx="1726750" cy="1726750"/>
          </a:xfrm>
          <a:prstGeom prst="rect">
            <a:avLst/>
          </a:prstGeom>
        </p:spPr>
      </p:pic>
      <p:pic>
        <p:nvPicPr>
          <p:cNvPr id="113" name="图片 112" descr="图片包含 文字&#10;&#10;已生成高可信度的说明">
            <a:extLst>
              <a:ext uri="{FF2B5EF4-FFF2-40B4-BE49-F238E27FC236}">
                <a16:creationId xmlns:a16="http://schemas.microsoft.com/office/drawing/2014/main" id="{6E2C28EE-0038-427E-B6F2-624F7FC114C5}"/>
              </a:ext>
            </a:extLst>
          </p:cNvPr>
          <p:cNvPicPr>
            <a:picLocks noChangeAspect="1"/>
          </p:cNvPicPr>
          <p:nvPr/>
        </p:nvPicPr>
        <p:blipFill>
          <a:blip r:embed="rId10"/>
          <a:stretch>
            <a:fillRect/>
          </a:stretch>
        </p:blipFill>
        <p:spPr>
          <a:xfrm>
            <a:off x="4026720" y="3031671"/>
            <a:ext cx="1726750" cy="1726750"/>
          </a:xfrm>
          <a:prstGeom prst="rect">
            <a:avLst/>
          </a:prstGeom>
        </p:spPr>
      </p:pic>
      <p:pic>
        <p:nvPicPr>
          <p:cNvPr id="115" name="图片 114" descr="图片包含 文字, 地图&#10;&#10;已生成高可信度的说明">
            <a:extLst>
              <a:ext uri="{FF2B5EF4-FFF2-40B4-BE49-F238E27FC236}">
                <a16:creationId xmlns:a16="http://schemas.microsoft.com/office/drawing/2014/main" id="{5AFCBD4A-BE16-4DCB-9488-98F413E33521}"/>
              </a:ext>
            </a:extLst>
          </p:cNvPr>
          <p:cNvPicPr>
            <a:picLocks noChangeAspect="1"/>
          </p:cNvPicPr>
          <p:nvPr/>
        </p:nvPicPr>
        <p:blipFill>
          <a:blip r:embed="rId11"/>
          <a:stretch>
            <a:fillRect/>
          </a:stretch>
        </p:blipFill>
        <p:spPr>
          <a:xfrm>
            <a:off x="6225917" y="3021862"/>
            <a:ext cx="1726750" cy="1726750"/>
          </a:xfrm>
          <a:prstGeom prst="rect">
            <a:avLst/>
          </a:prstGeom>
        </p:spPr>
      </p:pic>
      <p:grpSp>
        <p:nvGrpSpPr>
          <p:cNvPr id="105" name="Group 6">
            <a:extLst>
              <a:ext uri="{FF2B5EF4-FFF2-40B4-BE49-F238E27FC236}">
                <a16:creationId xmlns:a16="http://schemas.microsoft.com/office/drawing/2014/main" id="{8701636A-6FCC-4695-BC4B-B654AFDA8F6E}"/>
              </a:ext>
            </a:extLst>
          </p:cNvPr>
          <p:cNvGrpSpPr>
            <a:grpSpLocks noChangeAspect="1"/>
          </p:cNvGrpSpPr>
          <p:nvPr/>
        </p:nvGrpSpPr>
        <p:grpSpPr>
          <a:xfrm>
            <a:off x="1682833" y="1109956"/>
            <a:ext cx="6414523" cy="3679241"/>
            <a:chOff x="1780783" y="1733013"/>
            <a:chExt cx="5290684" cy="3034630"/>
          </a:xfrm>
        </p:grpSpPr>
        <p:pic>
          <p:nvPicPr>
            <p:cNvPr id="106" name="Picture 3">
              <a:extLst>
                <a:ext uri="{FF2B5EF4-FFF2-40B4-BE49-F238E27FC236}">
                  <a16:creationId xmlns:a16="http://schemas.microsoft.com/office/drawing/2014/main" id="{4CDE6B29-E35D-42BE-A512-793359DD9C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0783" y="2032685"/>
              <a:ext cx="5290684" cy="273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TextBox 5">
              <a:extLst>
                <a:ext uri="{FF2B5EF4-FFF2-40B4-BE49-F238E27FC236}">
                  <a16:creationId xmlns:a16="http://schemas.microsoft.com/office/drawing/2014/main" id="{DD277CF9-6671-409A-AAE2-CA849E7DB9C0}"/>
                </a:ext>
              </a:extLst>
            </p:cNvPr>
            <p:cNvSpPr txBox="1"/>
            <p:nvPr/>
          </p:nvSpPr>
          <p:spPr>
            <a:xfrm>
              <a:off x="1788930" y="1738282"/>
              <a:ext cx="1815790" cy="304624"/>
            </a:xfrm>
            <a:prstGeom prst="rect">
              <a:avLst/>
            </a:prstGeom>
            <a:solidFill>
              <a:schemeClr val="bg1"/>
            </a:solidFill>
          </p:spPr>
          <p:txBody>
            <a:bodyPr wrap="square" rtlCol="0">
              <a:spAutoFit/>
            </a:bodyPr>
            <a:lstStyle/>
            <a:p>
              <a:pPr algn="ctr"/>
              <a:r>
                <a:rPr lang="en-GB" b="1" dirty="0"/>
                <a:t>Example: C031</a:t>
              </a:r>
            </a:p>
          </p:txBody>
        </p:sp>
        <p:sp>
          <p:nvSpPr>
            <p:cNvPr id="108" name="TextBox 11">
              <a:extLst>
                <a:ext uri="{FF2B5EF4-FFF2-40B4-BE49-F238E27FC236}">
                  <a16:creationId xmlns:a16="http://schemas.microsoft.com/office/drawing/2014/main" id="{7D9A12FA-2C47-48C7-83F7-A2B28B5225A9}"/>
                </a:ext>
              </a:extLst>
            </p:cNvPr>
            <p:cNvSpPr txBox="1"/>
            <p:nvPr/>
          </p:nvSpPr>
          <p:spPr>
            <a:xfrm>
              <a:off x="3607584" y="1738282"/>
              <a:ext cx="1659103" cy="304624"/>
            </a:xfrm>
            <a:prstGeom prst="rect">
              <a:avLst/>
            </a:prstGeom>
            <a:solidFill>
              <a:schemeClr val="bg1"/>
            </a:solidFill>
          </p:spPr>
          <p:txBody>
            <a:bodyPr wrap="square" rtlCol="0">
              <a:spAutoFit/>
            </a:bodyPr>
            <a:lstStyle/>
            <a:p>
              <a:pPr algn="ctr"/>
              <a:r>
                <a:rPr lang="en-GB" b="1" dirty="0"/>
                <a:t>C037</a:t>
              </a:r>
            </a:p>
          </p:txBody>
        </p:sp>
        <p:sp>
          <p:nvSpPr>
            <p:cNvPr id="109" name="TextBox 12">
              <a:extLst>
                <a:ext uri="{FF2B5EF4-FFF2-40B4-BE49-F238E27FC236}">
                  <a16:creationId xmlns:a16="http://schemas.microsoft.com/office/drawing/2014/main" id="{F38C14C1-A7EB-4AA7-9B29-8D4A7D874484}"/>
                </a:ext>
              </a:extLst>
            </p:cNvPr>
            <p:cNvSpPr txBox="1"/>
            <p:nvPr/>
          </p:nvSpPr>
          <p:spPr>
            <a:xfrm>
              <a:off x="5255676" y="1733013"/>
              <a:ext cx="1815791" cy="304624"/>
            </a:xfrm>
            <a:prstGeom prst="rect">
              <a:avLst/>
            </a:prstGeom>
            <a:solidFill>
              <a:schemeClr val="bg1"/>
            </a:solidFill>
          </p:spPr>
          <p:txBody>
            <a:bodyPr wrap="square" rtlCol="0">
              <a:spAutoFit/>
            </a:bodyPr>
            <a:lstStyle/>
            <a:p>
              <a:pPr algn="ctr"/>
              <a:r>
                <a:rPr lang="en-GB" b="1" dirty="0"/>
                <a:t>C045</a:t>
              </a:r>
            </a:p>
          </p:txBody>
        </p:sp>
      </p:grpSp>
    </p:spTree>
    <p:extLst>
      <p:ext uri="{BB962C8B-B14F-4D97-AF65-F5344CB8AC3E}">
        <p14:creationId xmlns:p14="http://schemas.microsoft.com/office/powerpoint/2010/main" val="11939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6F0AA5-9E40-4A24-A7EE-A0932B559F37}"/>
              </a:ext>
            </a:extLst>
          </p:cNvPr>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l-GR" dirty="0"/>
              <a:t>Δ</a:t>
            </a:r>
            <a:r>
              <a:rPr lang="en-GB" dirty="0"/>
              <a:t>BC/</a:t>
            </a:r>
            <a:r>
              <a:rPr lang="el-GR" dirty="0"/>
              <a:t>Δ</a:t>
            </a:r>
            <a:r>
              <a:rPr lang="en-GB" dirty="0"/>
              <a:t>CO</a:t>
            </a:r>
          </a:p>
        </p:txBody>
      </p:sp>
      <p:graphicFrame>
        <p:nvGraphicFramePr>
          <p:cNvPr id="25" name="表格 24">
            <a:extLst>
              <a:ext uri="{FF2B5EF4-FFF2-40B4-BE49-F238E27FC236}">
                <a16:creationId xmlns:a16="http://schemas.microsoft.com/office/drawing/2014/main" id="{5D1E7062-6D13-4EE6-AC20-D0B32543ABD6}"/>
              </a:ext>
            </a:extLst>
          </p:cNvPr>
          <p:cNvGraphicFramePr>
            <a:graphicFrameLocks noGrp="1"/>
          </p:cNvGraphicFramePr>
          <p:nvPr>
            <p:extLst>
              <p:ext uri="{D42A27DB-BD31-4B8C-83A1-F6EECF244321}">
                <p14:modId xmlns:p14="http://schemas.microsoft.com/office/powerpoint/2010/main" val="4218499518"/>
              </p:ext>
            </p:extLst>
          </p:nvPr>
        </p:nvGraphicFramePr>
        <p:xfrm>
          <a:off x="4671094" y="2225663"/>
          <a:ext cx="4259054" cy="2181893"/>
        </p:xfrm>
        <a:graphic>
          <a:graphicData uri="http://schemas.openxmlformats.org/drawingml/2006/table">
            <a:tbl>
              <a:tblPr>
                <a:tableStyleId>{5C22544A-7EE6-4342-B048-85BDC9FD1C3A}</a:tableStyleId>
              </a:tblPr>
              <a:tblGrid>
                <a:gridCol w="2039422">
                  <a:extLst>
                    <a:ext uri="{9D8B030D-6E8A-4147-A177-3AD203B41FA5}">
                      <a16:colId xmlns:a16="http://schemas.microsoft.com/office/drawing/2014/main" val="2106507665"/>
                    </a:ext>
                  </a:extLst>
                </a:gridCol>
                <a:gridCol w="870155">
                  <a:extLst>
                    <a:ext uri="{9D8B030D-6E8A-4147-A177-3AD203B41FA5}">
                      <a16:colId xmlns:a16="http://schemas.microsoft.com/office/drawing/2014/main" val="3875333211"/>
                    </a:ext>
                  </a:extLst>
                </a:gridCol>
                <a:gridCol w="1349477">
                  <a:extLst>
                    <a:ext uri="{9D8B030D-6E8A-4147-A177-3AD203B41FA5}">
                      <a16:colId xmlns:a16="http://schemas.microsoft.com/office/drawing/2014/main" val="3467435401"/>
                    </a:ext>
                  </a:extLst>
                </a:gridCol>
              </a:tblGrid>
              <a:tr h="470723">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BC/CO             </a:t>
                      </a:r>
                    </a:p>
                    <a:p>
                      <a:pPr algn="ctr" fontAlgn="ctr"/>
                      <a:r>
                        <a:rPr lang="en-GB" sz="900" u="none" strike="noStrike" dirty="0">
                          <a:effectLst/>
                          <a:latin typeface="Arial" panose="020B0604020202020204" pitchFamily="34" charset="0"/>
                          <a:cs typeface="Arial" panose="020B0604020202020204" pitchFamily="34" charset="0"/>
                        </a:rPr>
                        <a:t>(</a:t>
                      </a:r>
                      <a:r>
                        <a:rPr lang="el-GR" sz="900" u="none" strike="noStrike" dirty="0">
                          <a:effectLst/>
                          <a:latin typeface="Arial" panose="020B0604020202020204" pitchFamily="34" charset="0"/>
                          <a:cs typeface="Arial" panose="020B0604020202020204" pitchFamily="34" charset="0"/>
                        </a:rPr>
                        <a:t>μ</a:t>
                      </a:r>
                      <a:r>
                        <a:rPr lang="en-GB" sz="900" u="none" strike="noStrike" dirty="0">
                          <a:effectLst/>
                          <a:latin typeface="Arial" panose="020B0604020202020204" pitchFamily="34" charset="0"/>
                          <a:cs typeface="Arial" panose="020B0604020202020204" pitchFamily="34" charset="0"/>
                        </a:rPr>
                        <a:t>g sm</a:t>
                      </a:r>
                      <a:r>
                        <a:rPr lang="en-GB" sz="900" u="none" strike="noStrike" baseline="30000" dirty="0">
                          <a:effectLst/>
                          <a:latin typeface="Arial" panose="020B0604020202020204" pitchFamily="34" charset="0"/>
                          <a:cs typeface="Arial" panose="020B0604020202020204" pitchFamily="34" charset="0"/>
                        </a:rPr>
                        <a:t>-3</a:t>
                      </a:r>
                      <a:r>
                        <a:rPr lang="en-GB" sz="900" u="none" strike="noStrike" dirty="0">
                          <a:effectLst/>
                          <a:latin typeface="Arial" panose="020B0604020202020204" pitchFamily="34" charset="0"/>
                          <a:cs typeface="Arial" panose="020B0604020202020204" pitchFamily="34" charset="0"/>
                        </a:rPr>
                        <a:t> /ppmv)</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Reference</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52369"/>
                  </a:ext>
                </a:extLst>
              </a:tr>
              <a:tr h="1901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Extratropical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6.54</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Andrea and Merlet, 2001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20322746"/>
                  </a:ext>
                </a:extLst>
              </a:tr>
              <a:tr h="1901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Extratropical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5.74</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220395487"/>
                  </a:ext>
                </a:extLst>
              </a:tr>
              <a:tr h="1901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Tropical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6.99</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48374179"/>
                  </a:ext>
                </a:extLst>
              </a:tr>
              <a:tr h="19013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altLang="zh-CN" sz="900" u="none" strike="noStrike" dirty="0">
                          <a:effectLst/>
                          <a:latin typeface="Arial" panose="020B0604020202020204" pitchFamily="34" charset="0"/>
                          <a:cs typeface="Arial" panose="020B0604020202020204" pitchFamily="34" charset="0"/>
                        </a:rPr>
                        <a:t>Emission Inventory</a:t>
                      </a:r>
                      <a:r>
                        <a:rPr lang="en-GB" sz="900" u="none" strike="noStrike" dirty="0">
                          <a:effectLst/>
                          <a:latin typeface="Arial" panose="020B0604020202020204" pitchFamily="34" charset="0"/>
                          <a:cs typeface="Arial" panose="020B0604020202020204" pitchFamily="34" charset="0"/>
                        </a:rPr>
                        <a:t>: Savanna</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7.34</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Akagi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200736463"/>
                  </a:ext>
                </a:extLst>
              </a:tr>
              <a:tr h="190130">
                <a:tc>
                  <a:txBody>
                    <a:bodyPr/>
                    <a:lstStyle/>
                    <a:p>
                      <a:pPr algn="l" fontAlgn="ctr"/>
                      <a:r>
                        <a:rPr lang="en-GB" sz="900" u="none" strike="noStrike" dirty="0">
                          <a:effectLst/>
                          <a:latin typeface="Arial" panose="020B0604020202020204" pitchFamily="34" charset="0"/>
                          <a:cs typeface="Arial" panose="020B0604020202020204" pitchFamily="34" charset="0"/>
                        </a:rPr>
                        <a:t>Large shrubs Burn</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18</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Pratt et al., 2011</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033918426"/>
                  </a:ext>
                </a:extLst>
              </a:tr>
              <a:tr h="190130">
                <a:tc>
                  <a:txBody>
                    <a:bodyPr/>
                    <a:lstStyle/>
                    <a:p>
                      <a:pPr algn="l" fontAlgn="ctr"/>
                      <a:r>
                        <a:rPr lang="en-GB" sz="900" u="none" strike="noStrike" dirty="0">
                          <a:effectLst/>
                          <a:latin typeface="Arial" panose="020B0604020202020204" pitchFamily="34" charset="0"/>
                          <a:cs typeface="Arial" panose="020B0604020202020204" pitchFamily="34" charset="0"/>
                        </a:rPr>
                        <a:t>DABEX: African BB</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9±1</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Capes et al., 2008</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3887063159"/>
                  </a:ext>
                </a:extLst>
              </a:tr>
              <a:tr h="190130">
                <a:tc>
                  <a:txBody>
                    <a:bodyPr/>
                    <a:lstStyle/>
                    <a:p>
                      <a:pPr algn="l" fontAlgn="ctr"/>
                      <a:r>
                        <a:rPr lang="en-GB" sz="900" u="none" strike="noStrike" dirty="0">
                          <a:effectLst/>
                          <a:latin typeface="Arial" panose="020B0604020202020204" pitchFamily="34" charset="0"/>
                          <a:cs typeface="Arial" panose="020B0604020202020204" pitchFamily="34" charset="0"/>
                        </a:rPr>
                        <a:t>BORTAS-B: Canadian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dirty="0">
                          <a:effectLst/>
                          <a:latin typeface="Arial" panose="020B0604020202020204" pitchFamily="34" charset="0"/>
                          <a:cs typeface="Arial" panose="020B0604020202020204" pitchFamily="34" charset="0"/>
                        </a:rPr>
                        <a:t>0.61-3.28</a:t>
                      </a:r>
                      <a:endParaRPr lang="en-US" altLang="zh-CN"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Taylor et al., 2014</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2144059264"/>
                  </a:ext>
                </a:extLst>
              </a:tr>
              <a:tr h="190130">
                <a:tc>
                  <a:txBody>
                    <a:bodyPr/>
                    <a:lstStyle/>
                    <a:p>
                      <a:pPr algn="l" fontAlgn="ctr"/>
                      <a:r>
                        <a:rPr lang="en-GB" sz="900" u="none" strike="noStrike" dirty="0">
                          <a:effectLst/>
                          <a:latin typeface="Arial" panose="020B0604020202020204" pitchFamily="34" charset="0"/>
                          <a:cs typeface="Arial" panose="020B0604020202020204" pitchFamily="34" charset="0"/>
                        </a:rPr>
                        <a:t>ARCTAS-A: Asian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en-US" altLang="zh-CN" sz="900" u="none" strike="noStrike">
                          <a:effectLst/>
                          <a:latin typeface="Arial" panose="020B0604020202020204" pitchFamily="34" charset="0"/>
                          <a:cs typeface="Arial" panose="020B0604020202020204" pitchFamily="34" charset="0"/>
                        </a:rPr>
                        <a:t>9±5 </a:t>
                      </a:r>
                      <a:endParaRPr lang="en-US" altLang="zh-CN" sz="900" b="0" i="0" u="none" strike="noStrike">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tc>
                  <a:txBody>
                    <a:bodyPr/>
                    <a:lstStyle/>
                    <a:p>
                      <a:pPr algn="ctr" fontAlgn="ctr"/>
                      <a:r>
                        <a:rPr lang="da-DK" sz="900" u="none" strike="noStrike" dirty="0">
                          <a:effectLst/>
                          <a:latin typeface="Arial" panose="020B0604020202020204" pitchFamily="34" charset="0"/>
                          <a:cs typeface="Arial" panose="020B0604020202020204" pitchFamily="34" charset="0"/>
                        </a:rPr>
                        <a:t>Kondo et al. 2011</a:t>
                      </a:r>
                      <a:endParaRPr lang="da-DK"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668349484"/>
                  </a:ext>
                </a:extLst>
              </a:tr>
              <a:tr h="190130">
                <a:tc>
                  <a:txBody>
                    <a:bodyPr/>
                    <a:lstStyle/>
                    <a:p>
                      <a:pPr algn="l" fontAlgn="ctr"/>
                      <a:r>
                        <a:rPr lang="en-GB" altLang="zh-CN" sz="900" u="none" strike="noStrike" dirty="0">
                          <a:effectLst/>
                          <a:latin typeface="Arial" panose="020B0604020202020204" pitchFamily="34" charset="0"/>
                          <a:cs typeface="Arial" panose="020B0604020202020204" pitchFamily="34" charset="0"/>
                        </a:rPr>
                        <a:t>ARCTAS-B: </a:t>
                      </a:r>
                      <a:r>
                        <a:rPr lang="en-GB" sz="900" u="none" strike="noStrike" dirty="0">
                          <a:effectLst/>
                          <a:latin typeface="Arial" panose="020B0604020202020204" pitchFamily="34" charset="0"/>
                          <a:cs typeface="Arial" panose="020B0604020202020204" pitchFamily="34" charset="0"/>
                        </a:rPr>
                        <a:t>Canadian boreal forest</a:t>
                      </a: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900" u="none" strike="noStrike">
                          <a:effectLst/>
                          <a:latin typeface="Arial" panose="020B0604020202020204" pitchFamily="34" charset="0"/>
                          <a:cs typeface="Arial" panose="020B0604020202020204" pitchFamily="34" charset="0"/>
                        </a:rPr>
                        <a:t>2±2</a:t>
                      </a:r>
                      <a:endParaRPr lang="en-US" altLang="zh-CN" sz="900" b="0" i="0" u="none" strike="noStrike">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da-DK" sz="900" u="none" strike="noStrike" dirty="0">
                          <a:effectLst/>
                          <a:latin typeface="Arial" panose="020B0604020202020204" pitchFamily="34" charset="0"/>
                          <a:cs typeface="Arial" panose="020B0604020202020204" pitchFamily="34" charset="0"/>
                        </a:rPr>
                        <a:t>Kondo et al. 2011</a:t>
                      </a:r>
                      <a:endParaRPr lang="da-DK"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679954"/>
                  </a:ext>
                </a:extLst>
              </a:tr>
            </a:tbl>
          </a:graphicData>
        </a:graphic>
      </p:graphicFrame>
      <p:graphicFrame>
        <p:nvGraphicFramePr>
          <p:cNvPr id="30" name="表格 29">
            <a:extLst>
              <a:ext uri="{FF2B5EF4-FFF2-40B4-BE49-F238E27FC236}">
                <a16:creationId xmlns:a16="http://schemas.microsoft.com/office/drawing/2014/main" id="{A8AA70D1-85FC-4EAD-96F4-BCACBE514547}"/>
              </a:ext>
            </a:extLst>
          </p:cNvPr>
          <p:cNvGraphicFramePr>
            <a:graphicFrameLocks noGrp="1"/>
          </p:cNvGraphicFramePr>
          <p:nvPr>
            <p:extLst>
              <p:ext uri="{D42A27DB-BD31-4B8C-83A1-F6EECF244321}">
                <p14:modId xmlns:p14="http://schemas.microsoft.com/office/powerpoint/2010/main" val="1513893215"/>
              </p:ext>
            </p:extLst>
          </p:nvPr>
        </p:nvGraphicFramePr>
        <p:xfrm>
          <a:off x="4671095" y="1228539"/>
          <a:ext cx="2530244" cy="857250"/>
        </p:xfrm>
        <a:graphic>
          <a:graphicData uri="http://schemas.openxmlformats.org/drawingml/2006/table">
            <a:tbl>
              <a:tblPr>
                <a:tableStyleId>{5C22544A-7EE6-4342-B048-85BDC9FD1C3A}</a:tableStyleId>
              </a:tblPr>
              <a:tblGrid>
                <a:gridCol w="693694">
                  <a:extLst>
                    <a:ext uri="{9D8B030D-6E8A-4147-A177-3AD203B41FA5}">
                      <a16:colId xmlns:a16="http://schemas.microsoft.com/office/drawing/2014/main" val="588105529"/>
                    </a:ext>
                  </a:extLst>
                </a:gridCol>
                <a:gridCol w="867905">
                  <a:extLst>
                    <a:ext uri="{9D8B030D-6E8A-4147-A177-3AD203B41FA5}">
                      <a16:colId xmlns:a16="http://schemas.microsoft.com/office/drawing/2014/main" val="1081683735"/>
                    </a:ext>
                  </a:extLst>
                </a:gridCol>
                <a:gridCol w="968645">
                  <a:extLst>
                    <a:ext uri="{9D8B030D-6E8A-4147-A177-3AD203B41FA5}">
                      <a16:colId xmlns:a16="http://schemas.microsoft.com/office/drawing/2014/main" val="3248440302"/>
                    </a:ext>
                  </a:extLst>
                </a:gridCol>
              </a:tblGrid>
              <a:tr h="325071">
                <a:tc>
                  <a:txBody>
                    <a:bodyPr/>
                    <a:lstStyle/>
                    <a:p>
                      <a:pPr algn="l" fontAlgn="ctr"/>
                      <a:endPar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u="none" strike="noStrike" dirty="0">
                          <a:effectLst/>
                          <a:latin typeface="Arial" panose="020B0604020202020204" pitchFamily="34" charset="0"/>
                          <a:cs typeface="Arial" panose="020B0604020202020204" pitchFamily="34" charset="0"/>
                        </a:rPr>
                        <a:t>Boundary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Lofted layer</a:t>
                      </a:r>
                    </a:p>
                  </a:txBody>
                  <a:tcPr marL="7431" marR="7431" marT="743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690351"/>
                  </a:ext>
                </a:extLst>
              </a:tr>
              <a:tr h="177393">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1</a:t>
                      </a: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17.05±4.30</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6.53±0.38</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35131651"/>
                  </a:ext>
                </a:extLst>
              </a:tr>
              <a:tr h="177393">
                <a:tc>
                  <a:txBody>
                    <a:bodyPr/>
                    <a:lstStyle/>
                    <a:p>
                      <a:pPr algn="l" fontAlgn="ct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2</a:t>
                      </a: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13.73±0.66</a:t>
                      </a:r>
                    </a:p>
                  </a:txBody>
                  <a:tcPr marL="7431" marR="7431" marT="7431" marB="0" anchor="c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16.25±1.57</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solidFill>
                      <a:schemeClr val="bg1"/>
                    </a:solidFill>
                  </a:tcPr>
                </a:tc>
                <a:extLst>
                  <a:ext uri="{0D108BD9-81ED-4DB2-BD59-A6C34878D82A}">
                    <a16:rowId xmlns:a16="http://schemas.microsoft.com/office/drawing/2014/main" val="1767232335"/>
                  </a:ext>
                </a:extLst>
              </a:tr>
              <a:tr h="17739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Period 3</a:t>
                      </a: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14.33±2.65</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900" u="none" strike="noStrike" dirty="0">
                          <a:effectLst/>
                          <a:latin typeface="Arial" panose="020B0604020202020204" pitchFamily="34" charset="0"/>
                          <a:cs typeface="Arial" panose="020B0604020202020204" pitchFamily="34" charset="0"/>
                        </a:rPr>
                        <a:t>20.82±2.92</a:t>
                      </a:r>
                      <a:endParaRPr lang="en-US" altLang="zh-CN" sz="900" b="0" i="0" u="none" strike="noStrike" dirty="0">
                        <a:solidFill>
                          <a:srgbClr val="000000"/>
                        </a:solidFill>
                        <a:effectLst/>
                        <a:latin typeface="Arial" panose="020B0604020202020204" pitchFamily="34" charset="0"/>
                        <a:ea typeface="+mn-ea"/>
                        <a:cs typeface="Arial" panose="020B0604020202020204" pitchFamily="34" charset="0"/>
                      </a:endParaRPr>
                    </a:p>
                  </a:txBody>
                  <a:tcPr marL="7431" marR="7431" marT="7431"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719856"/>
                  </a:ext>
                </a:extLst>
              </a:tr>
            </a:tbl>
          </a:graphicData>
        </a:graphic>
      </p:graphicFrame>
      <p:pic>
        <p:nvPicPr>
          <p:cNvPr id="9" name="图片 8" descr="图片包含 地图, 文字&#10;&#10;已生成极高可信度的说明">
            <a:extLst>
              <a:ext uri="{FF2B5EF4-FFF2-40B4-BE49-F238E27FC236}">
                <a16:creationId xmlns:a16="http://schemas.microsoft.com/office/drawing/2014/main" id="{10AC0D83-A03D-44D2-9FDF-57FE51FEF8BF}"/>
              </a:ext>
            </a:extLst>
          </p:cNvPr>
          <p:cNvPicPr>
            <a:picLocks noChangeAspect="1"/>
          </p:cNvPicPr>
          <p:nvPr/>
        </p:nvPicPr>
        <p:blipFill>
          <a:blip r:embed="rId3"/>
          <a:stretch>
            <a:fillRect/>
          </a:stretch>
        </p:blipFill>
        <p:spPr>
          <a:xfrm>
            <a:off x="290001" y="1317356"/>
            <a:ext cx="4083696" cy="2979521"/>
          </a:xfrm>
          <a:prstGeom prst="rect">
            <a:avLst/>
          </a:prstGeom>
        </p:spPr>
      </p:pic>
    </p:spTree>
    <p:extLst>
      <p:ext uri="{BB962C8B-B14F-4D97-AF65-F5344CB8AC3E}">
        <p14:creationId xmlns:p14="http://schemas.microsoft.com/office/powerpoint/2010/main" val="134587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17259</TotalTime>
  <Words>1284</Words>
  <Application>Microsoft Office PowerPoint</Application>
  <PresentationFormat>全屏显示(16:9)</PresentationFormat>
  <Paragraphs>245</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DengXian</vt:lpstr>
      <vt:lpstr>SimSun</vt:lpstr>
      <vt:lpstr>Arial</vt:lpstr>
      <vt:lpstr>Calibri</vt:lpstr>
      <vt:lpstr>Office Theme</vt:lpstr>
      <vt:lpstr>PowerPoint 演示文稿</vt:lpstr>
      <vt:lpstr>Aerosol data products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McCabe</dc:creator>
  <cp:lastModifiedBy>Happy</cp:lastModifiedBy>
  <cp:revision>334</cp:revision>
  <dcterms:created xsi:type="dcterms:W3CDTF">2016-11-01T08:27:21Z</dcterms:created>
  <dcterms:modified xsi:type="dcterms:W3CDTF">2018-10-02T23:14:09Z</dcterms:modified>
</cp:coreProperties>
</file>