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98" r:id="rId3"/>
    <p:sldId id="293" r:id="rId4"/>
    <p:sldId id="296" r:id="rId5"/>
    <p:sldId id="279" r:id="rId6"/>
    <p:sldId id="287" r:id="rId7"/>
    <p:sldId id="289" r:id="rId8"/>
    <p:sldId id="290" r:id="rId9"/>
    <p:sldId id="291" r:id="rId10"/>
    <p:sldId id="297" r:id="rId11"/>
    <p:sldId id="299" r:id="rId12"/>
    <p:sldId id="28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20">
          <p15:clr>
            <a:srgbClr val="A4A3A4"/>
          </p15:clr>
        </p15:guide>
        <p15:guide id="2" pos="2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 snapToGrid="0" snapToObjects="1" showGuides="1">
      <p:cViewPr varScale="1">
        <p:scale>
          <a:sx n="144" d="100"/>
          <a:sy n="144" d="100"/>
        </p:scale>
        <p:origin x="-102" y="-150"/>
      </p:cViewPr>
      <p:guideLst>
        <p:guide orient="horz" pos="920"/>
        <p:guide pos="29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C9209-A5BE-46CB-9283-620BCF6EF56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A1CA3-FA30-4F05-A1EE-88BAFA08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80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7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5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7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3290-E89D-4F44-B68A-8B1593D332E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D075E-66E2-4949-BB9F-1BB2D6B41E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 descr="TAB_col_white_background.eps"/>
          <p:cNvPicPr>
            <a:picLocks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64640" cy="5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lide1.T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79360" y="0"/>
            <a:ext cx="1264640" cy="9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06401" y="1219200"/>
            <a:ext cx="7254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/>
              <a:t>Black carbon, mixing state and optical property determination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06400" y="2536031"/>
            <a:ext cx="5133340" cy="154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>
                <a:solidFill>
                  <a:srgbClr val="595959"/>
                </a:solidFill>
                <a:cs typeface="Arial" charset="0"/>
              </a:rPr>
              <a:t>Jonny Taylor</a:t>
            </a:r>
            <a:r>
              <a:rPr lang="en-GB" sz="1600" dirty="0">
                <a:solidFill>
                  <a:srgbClr val="595959"/>
                </a:solidFill>
                <a:cs typeface="Arial" charset="0"/>
              </a:rPr>
              <a:t>, </a:t>
            </a:r>
            <a:r>
              <a:rPr lang="en-GB" sz="1600" dirty="0" err="1">
                <a:solidFill>
                  <a:srgbClr val="595959"/>
                </a:solidFill>
                <a:cs typeface="Arial" charset="0"/>
              </a:rPr>
              <a:t>HuiHui</a:t>
            </a:r>
            <a:r>
              <a:rPr lang="en-GB" sz="1600" dirty="0">
                <a:solidFill>
                  <a:srgbClr val="595959"/>
                </a:solidFill>
                <a:cs typeface="Arial" charset="0"/>
              </a:rPr>
              <a:t> Wu, Ian Crawford, Keith Bower, James Allan, </a:t>
            </a:r>
            <a:r>
              <a:rPr lang="en-GB" sz="1600" dirty="0" err="1">
                <a:solidFill>
                  <a:srgbClr val="595959"/>
                </a:solidFill>
                <a:cs typeface="Arial" charset="0"/>
              </a:rPr>
              <a:t>Dantong</a:t>
            </a:r>
            <a:r>
              <a:rPr lang="en-GB" sz="1600" dirty="0">
                <a:solidFill>
                  <a:srgbClr val="595959"/>
                </a:solidFill>
                <a:cs typeface="Arial" charset="0"/>
              </a:rPr>
              <a:t> Liu, Michael Flynn,  Paul Williams, James Dorsey, Tom </a:t>
            </a:r>
            <a:r>
              <a:rPr lang="en-GB" sz="1600" dirty="0" err="1">
                <a:solidFill>
                  <a:srgbClr val="595959"/>
                </a:solidFill>
                <a:cs typeface="Arial" charset="0"/>
              </a:rPr>
              <a:t>Choularton</a:t>
            </a:r>
            <a:r>
              <a:rPr lang="en-GB" sz="1600" dirty="0">
                <a:solidFill>
                  <a:srgbClr val="595959"/>
                </a:solidFill>
                <a:cs typeface="Arial" charset="0"/>
              </a:rPr>
              <a:t>, Justin Langridge, </a:t>
            </a:r>
            <a:r>
              <a:rPr lang="en-GB" sz="1600" dirty="0" err="1">
                <a:solidFill>
                  <a:srgbClr val="595959"/>
                </a:solidFill>
                <a:cs typeface="Arial" charset="0"/>
              </a:rPr>
              <a:t>Cathryn</a:t>
            </a:r>
            <a:r>
              <a:rPr lang="en-GB" sz="1600" dirty="0">
                <a:solidFill>
                  <a:srgbClr val="595959"/>
                </a:solidFill>
                <a:cs typeface="Arial" charset="0"/>
              </a:rPr>
              <a:t> Fox, Michael </a:t>
            </a:r>
            <a:r>
              <a:rPr lang="en-GB" sz="1600" dirty="0" err="1">
                <a:solidFill>
                  <a:srgbClr val="595959"/>
                </a:solidFill>
                <a:cs typeface="Arial" charset="0"/>
              </a:rPr>
              <a:t>Cotterell</a:t>
            </a:r>
            <a:r>
              <a:rPr lang="en-GB" sz="1600" dirty="0">
                <a:solidFill>
                  <a:srgbClr val="595959"/>
                </a:solidFill>
                <a:cs typeface="Arial" charset="0"/>
              </a:rPr>
              <a:t>, Nick Davies, Hugh Coe, Steve Abel, Jim Haywood</a:t>
            </a:r>
          </a:p>
        </p:txBody>
      </p:sp>
      <p:pic>
        <p:nvPicPr>
          <p:cNvPr id="4" name="Picture 3" descr="aircraft_take_off_side"/>
          <p:cNvPicPr>
            <a:picLocks noChangeAspect="1" noChangeArrowheads="1"/>
          </p:cNvPicPr>
          <p:nvPr/>
        </p:nvPicPr>
        <p:blipFill>
          <a:blip r:embed="rId2" cstate="print"/>
          <a:srcRect t="27068" b="2461"/>
          <a:stretch>
            <a:fillRect/>
          </a:stretch>
        </p:blipFill>
        <p:spPr bwMode="auto">
          <a:xfrm>
            <a:off x="6126117" y="2215862"/>
            <a:ext cx="2547939" cy="1742097"/>
          </a:xfrm>
          <a:prstGeom prst="rect">
            <a:avLst/>
          </a:prstGeom>
          <a:noFill/>
        </p:spPr>
      </p:pic>
      <p:pic>
        <p:nvPicPr>
          <p:cNvPr id="1026" name="Picture 2" descr="Image result for met offi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" y="4031855"/>
            <a:ext cx="1049020" cy="10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exeter university logo"/>
          <p:cNvSpPr>
            <a:spLocks noChangeAspect="1" noChangeArrowheads="1"/>
          </p:cNvSpPr>
          <p:nvPr/>
        </p:nvSpPr>
        <p:spPr bwMode="auto">
          <a:xfrm>
            <a:off x="155575" y="-1538288"/>
            <a:ext cx="78105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exeter 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29" y="4278128"/>
            <a:ext cx="1724026" cy="7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model by Liu et al (2017)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67" y="985216"/>
            <a:ext cx="1314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67" y="1619043"/>
            <a:ext cx="13287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67" y="1451941"/>
            <a:ext cx="7720465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model by Liu et al (2017)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1" y="1200150"/>
            <a:ext cx="7986058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9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Optical modelling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253489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Mie theory </a:t>
            </a:r>
            <a:r>
              <a:rPr lang="en-GB" sz="2000" dirty="0" err="1"/>
              <a:t>underpredicts</a:t>
            </a:r>
            <a:r>
              <a:rPr lang="en-GB" sz="2000" dirty="0"/>
              <a:t> absorption at shorter </a:t>
            </a:r>
            <a:r>
              <a:rPr lang="el-GR" sz="2000" dirty="0"/>
              <a:t>λ</a:t>
            </a:r>
            <a:r>
              <a:rPr lang="en-GB" sz="2000" dirty="0"/>
              <a:t> </a:t>
            </a:r>
            <a:r>
              <a:rPr lang="en-GB" sz="2000" dirty="0">
                <a:sym typeface="Wingdings" panose="05000000000000000000" pitchFamily="2" charset="2"/>
              </a:rPr>
              <a:t></a:t>
            </a:r>
            <a:r>
              <a:rPr lang="en-GB" sz="2000" dirty="0"/>
              <a:t> AAE too low</a:t>
            </a:r>
          </a:p>
          <a:p>
            <a:r>
              <a:rPr lang="en-GB" sz="2000" dirty="0"/>
              <a:t>RDG </a:t>
            </a:r>
            <a:r>
              <a:rPr lang="en-GB" sz="2000" dirty="0" err="1"/>
              <a:t>underpredicts</a:t>
            </a:r>
            <a:r>
              <a:rPr lang="en-GB" sz="2000" dirty="0"/>
              <a:t> absorption at longer </a:t>
            </a:r>
            <a:r>
              <a:rPr lang="el-GR" sz="2000" dirty="0"/>
              <a:t>λ</a:t>
            </a:r>
            <a:r>
              <a:rPr lang="en-GB" sz="2000" dirty="0"/>
              <a:t>, </a:t>
            </a:r>
            <a:r>
              <a:rPr lang="en-GB" sz="2000" dirty="0">
                <a:sym typeface="Wingdings" panose="05000000000000000000" pitchFamily="2" charset="2"/>
              </a:rPr>
              <a:t> AAE too high</a:t>
            </a:r>
            <a:endParaRPr lang="en-GB" sz="2000" dirty="0"/>
          </a:p>
          <a:p>
            <a:r>
              <a:rPr lang="en-GB" sz="2000" dirty="0"/>
              <a:t>All sensitive to BC refractive index</a:t>
            </a:r>
          </a:p>
          <a:p>
            <a:r>
              <a:rPr lang="en-GB" sz="2000" dirty="0"/>
              <a:t>No strong signal from brown carbon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8" y="3481511"/>
            <a:ext cx="3922395" cy="11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453640"/>
            <a:ext cx="778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Next steps:</a:t>
            </a:r>
          </a:p>
          <a:p>
            <a:r>
              <a:rPr lang="en-GB" dirty="0"/>
              <a:t>Test out semi-empirical </a:t>
            </a:r>
            <a:r>
              <a:rPr lang="en-GB" dirty="0" smtClean="0"/>
              <a:t>parameterizations</a:t>
            </a:r>
          </a:p>
          <a:p>
            <a:r>
              <a:rPr lang="en-GB" dirty="0" smtClean="0"/>
              <a:t>Compare to MOYA(?)</a:t>
            </a:r>
            <a:endParaRPr lang="en-GB" dirty="0"/>
          </a:p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24" y="3287611"/>
            <a:ext cx="3674786" cy="150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Background/Strategy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Talk briefly about the problem of BC optical properties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5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SP2 details, EXSCALABAR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SP2 particle properties, C037</a:t>
            </a:r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2" y="1200150"/>
            <a:ext cx="7458835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absorbing is the aerosol</a:t>
            </a:r>
            <a:r>
              <a:rPr lang="en-GB" dirty="0" smtClean="0"/>
              <a:t>? C037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3420" y="3802380"/>
            <a:ext cx="757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Compared to Bond &amp; Bergstrom (2006)- dashed line</a:t>
            </a:r>
          </a:p>
          <a:p>
            <a:r>
              <a:rPr lang="en-GB" dirty="0" err="1"/>
              <a:t>E</a:t>
            </a:r>
            <a:r>
              <a:rPr lang="en-GB" baseline="-25000" dirty="0" err="1"/>
              <a:t>Abs</a:t>
            </a:r>
            <a:r>
              <a:rPr lang="en-GB" dirty="0"/>
              <a:t> = 1.52 (blue), 1.44 (green), 1.50 (red)</a:t>
            </a:r>
          </a:p>
          <a:p>
            <a:r>
              <a:rPr lang="en-GB" dirty="0"/>
              <a:t>AAE = 1.06 </a:t>
            </a:r>
            <a:r>
              <a:rPr lang="en-GB" dirty="0">
                <a:sym typeface="Wingdings" panose="05000000000000000000" pitchFamily="2" charset="2"/>
              </a:rPr>
              <a:t> minimal effect from brown carbon</a:t>
            </a:r>
            <a:endParaRPr lang="en-GB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6489"/>
            <a:ext cx="8229600" cy="28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8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404000"/>
            <a:ext cx="7200000" cy="29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4172"/>
          </a:xfrm>
        </p:spPr>
        <p:txBody>
          <a:bodyPr>
            <a:normAutofit/>
          </a:bodyPr>
          <a:lstStyle/>
          <a:p>
            <a:r>
              <a:rPr lang="en-GB" sz="2400" dirty="0"/>
              <a:t>Can we model MAC simply?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286313" y="1676151"/>
            <a:ext cx="652766" cy="614760"/>
            <a:chOff x="8059976" y="1059740"/>
            <a:chExt cx="652766" cy="614760"/>
          </a:xfrm>
        </p:grpSpPr>
        <p:grpSp>
          <p:nvGrpSpPr>
            <p:cNvPr id="9" name="Group 8"/>
            <p:cNvGrpSpPr/>
            <p:nvPr/>
          </p:nvGrpSpPr>
          <p:grpSpPr>
            <a:xfrm>
              <a:off x="8369773" y="1223478"/>
              <a:ext cx="180000" cy="180000"/>
              <a:chOff x="2225256" y="1500120"/>
              <a:chExt cx="720000" cy="7200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284256" y="1335151"/>
              <a:ext cx="180000" cy="180000"/>
              <a:chOff x="2225256" y="1500120"/>
              <a:chExt cx="720000" cy="7200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411276" y="1329229"/>
              <a:ext cx="180000" cy="180000"/>
              <a:chOff x="2225256" y="1500120"/>
              <a:chExt cx="720000" cy="7200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223523" y="1182979"/>
              <a:ext cx="180000" cy="180000"/>
              <a:chOff x="2225256" y="1500120"/>
              <a:chExt cx="720000" cy="7200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8180589" y="1362979"/>
              <a:ext cx="180000" cy="180000"/>
              <a:chOff x="2225256" y="1500120"/>
              <a:chExt cx="720000" cy="7200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377526" y="1460750"/>
              <a:ext cx="180000" cy="180000"/>
              <a:chOff x="2225256" y="1500120"/>
              <a:chExt cx="720000" cy="7200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516023" y="1216729"/>
              <a:ext cx="180000" cy="180000"/>
              <a:chOff x="2225256" y="1500120"/>
              <a:chExt cx="720000" cy="720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348259" y="1077228"/>
              <a:ext cx="180000" cy="180000"/>
              <a:chOff x="2225256" y="1500120"/>
              <a:chExt cx="720000" cy="7200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8532742" y="1362979"/>
              <a:ext cx="180000" cy="180000"/>
              <a:chOff x="2225256" y="1500120"/>
              <a:chExt cx="720000" cy="7200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84339" y="1093490"/>
              <a:ext cx="180000" cy="180000"/>
              <a:chOff x="2225256" y="1500120"/>
              <a:chExt cx="720000" cy="7200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189773" y="1059740"/>
              <a:ext cx="180000" cy="180000"/>
              <a:chOff x="2225256" y="1500120"/>
              <a:chExt cx="720000" cy="7200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093726" y="1250479"/>
              <a:ext cx="180000" cy="180000"/>
              <a:chOff x="2225256" y="1500120"/>
              <a:chExt cx="720000" cy="7200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059976" y="1108730"/>
              <a:ext cx="180000" cy="180000"/>
              <a:chOff x="2225256" y="1500120"/>
              <a:chExt cx="720000" cy="7200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8516023" y="1494500"/>
              <a:ext cx="180000" cy="180000"/>
              <a:chOff x="2225256" y="1500120"/>
              <a:chExt cx="720000" cy="7200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8275744" y="3546321"/>
            <a:ext cx="585266" cy="547260"/>
            <a:chOff x="8093726" y="1093490"/>
            <a:chExt cx="585266" cy="547260"/>
          </a:xfrm>
        </p:grpSpPr>
        <p:sp>
          <p:nvSpPr>
            <p:cNvPr id="95" name="Oval 94"/>
            <p:cNvSpPr/>
            <p:nvPr/>
          </p:nvSpPr>
          <p:spPr>
            <a:xfrm>
              <a:off x="8403523" y="1257228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8318006" y="1368901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8445026" y="136297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8257273" y="121672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8214339" y="139672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8411276" y="1494500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8549773" y="125047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8382009" y="1110978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8566492" y="139672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8518089" y="1127240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223523" y="1093490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8127476" y="128422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8093726" y="1142480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8549773" y="1528250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1133" y="1563140"/>
            <a:ext cx="720000" cy="720000"/>
            <a:chOff x="2225256" y="1500120"/>
            <a:chExt cx="720000" cy="720000"/>
          </a:xfrm>
        </p:grpSpPr>
        <p:sp>
          <p:nvSpPr>
            <p:cNvPr id="7" name="Oval 6"/>
            <p:cNvSpPr/>
            <p:nvPr/>
          </p:nvSpPr>
          <p:spPr>
            <a:xfrm>
              <a:off x="2225256" y="1500120"/>
              <a:ext cx="720000" cy="720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360256" y="163512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Oval 97"/>
          <p:cNvSpPr/>
          <p:nvPr/>
        </p:nvSpPr>
        <p:spPr>
          <a:xfrm>
            <a:off x="336133" y="3534560"/>
            <a:ext cx="450000" cy="45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1150620" y="757669"/>
            <a:ext cx="653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Spherically-symmetric particles, using SP2 scattering inversion and absorption forward model</a:t>
            </a:r>
          </a:p>
        </p:txBody>
      </p:sp>
    </p:spTree>
    <p:extLst>
      <p:ext uri="{BB962C8B-B14F-4D97-AF65-F5344CB8AC3E}">
        <p14:creationId xmlns:p14="http://schemas.microsoft.com/office/powerpoint/2010/main" val="24505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404000"/>
            <a:ext cx="7200000" cy="29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286313" y="1676151"/>
            <a:ext cx="652766" cy="614760"/>
            <a:chOff x="8059976" y="1059740"/>
            <a:chExt cx="652766" cy="614760"/>
          </a:xfrm>
        </p:grpSpPr>
        <p:grpSp>
          <p:nvGrpSpPr>
            <p:cNvPr id="6" name="Group 5"/>
            <p:cNvGrpSpPr/>
            <p:nvPr/>
          </p:nvGrpSpPr>
          <p:grpSpPr>
            <a:xfrm>
              <a:off x="8369773" y="1223478"/>
              <a:ext cx="180000" cy="180000"/>
              <a:chOff x="2225256" y="1500120"/>
              <a:chExt cx="720000" cy="7200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284256" y="1335151"/>
              <a:ext cx="180000" cy="180000"/>
              <a:chOff x="2225256" y="1500120"/>
              <a:chExt cx="720000" cy="7200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411276" y="1329229"/>
              <a:ext cx="180000" cy="180000"/>
              <a:chOff x="2225256" y="1500120"/>
              <a:chExt cx="720000" cy="7200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223523" y="1182979"/>
              <a:ext cx="180000" cy="180000"/>
              <a:chOff x="2225256" y="1500120"/>
              <a:chExt cx="720000" cy="7200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180589" y="1362979"/>
              <a:ext cx="180000" cy="180000"/>
              <a:chOff x="2225256" y="1500120"/>
              <a:chExt cx="720000" cy="7200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377526" y="1460750"/>
              <a:ext cx="180000" cy="180000"/>
              <a:chOff x="2225256" y="1500120"/>
              <a:chExt cx="720000" cy="7200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516023" y="1216729"/>
              <a:ext cx="180000" cy="180000"/>
              <a:chOff x="2225256" y="1500120"/>
              <a:chExt cx="720000" cy="7200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8348259" y="1077228"/>
              <a:ext cx="180000" cy="180000"/>
              <a:chOff x="2225256" y="1500120"/>
              <a:chExt cx="720000" cy="720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532742" y="1362979"/>
              <a:ext cx="180000" cy="180000"/>
              <a:chOff x="2225256" y="1500120"/>
              <a:chExt cx="720000" cy="7200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484339" y="1093490"/>
              <a:ext cx="180000" cy="180000"/>
              <a:chOff x="2225256" y="1500120"/>
              <a:chExt cx="720000" cy="720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189773" y="1059740"/>
              <a:ext cx="180000" cy="180000"/>
              <a:chOff x="2225256" y="1500120"/>
              <a:chExt cx="720000" cy="7200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093726" y="1250479"/>
              <a:ext cx="180000" cy="180000"/>
              <a:chOff x="2225256" y="1500120"/>
              <a:chExt cx="720000" cy="7200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059976" y="1108730"/>
              <a:ext cx="180000" cy="180000"/>
              <a:chOff x="2225256" y="1500120"/>
              <a:chExt cx="720000" cy="7200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516023" y="1494500"/>
              <a:ext cx="180000" cy="180000"/>
              <a:chOff x="2225256" y="1500120"/>
              <a:chExt cx="720000" cy="7200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8275744" y="3546321"/>
            <a:ext cx="585266" cy="547260"/>
            <a:chOff x="8093726" y="1093490"/>
            <a:chExt cx="585266" cy="547260"/>
          </a:xfrm>
        </p:grpSpPr>
        <p:sp>
          <p:nvSpPr>
            <p:cNvPr id="49" name="Oval 48"/>
            <p:cNvSpPr/>
            <p:nvPr/>
          </p:nvSpPr>
          <p:spPr>
            <a:xfrm>
              <a:off x="8403523" y="1257228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8318006" y="1368901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8445026" y="136297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8257273" y="121672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8214339" y="139672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8411276" y="1494500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8549773" y="125047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8382009" y="1110978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8566492" y="139672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8518089" y="1127240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8223523" y="1093490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8127476" y="1284229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8093726" y="1142480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8549773" y="1528250"/>
              <a:ext cx="112500" cy="112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1133" y="1563140"/>
            <a:ext cx="720000" cy="720000"/>
            <a:chOff x="2225256" y="1500120"/>
            <a:chExt cx="720000" cy="720000"/>
          </a:xfrm>
        </p:grpSpPr>
        <p:sp>
          <p:nvSpPr>
            <p:cNvPr id="64" name="Oval 63"/>
            <p:cNvSpPr/>
            <p:nvPr/>
          </p:nvSpPr>
          <p:spPr>
            <a:xfrm>
              <a:off x="2225256" y="1500120"/>
              <a:ext cx="720000" cy="720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2360256" y="163512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Oval 65"/>
          <p:cNvSpPr/>
          <p:nvPr/>
        </p:nvSpPr>
        <p:spPr>
          <a:xfrm>
            <a:off x="336133" y="3534560"/>
            <a:ext cx="450000" cy="45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457200" y="205979"/>
            <a:ext cx="8229600" cy="63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/>
              <a:t>Can we model AAE simply?</a:t>
            </a:r>
          </a:p>
        </p:txBody>
      </p:sp>
    </p:spTree>
    <p:extLst>
      <p:ext uri="{BB962C8B-B14F-4D97-AF65-F5344CB8AC3E}">
        <p14:creationId xmlns:p14="http://schemas.microsoft.com/office/powerpoint/2010/main" val="30155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404000"/>
            <a:ext cx="7200000" cy="29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286313" y="1676151"/>
            <a:ext cx="652766" cy="614760"/>
            <a:chOff x="8059976" y="1059740"/>
            <a:chExt cx="652766" cy="614760"/>
          </a:xfrm>
        </p:grpSpPr>
        <p:grpSp>
          <p:nvGrpSpPr>
            <p:cNvPr id="6" name="Group 5"/>
            <p:cNvGrpSpPr/>
            <p:nvPr/>
          </p:nvGrpSpPr>
          <p:grpSpPr>
            <a:xfrm>
              <a:off x="8369773" y="1223478"/>
              <a:ext cx="180000" cy="180000"/>
              <a:chOff x="2225256" y="1500120"/>
              <a:chExt cx="720000" cy="7200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284256" y="1335151"/>
              <a:ext cx="180000" cy="180000"/>
              <a:chOff x="2225256" y="1500120"/>
              <a:chExt cx="720000" cy="7200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411276" y="1329229"/>
              <a:ext cx="180000" cy="180000"/>
              <a:chOff x="2225256" y="1500120"/>
              <a:chExt cx="720000" cy="7200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223523" y="1182979"/>
              <a:ext cx="180000" cy="180000"/>
              <a:chOff x="2225256" y="1500120"/>
              <a:chExt cx="720000" cy="7200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180589" y="1362979"/>
              <a:ext cx="180000" cy="180000"/>
              <a:chOff x="2225256" y="1500120"/>
              <a:chExt cx="720000" cy="7200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377526" y="1460750"/>
              <a:ext cx="180000" cy="180000"/>
              <a:chOff x="2225256" y="1500120"/>
              <a:chExt cx="720000" cy="7200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516023" y="1216729"/>
              <a:ext cx="180000" cy="180000"/>
              <a:chOff x="2225256" y="1500120"/>
              <a:chExt cx="720000" cy="7200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8348259" y="1077228"/>
              <a:ext cx="180000" cy="180000"/>
              <a:chOff x="2225256" y="1500120"/>
              <a:chExt cx="720000" cy="720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532742" y="1362979"/>
              <a:ext cx="180000" cy="180000"/>
              <a:chOff x="2225256" y="1500120"/>
              <a:chExt cx="720000" cy="7200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484339" y="1093490"/>
              <a:ext cx="180000" cy="180000"/>
              <a:chOff x="2225256" y="1500120"/>
              <a:chExt cx="720000" cy="720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189773" y="1059740"/>
              <a:ext cx="180000" cy="180000"/>
              <a:chOff x="2225256" y="1500120"/>
              <a:chExt cx="720000" cy="7200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093726" y="1250479"/>
              <a:ext cx="180000" cy="180000"/>
              <a:chOff x="2225256" y="1500120"/>
              <a:chExt cx="720000" cy="7200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059976" y="1108730"/>
              <a:ext cx="180000" cy="180000"/>
              <a:chOff x="2225256" y="1500120"/>
              <a:chExt cx="720000" cy="7200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516023" y="1494500"/>
              <a:ext cx="180000" cy="180000"/>
              <a:chOff x="2225256" y="1500120"/>
              <a:chExt cx="720000" cy="7200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225256" y="1500120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360256" y="1635120"/>
                <a:ext cx="450000" cy="45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01133" y="1563140"/>
            <a:ext cx="720000" cy="720000"/>
            <a:chOff x="2225256" y="1500120"/>
            <a:chExt cx="720000" cy="720000"/>
          </a:xfrm>
        </p:grpSpPr>
        <p:sp>
          <p:nvSpPr>
            <p:cNvPr id="49" name="Oval 48"/>
            <p:cNvSpPr/>
            <p:nvPr/>
          </p:nvSpPr>
          <p:spPr>
            <a:xfrm>
              <a:off x="2225256" y="1500120"/>
              <a:ext cx="720000" cy="720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2360256" y="163512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Title 1"/>
          <p:cNvSpPr txBox="1">
            <a:spLocks/>
          </p:cNvSpPr>
          <p:nvPr/>
        </p:nvSpPr>
        <p:spPr>
          <a:xfrm>
            <a:off x="457200" y="205979"/>
            <a:ext cx="8229600" cy="63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/>
              <a:t>Can we model </a:t>
            </a:r>
            <a:r>
              <a:rPr lang="en-GB" sz="2400" dirty="0" err="1"/>
              <a:t>E</a:t>
            </a:r>
            <a:r>
              <a:rPr lang="en-GB" sz="2400" baseline="-25000" dirty="0" err="1"/>
              <a:t>Abs</a:t>
            </a:r>
            <a:r>
              <a:rPr lang="en-GB" sz="2400" dirty="0"/>
              <a:t> simply?</a:t>
            </a:r>
          </a:p>
        </p:txBody>
      </p:sp>
    </p:spTree>
    <p:extLst>
      <p:ext uri="{BB962C8B-B14F-4D97-AF65-F5344CB8AC3E}">
        <p14:creationId xmlns:p14="http://schemas.microsoft.com/office/powerpoint/2010/main" val="28250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Hybrid model by Liu et al (2017)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46" y="1200150"/>
            <a:ext cx="202302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583959" y="1198800"/>
            <a:ext cx="3008399" cy="3458503"/>
            <a:chOff x="1128408" y="1198800"/>
            <a:chExt cx="3008399" cy="3458503"/>
          </a:xfrm>
        </p:grpSpPr>
        <p:grpSp>
          <p:nvGrpSpPr>
            <p:cNvPr id="12" name="Group 11"/>
            <p:cNvGrpSpPr/>
            <p:nvPr/>
          </p:nvGrpSpPr>
          <p:grpSpPr>
            <a:xfrm>
              <a:off x="1128408" y="1637489"/>
              <a:ext cx="2765924" cy="3019814"/>
              <a:chOff x="1128408" y="1637489"/>
              <a:chExt cx="2765924" cy="3019814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1128408" y="4319081"/>
                <a:ext cx="271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Plus 5"/>
              <p:cNvSpPr/>
              <p:nvPr/>
            </p:nvSpPr>
            <p:spPr>
              <a:xfrm>
                <a:off x="3784083" y="3352800"/>
                <a:ext cx="110247" cy="103762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Plus 7"/>
              <p:cNvSpPr/>
              <p:nvPr/>
            </p:nvSpPr>
            <p:spPr>
              <a:xfrm>
                <a:off x="3784085" y="2626466"/>
                <a:ext cx="110247" cy="103762"/>
              </a:xfrm>
              <a:prstGeom prst="mathPlus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Plus 8"/>
              <p:cNvSpPr/>
              <p:nvPr/>
            </p:nvSpPr>
            <p:spPr>
              <a:xfrm>
                <a:off x="3784084" y="1637489"/>
                <a:ext cx="110247" cy="103762"/>
              </a:xfrm>
              <a:prstGeom prst="mathPlus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>
                <a:stCxn id="7" idx="0"/>
              </p:cNvCxnSpPr>
              <p:nvPr/>
            </p:nvCxnSpPr>
            <p:spPr>
              <a:xfrm flipV="1">
                <a:off x="3266119" y="4319081"/>
                <a:ext cx="0" cy="74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101651" y="4393659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smtClean="0"/>
                  <a:t>10</a:t>
                </a:r>
                <a:endParaRPr lang="en-GB" sz="1050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3671438" y="4319081"/>
                <a:ext cx="0" cy="74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506970" y="4403387"/>
                <a:ext cx="32252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smtClean="0"/>
                  <a:t>12</a:t>
                </a:r>
                <a:endParaRPr lang="en-GB" sz="1050" dirty="0"/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5" r="79011"/>
            <a:stretch/>
          </p:blipFill>
          <p:spPr bwMode="auto">
            <a:xfrm>
              <a:off x="3924502" y="1198800"/>
              <a:ext cx="212305" cy="339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545049" y="1698079"/>
            <a:ext cx="2762655" cy="2419964"/>
            <a:chOff x="1089498" y="1698079"/>
            <a:chExt cx="2762655" cy="2419964"/>
          </a:xfrm>
        </p:grpSpPr>
        <p:sp>
          <p:nvSpPr>
            <p:cNvPr id="18" name="Freeform 17"/>
            <p:cNvSpPr/>
            <p:nvPr/>
          </p:nvSpPr>
          <p:spPr>
            <a:xfrm>
              <a:off x="1173804" y="1698079"/>
              <a:ext cx="2645924" cy="454976"/>
            </a:xfrm>
            <a:custGeom>
              <a:avLst/>
              <a:gdLst>
                <a:gd name="connsiteX0" fmla="*/ 0 w 2645924"/>
                <a:gd name="connsiteY0" fmla="*/ 454976 h 454976"/>
                <a:gd name="connsiteX1" fmla="*/ 58366 w 2645924"/>
                <a:gd name="connsiteY1" fmla="*/ 416066 h 454976"/>
                <a:gd name="connsiteX2" fmla="*/ 71336 w 2645924"/>
                <a:gd name="connsiteY2" fmla="*/ 403095 h 454976"/>
                <a:gd name="connsiteX3" fmla="*/ 90792 w 2645924"/>
                <a:gd name="connsiteY3" fmla="*/ 396610 h 454976"/>
                <a:gd name="connsiteX4" fmla="*/ 129702 w 2645924"/>
                <a:gd name="connsiteY4" fmla="*/ 377155 h 454976"/>
                <a:gd name="connsiteX5" fmla="*/ 149158 w 2645924"/>
                <a:gd name="connsiteY5" fmla="*/ 364185 h 454976"/>
                <a:gd name="connsiteX6" fmla="*/ 181583 w 2645924"/>
                <a:gd name="connsiteY6" fmla="*/ 357700 h 454976"/>
                <a:gd name="connsiteX7" fmla="*/ 201039 w 2645924"/>
                <a:gd name="connsiteY7" fmla="*/ 351215 h 454976"/>
                <a:gd name="connsiteX8" fmla="*/ 226979 w 2645924"/>
                <a:gd name="connsiteY8" fmla="*/ 344730 h 454976"/>
                <a:gd name="connsiteX9" fmla="*/ 265890 w 2645924"/>
                <a:gd name="connsiteY9" fmla="*/ 331759 h 454976"/>
                <a:gd name="connsiteX10" fmla="*/ 285345 w 2645924"/>
                <a:gd name="connsiteY10" fmla="*/ 325274 h 454976"/>
                <a:gd name="connsiteX11" fmla="*/ 304800 w 2645924"/>
                <a:gd name="connsiteY11" fmla="*/ 312304 h 454976"/>
                <a:gd name="connsiteX12" fmla="*/ 337226 w 2645924"/>
                <a:gd name="connsiteY12" fmla="*/ 305819 h 454976"/>
                <a:gd name="connsiteX13" fmla="*/ 402077 w 2645924"/>
                <a:gd name="connsiteY13" fmla="*/ 273393 h 454976"/>
                <a:gd name="connsiteX14" fmla="*/ 421532 w 2645924"/>
                <a:gd name="connsiteY14" fmla="*/ 260423 h 454976"/>
                <a:gd name="connsiteX15" fmla="*/ 460443 w 2645924"/>
                <a:gd name="connsiteY15" fmla="*/ 247453 h 454976"/>
                <a:gd name="connsiteX16" fmla="*/ 479898 w 2645924"/>
                <a:gd name="connsiteY16" fmla="*/ 240968 h 454976"/>
                <a:gd name="connsiteX17" fmla="*/ 512324 w 2645924"/>
                <a:gd name="connsiteY17" fmla="*/ 234483 h 454976"/>
                <a:gd name="connsiteX18" fmla="*/ 531779 w 2645924"/>
                <a:gd name="connsiteY18" fmla="*/ 227998 h 454976"/>
                <a:gd name="connsiteX19" fmla="*/ 557719 w 2645924"/>
                <a:gd name="connsiteY19" fmla="*/ 221512 h 454976"/>
                <a:gd name="connsiteX20" fmla="*/ 603115 w 2645924"/>
                <a:gd name="connsiteY20" fmla="*/ 208542 h 454976"/>
                <a:gd name="connsiteX21" fmla="*/ 648511 w 2645924"/>
                <a:gd name="connsiteY21" fmla="*/ 202057 h 454976"/>
                <a:gd name="connsiteX22" fmla="*/ 687422 w 2645924"/>
                <a:gd name="connsiteY22" fmla="*/ 189087 h 454976"/>
                <a:gd name="connsiteX23" fmla="*/ 732817 w 2645924"/>
                <a:gd name="connsiteY23" fmla="*/ 176117 h 454976"/>
                <a:gd name="connsiteX24" fmla="*/ 771728 w 2645924"/>
                <a:gd name="connsiteY24" fmla="*/ 169632 h 454976"/>
                <a:gd name="connsiteX25" fmla="*/ 817124 w 2645924"/>
                <a:gd name="connsiteY25" fmla="*/ 156661 h 454976"/>
                <a:gd name="connsiteX26" fmla="*/ 836579 w 2645924"/>
                <a:gd name="connsiteY26" fmla="*/ 150176 h 454976"/>
                <a:gd name="connsiteX27" fmla="*/ 888460 w 2645924"/>
                <a:gd name="connsiteY27" fmla="*/ 137206 h 454976"/>
                <a:gd name="connsiteX28" fmla="*/ 914400 w 2645924"/>
                <a:gd name="connsiteY28" fmla="*/ 130721 h 454976"/>
                <a:gd name="connsiteX29" fmla="*/ 959796 w 2645924"/>
                <a:gd name="connsiteY29" fmla="*/ 117751 h 454976"/>
                <a:gd name="connsiteX30" fmla="*/ 1070043 w 2645924"/>
                <a:gd name="connsiteY30" fmla="*/ 98295 h 454976"/>
                <a:gd name="connsiteX31" fmla="*/ 1134894 w 2645924"/>
                <a:gd name="connsiteY31" fmla="*/ 85325 h 454976"/>
                <a:gd name="connsiteX32" fmla="*/ 1219200 w 2645924"/>
                <a:gd name="connsiteY32" fmla="*/ 72355 h 454976"/>
                <a:gd name="connsiteX33" fmla="*/ 1407268 w 2645924"/>
                <a:gd name="connsiteY33" fmla="*/ 65870 h 454976"/>
                <a:gd name="connsiteX34" fmla="*/ 1478605 w 2645924"/>
                <a:gd name="connsiteY34" fmla="*/ 59385 h 454976"/>
                <a:gd name="connsiteX35" fmla="*/ 1536970 w 2645924"/>
                <a:gd name="connsiteY35" fmla="*/ 52900 h 454976"/>
                <a:gd name="connsiteX36" fmla="*/ 1601822 w 2645924"/>
                <a:gd name="connsiteY36" fmla="*/ 46415 h 454976"/>
                <a:gd name="connsiteX37" fmla="*/ 1627762 w 2645924"/>
                <a:gd name="connsiteY37" fmla="*/ 39930 h 454976"/>
                <a:gd name="connsiteX38" fmla="*/ 1699098 w 2645924"/>
                <a:gd name="connsiteY38" fmla="*/ 26959 h 454976"/>
                <a:gd name="connsiteX39" fmla="*/ 1744494 w 2645924"/>
                <a:gd name="connsiteY39" fmla="*/ 20474 h 454976"/>
                <a:gd name="connsiteX40" fmla="*/ 1848256 w 2645924"/>
                <a:gd name="connsiteY40" fmla="*/ 13989 h 454976"/>
                <a:gd name="connsiteX41" fmla="*/ 1913107 w 2645924"/>
                <a:gd name="connsiteY41" fmla="*/ 7504 h 454976"/>
                <a:gd name="connsiteX42" fmla="*/ 2645924 w 2645924"/>
                <a:gd name="connsiteY42" fmla="*/ 1019 h 45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45924" h="454976">
                  <a:moveTo>
                    <a:pt x="0" y="454976"/>
                  </a:moveTo>
                  <a:cubicBezTo>
                    <a:pt x="19455" y="442006"/>
                    <a:pt x="41833" y="432600"/>
                    <a:pt x="58366" y="416066"/>
                  </a:cubicBezTo>
                  <a:cubicBezTo>
                    <a:pt x="62689" y="411742"/>
                    <a:pt x="66093" y="406241"/>
                    <a:pt x="71336" y="403095"/>
                  </a:cubicBezTo>
                  <a:cubicBezTo>
                    <a:pt x="77198" y="399578"/>
                    <a:pt x="84307" y="398772"/>
                    <a:pt x="90792" y="396610"/>
                  </a:cubicBezTo>
                  <a:cubicBezTo>
                    <a:pt x="146543" y="359443"/>
                    <a:pt x="76008" y="404001"/>
                    <a:pt x="129702" y="377155"/>
                  </a:cubicBezTo>
                  <a:cubicBezTo>
                    <a:pt x="136673" y="373669"/>
                    <a:pt x="141860" y="366922"/>
                    <a:pt x="149158" y="364185"/>
                  </a:cubicBezTo>
                  <a:cubicBezTo>
                    <a:pt x="159479" y="360315"/>
                    <a:pt x="170890" y="360373"/>
                    <a:pt x="181583" y="357700"/>
                  </a:cubicBezTo>
                  <a:cubicBezTo>
                    <a:pt x="188215" y="356042"/>
                    <a:pt x="194466" y="353093"/>
                    <a:pt x="201039" y="351215"/>
                  </a:cubicBezTo>
                  <a:cubicBezTo>
                    <a:pt x="209609" y="348767"/>
                    <a:pt x="218442" y="347291"/>
                    <a:pt x="226979" y="344730"/>
                  </a:cubicBezTo>
                  <a:cubicBezTo>
                    <a:pt x="240074" y="340801"/>
                    <a:pt x="252920" y="336083"/>
                    <a:pt x="265890" y="331759"/>
                  </a:cubicBezTo>
                  <a:cubicBezTo>
                    <a:pt x="272375" y="329597"/>
                    <a:pt x="279657" y="329066"/>
                    <a:pt x="285345" y="325274"/>
                  </a:cubicBezTo>
                  <a:cubicBezTo>
                    <a:pt x="291830" y="320951"/>
                    <a:pt x="297502" y="315041"/>
                    <a:pt x="304800" y="312304"/>
                  </a:cubicBezTo>
                  <a:cubicBezTo>
                    <a:pt x="315121" y="308434"/>
                    <a:pt x="326417" y="307981"/>
                    <a:pt x="337226" y="305819"/>
                  </a:cubicBezTo>
                  <a:cubicBezTo>
                    <a:pt x="383552" y="274934"/>
                    <a:pt x="361013" y="283659"/>
                    <a:pt x="402077" y="273393"/>
                  </a:cubicBezTo>
                  <a:cubicBezTo>
                    <a:pt x="408562" y="269070"/>
                    <a:pt x="414410" y="263588"/>
                    <a:pt x="421532" y="260423"/>
                  </a:cubicBezTo>
                  <a:cubicBezTo>
                    <a:pt x="434026" y="254870"/>
                    <a:pt x="447473" y="251776"/>
                    <a:pt x="460443" y="247453"/>
                  </a:cubicBezTo>
                  <a:cubicBezTo>
                    <a:pt x="466928" y="245291"/>
                    <a:pt x="473195" y="242309"/>
                    <a:pt x="479898" y="240968"/>
                  </a:cubicBezTo>
                  <a:cubicBezTo>
                    <a:pt x="490707" y="238806"/>
                    <a:pt x="501630" y="237156"/>
                    <a:pt x="512324" y="234483"/>
                  </a:cubicBezTo>
                  <a:cubicBezTo>
                    <a:pt x="518956" y="232825"/>
                    <a:pt x="525206" y="229876"/>
                    <a:pt x="531779" y="227998"/>
                  </a:cubicBezTo>
                  <a:cubicBezTo>
                    <a:pt x="540349" y="225549"/>
                    <a:pt x="549149" y="223961"/>
                    <a:pt x="557719" y="221512"/>
                  </a:cubicBezTo>
                  <a:cubicBezTo>
                    <a:pt x="582019" y="214569"/>
                    <a:pt x="575251" y="213608"/>
                    <a:pt x="603115" y="208542"/>
                  </a:cubicBezTo>
                  <a:cubicBezTo>
                    <a:pt x="618154" y="205808"/>
                    <a:pt x="633379" y="204219"/>
                    <a:pt x="648511" y="202057"/>
                  </a:cubicBezTo>
                  <a:lnTo>
                    <a:pt x="687422" y="189087"/>
                  </a:lnTo>
                  <a:cubicBezTo>
                    <a:pt x="705965" y="182906"/>
                    <a:pt x="712459" y="180189"/>
                    <a:pt x="732817" y="176117"/>
                  </a:cubicBezTo>
                  <a:cubicBezTo>
                    <a:pt x="745711" y="173538"/>
                    <a:pt x="758758" y="171794"/>
                    <a:pt x="771728" y="169632"/>
                  </a:cubicBezTo>
                  <a:cubicBezTo>
                    <a:pt x="818374" y="154083"/>
                    <a:pt x="760123" y="172948"/>
                    <a:pt x="817124" y="156661"/>
                  </a:cubicBezTo>
                  <a:cubicBezTo>
                    <a:pt x="823697" y="154783"/>
                    <a:pt x="829984" y="151975"/>
                    <a:pt x="836579" y="150176"/>
                  </a:cubicBezTo>
                  <a:cubicBezTo>
                    <a:pt x="853777" y="145486"/>
                    <a:pt x="871166" y="141529"/>
                    <a:pt x="888460" y="137206"/>
                  </a:cubicBezTo>
                  <a:cubicBezTo>
                    <a:pt x="897107" y="135044"/>
                    <a:pt x="905945" y="133539"/>
                    <a:pt x="914400" y="130721"/>
                  </a:cubicBezTo>
                  <a:cubicBezTo>
                    <a:pt x="931068" y="125165"/>
                    <a:pt x="941883" y="121008"/>
                    <a:pt x="959796" y="117751"/>
                  </a:cubicBezTo>
                  <a:cubicBezTo>
                    <a:pt x="995590" y="111243"/>
                    <a:pt x="1035526" y="109801"/>
                    <a:pt x="1070043" y="98295"/>
                  </a:cubicBezTo>
                  <a:cubicBezTo>
                    <a:pt x="1105427" y="86500"/>
                    <a:pt x="1079537" y="93841"/>
                    <a:pt x="1134894" y="85325"/>
                  </a:cubicBezTo>
                  <a:cubicBezTo>
                    <a:pt x="1151291" y="82802"/>
                    <a:pt x="1204486" y="73172"/>
                    <a:pt x="1219200" y="72355"/>
                  </a:cubicBezTo>
                  <a:cubicBezTo>
                    <a:pt x="1281830" y="68876"/>
                    <a:pt x="1344579" y="68032"/>
                    <a:pt x="1407268" y="65870"/>
                  </a:cubicBezTo>
                  <a:lnTo>
                    <a:pt x="1478605" y="59385"/>
                  </a:lnTo>
                  <a:cubicBezTo>
                    <a:pt x="1498083" y="57437"/>
                    <a:pt x="1517503" y="54949"/>
                    <a:pt x="1536970" y="52900"/>
                  </a:cubicBezTo>
                  <a:lnTo>
                    <a:pt x="1601822" y="46415"/>
                  </a:lnTo>
                  <a:cubicBezTo>
                    <a:pt x="1610469" y="44253"/>
                    <a:pt x="1619061" y="41864"/>
                    <a:pt x="1627762" y="39930"/>
                  </a:cubicBezTo>
                  <a:cubicBezTo>
                    <a:pt x="1650544" y="34867"/>
                    <a:pt x="1676200" y="30482"/>
                    <a:pt x="1699098" y="26959"/>
                  </a:cubicBezTo>
                  <a:cubicBezTo>
                    <a:pt x="1714206" y="24635"/>
                    <a:pt x="1729266" y="21798"/>
                    <a:pt x="1744494" y="20474"/>
                  </a:cubicBezTo>
                  <a:cubicBezTo>
                    <a:pt x="1779019" y="17472"/>
                    <a:pt x="1813703" y="16647"/>
                    <a:pt x="1848256" y="13989"/>
                  </a:cubicBezTo>
                  <a:cubicBezTo>
                    <a:pt x="1869917" y="12323"/>
                    <a:pt x="1891404" y="8469"/>
                    <a:pt x="1913107" y="7504"/>
                  </a:cubicBezTo>
                  <a:cubicBezTo>
                    <a:pt x="2167371" y="-3796"/>
                    <a:pt x="2379071" y="1019"/>
                    <a:pt x="2645924" y="1019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89498" y="2677608"/>
              <a:ext cx="2762655" cy="487124"/>
            </a:xfrm>
            <a:custGeom>
              <a:avLst/>
              <a:gdLst>
                <a:gd name="connsiteX0" fmla="*/ 0 w 2762655"/>
                <a:gd name="connsiteY0" fmla="*/ 487124 h 487124"/>
                <a:gd name="connsiteX1" fmla="*/ 32425 w 2762655"/>
                <a:gd name="connsiteY1" fmla="*/ 474154 h 487124"/>
                <a:gd name="connsiteX2" fmla="*/ 51881 w 2762655"/>
                <a:gd name="connsiteY2" fmla="*/ 461183 h 487124"/>
                <a:gd name="connsiteX3" fmla="*/ 77821 w 2762655"/>
                <a:gd name="connsiteY3" fmla="*/ 448213 h 487124"/>
                <a:gd name="connsiteX4" fmla="*/ 90791 w 2762655"/>
                <a:gd name="connsiteY4" fmla="*/ 428758 h 487124"/>
                <a:gd name="connsiteX5" fmla="*/ 110247 w 2762655"/>
                <a:gd name="connsiteY5" fmla="*/ 422273 h 487124"/>
                <a:gd name="connsiteX6" fmla="*/ 129702 w 2762655"/>
                <a:gd name="connsiteY6" fmla="*/ 409303 h 487124"/>
                <a:gd name="connsiteX7" fmla="*/ 142672 w 2762655"/>
                <a:gd name="connsiteY7" fmla="*/ 396332 h 487124"/>
                <a:gd name="connsiteX8" fmla="*/ 181583 w 2762655"/>
                <a:gd name="connsiteY8" fmla="*/ 383362 h 487124"/>
                <a:gd name="connsiteX9" fmla="*/ 201038 w 2762655"/>
                <a:gd name="connsiteY9" fmla="*/ 363907 h 487124"/>
                <a:gd name="connsiteX10" fmla="*/ 265889 w 2762655"/>
                <a:gd name="connsiteY10" fmla="*/ 344452 h 487124"/>
                <a:gd name="connsiteX11" fmla="*/ 291830 w 2762655"/>
                <a:gd name="connsiteY11" fmla="*/ 331481 h 487124"/>
                <a:gd name="connsiteX12" fmla="*/ 350196 w 2762655"/>
                <a:gd name="connsiteY12" fmla="*/ 312026 h 487124"/>
                <a:gd name="connsiteX13" fmla="*/ 389106 w 2762655"/>
                <a:gd name="connsiteY13" fmla="*/ 299056 h 487124"/>
                <a:gd name="connsiteX14" fmla="*/ 408562 w 2762655"/>
                <a:gd name="connsiteY14" fmla="*/ 292571 h 487124"/>
                <a:gd name="connsiteX15" fmla="*/ 453957 w 2762655"/>
                <a:gd name="connsiteY15" fmla="*/ 279601 h 487124"/>
                <a:gd name="connsiteX16" fmla="*/ 473413 w 2762655"/>
                <a:gd name="connsiteY16" fmla="*/ 266630 h 487124"/>
                <a:gd name="connsiteX17" fmla="*/ 499353 w 2762655"/>
                <a:gd name="connsiteY17" fmla="*/ 260145 h 487124"/>
                <a:gd name="connsiteX18" fmla="*/ 518808 w 2762655"/>
                <a:gd name="connsiteY18" fmla="*/ 253660 h 487124"/>
                <a:gd name="connsiteX19" fmla="*/ 544749 w 2762655"/>
                <a:gd name="connsiteY19" fmla="*/ 247175 h 487124"/>
                <a:gd name="connsiteX20" fmla="*/ 583659 w 2762655"/>
                <a:gd name="connsiteY20" fmla="*/ 234205 h 487124"/>
                <a:gd name="connsiteX21" fmla="*/ 603115 w 2762655"/>
                <a:gd name="connsiteY21" fmla="*/ 227720 h 487124"/>
                <a:gd name="connsiteX22" fmla="*/ 642025 w 2762655"/>
                <a:gd name="connsiteY22" fmla="*/ 221235 h 487124"/>
                <a:gd name="connsiteX23" fmla="*/ 706876 w 2762655"/>
                <a:gd name="connsiteY23" fmla="*/ 201779 h 487124"/>
                <a:gd name="connsiteX24" fmla="*/ 732817 w 2762655"/>
                <a:gd name="connsiteY24" fmla="*/ 195294 h 487124"/>
                <a:gd name="connsiteX25" fmla="*/ 765242 w 2762655"/>
                <a:gd name="connsiteY25" fmla="*/ 188809 h 487124"/>
                <a:gd name="connsiteX26" fmla="*/ 784698 w 2762655"/>
                <a:gd name="connsiteY26" fmla="*/ 182324 h 487124"/>
                <a:gd name="connsiteX27" fmla="*/ 823608 w 2762655"/>
                <a:gd name="connsiteY27" fmla="*/ 175839 h 487124"/>
                <a:gd name="connsiteX28" fmla="*/ 843064 w 2762655"/>
                <a:gd name="connsiteY28" fmla="*/ 169354 h 487124"/>
                <a:gd name="connsiteX29" fmla="*/ 901430 w 2762655"/>
                <a:gd name="connsiteY29" fmla="*/ 156383 h 487124"/>
                <a:gd name="connsiteX30" fmla="*/ 927370 w 2762655"/>
                <a:gd name="connsiteY30" fmla="*/ 149898 h 487124"/>
                <a:gd name="connsiteX31" fmla="*/ 966281 w 2762655"/>
                <a:gd name="connsiteY31" fmla="*/ 136928 h 487124"/>
                <a:gd name="connsiteX32" fmla="*/ 1005191 w 2762655"/>
                <a:gd name="connsiteY32" fmla="*/ 130443 h 487124"/>
                <a:gd name="connsiteX33" fmla="*/ 1024647 w 2762655"/>
                <a:gd name="connsiteY33" fmla="*/ 123958 h 487124"/>
                <a:gd name="connsiteX34" fmla="*/ 1102468 w 2762655"/>
                <a:gd name="connsiteY34" fmla="*/ 110988 h 487124"/>
                <a:gd name="connsiteX35" fmla="*/ 1121923 w 2762655"/>
                <a:gd name="connsiteY35" fmla="*/ 104503 h 487124"/>
                <a:gd name="connsiteX36" fmla="*/ 1154349 w 2762655"/>
                <a:gd name="connsiteY36" fmla="*/ 98018 h 487124"/>
                <a:gd name="connsiteX37" fmla="*/ 1245140 w 2762655"/>
                <a:gd name="connsiteY37" fmla="*/ 85047 h 487124"/>
                <a:gd name="connsiteX38" fmla="*/ 1284051 w 2762655"/>
                <a:gd name="connsiteY38" fmla="*/ 78562 h 487124"/>
                <a:gd name="connsiteX39" fmla="*/ 1309991 w 2762655"/>
                <a:gd name="connsiteY39" fmla="*/ 72077 h 487124"/>
                <a:gd name="connsiteX40" fmla="*/ 1374842 w 2762655"/>
                <a:gd name="connsiteY40" fmla="*/ 65592 h 487124"/>
                <a:gd name="connsiteX41" fmla="*/ 1413753 w 2762655"/>
                <a:gd name="connsiteY41" fmla="*/ 59107 h 487124"/>
                <a:gd name="connsiteX42" fmla="*/ 1653702 w 2762655"/>
                <a:gd name="connsiteY42" fmla="*/ 52622 h 487124"/>
                <a:gd name="connsiteX43" fmla="*/ 1822315 w 2762655"/>
                <a:gd name="connsiteY43" fmla="*/ 39652 h 487124"/>
                <a:gd name="connsiteX44" fmla="*/ 1932562 w 2762655"/>
                <a:gd name="connsiteY44" fmla="*/ 33166 h 487124"/>
                <a:gd name="connsiteX45" fmla="*/ 1990928 w 2762655"/>
                <a:gd name="connsiteY45" fmla="*/ 26681 h 487124"/>
                <a:gd name="connsiteX46" fmla="*/ 2360579 w 2762655"/>
                <a:gd name="connsiteY46" fmla="*/ 13711 h 487124"/>
                <a:gd name="connsiteX47" fmla="*/ 2477311 w 2762655"/>
                <a:gd name="connsiteY47" fmla="*/ 741 h 487124"/>
                <a:gd name="connsiteX48" fmla="*/ 2762655 w 2762655"/>
                <a:gd name="connsiteY48" fmla="*/ 741 h 4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62655" h="487124">
                  <a:moveTo>
                    <a:pt x="0" y="487124"/>
                  </a:moveTo>
                  <a:cubicBezTo>
                    <a:pt x="10808" y="482801"/>
                    <a:pt x="22013" y="479360"/>
                    <a:pt x="32425" y="474154"/>
                  </a:cubicBezTo>
                  <a:cubicBezTo>
                    <a:pt x="39397" y="470668"/>
                    <a:pt x="45114" y="465050"/>
                    <a:pt x="51881" y="461183"/>
                  </a:cubicBezTo>
                  <a:cubicBezTo>
                    <a:pt x="60275" y="456387"/>
                    <a:pt x="69174" y="452536"/>
                    <a:pt x="77821" y="448213"/>
                  </a:cubicBezTo>
                  <a:cubicBezTo>
                    <a:pt x="82144" y="441728"/>
                    <a:pt x="84705" y="433627"/>
                    <a:pt x="90791" y="428758"/>
                  </a:cubicBezTo>
                  <a:cubicBezTo>
                    <a:pt x="96129" y="424488"/>
                    <a:pt x="104133" y="425330"/>
                    <a:pt x="110247" y="422273"/>
                  </a:cubicBezTo>
                  <a:cubicBezTo>
                    <a:pt x="117218" y="418787"/>
                    <a:pt x="123616" y="414172"/>
                    <a:pt x="129702" y="409303"/>
                  </a:cubicBezTo>
                  <a:cubicBezTo>
                    <a:pt x="134476" y="405483"/>
                    <a:pt x="137203" y="399066"/>
                    <a:pt x="142672" y="396332"/>
                  </a:cubicBezTo>
                  <a:cubicBezTo>
                    <a:pt x="154900" y="390218"/>
                    <a:pt x="181583" y="383362"/>
                    <a:pt x="181583" y="383362"/>
                  </a:cubicBezTo>
                  <a:cubicBezTo>
                    <a:pt x="188068" y="376877"/>
                    <a:pt x="193021" y="368361"/>
                    <a:pt x="201038" y="363907"/>
                  </a:cubicBezTo>
                  <a:cubicBezTo>
                    <a:pt x="213955" y="356731"/>
                    <a:pt x="249143" y="348639"/>
                    <a:pt x="265889" y="344452"/>
                  </a:cubicBezTo>
                  <a:cubicBezTo>
                    <a:pt x="274536" y="340128"/>
                    <a:pt x="282854" y="335072"/>
                    <a:pt x="291830" y="331481"/>
                  </a:cubicBezTo>
                  <a:cubicBezTo>
                    <a:pt x="291844" y="331475"/>
                    <a:pt x="340462" y="315271"/>
                    <a:pt x="350196" y="312026"/>
                  </a:cubicBezTo>
                  <a:lnTo>
                    <a:pt x="389106" y="299056"/>
                  </a:lnTo>
                  <a:cubicBezTo>
                    <a:pt x="395591" y="296894"/>
                    <a:pt x="401930" y="294229"/>
                    <a:pt x="408562" y="292571"/>
                  </a:cubicBezTo>
                  <a:cubicBezTo>
                    <a:pt x="441134" y="284428"/>
                    <a:pt x="426047" y="288904"/>
                    <a:pt x="453957" y="279601"/>
                  </a:cubicBezTo>
                  <a:cubicBezTo>
                    <a:pt x="460442" y="275277"/>
                    <a:pt x="466249" y="269700"/>
                    <a:pt x="473413" y="266630"/>
                  </a:cubicBezTo>
                  <a:cubicBezTo>
                    <a:pt x="481605" y="263119"/>
                    <a:pt x="490783" y="262594"/>
                    <a:pt x="499353" y="260145"/>
                  </a:cubicBezTo>
                  <a:cubicBezTo>
                    <a:pt x="505926" y="258267"/>
                    <a:pt x="512235" y="255538"/>
                    <a:pt x="518808" y="253660"/>
                  </a:cubicBezTo>
                  <a:cubicBezTo>
                    <a:pt x="527378" y="251211"/>
                    <a:pt x="536212" y="249736"/>
                    <a:pt x="544749" y="247175"/>
                  </a:cubicBezTo>
                  <a:cubicBezTo>
                    <a:pt x="557844" y="243247"/>
                    <a:pt x="570689" y="238528"/>
                    <a:pt x="583659" y="234205"/>
                  </a:cubicBezTo>
                  <a:cubicBezTo>
                    <a:pt x="590144" y="232043"/>
                    <a:pt x="596372" y="228844"/>
                    <a:pt x="603115" y="227720"/>
                  </a:cubicBezTo>
                  <a:cubicBezTo>
                    <a:pt x="616085" y="225558"/>
                    <a:pt x="629131" y="223814"/>
                    <a:pt x="642025" y="221235"/>
                  </a:cubicBezTo>
                  <a:cubicBezTo>
                    <a:pt x="693490" y="210941"/>
                    <a:pt x="640704" y="218321"/>
                    <a:pt x="706876" y="201779"/>
                  </a:cubicBezTo>
                  <a:cubicBezTo>
                    <a:pt x="715523" y="199617"/>
                    <a:pt x="724116" y="197227"/>
                    <a:pt x="732817" y="195294"/>
                  </a:cubicBezTo>
                  <a:cubicBezTo>
                    <a:pt x="743577" y="192903"/>
                    <a:pt x="754549" y="191482"/>
                    <a:pt x="765242" y="188809"/>
                  </a:cubicBezTo>
                  <a:cubicBezTo>
                    <a:pt x="771874" y="187151"/>
                    <a:pt x="778025" y="183807"/>
                    <a:pt x="784698" y="182324"/>
                  </a:cubicBezTo>
                  <a:cubicBezTo>
                    <a:pt x="797534" y="179472"/>
                    <a:pt x="810772" y="178691"/>
                    <a:pt x="823608" y="175839"/>
                  </a:cubicBezTo>
                  <a:cubicBezTo>
                    <a:pt x="830281" y="174356"/>
                    <a:pt x="836491" y="171232"/>
                    <a:pt x="843064" y="169354"/>
                  </a:cubicBezTo>
                  <a:cubicBezTo>
                    <a:pt x="870736" y="161448"/>
                    <a:pt x="871347" y="163068"/>
                    <a:pt x="901430" y="156383"/>
                  </a:cubicBezTo>
                  <a:cubicBezTo>
                    <a:pt x="910131" y="154449"/>
                    <a:pt x="918833" y="152459"/>
                    <a:pt x="927370" y="149898"/>
                  </a:cubicBezTo>
                  <a:cubicBezTo>
                    <a:pt x="940465" y="145969"/>
                    <a:pt x="952795" y="139176"/>
                    <a:pt x="966281" y="136928"/>
                  </a:cubicBezTo>
                  <a:cubicBezTo>
                    <a:pt x="979251" y="134766"/>
                    <a:pt x="992355" y="133295"/>
                    <a:pt x="1005191" y="130443"/>
                  </a:cubicBezTo>
                  <a:cubicBezTo>
                    <a:pt x="1011864" y="128960"/>
                    <a:pt x="1017944" y="125299"/>
                    <a:pt x="1024647" y="123958"/>
                  </a:cubicBezTo>
                  <a:cubicBezTo>
                    <a:pt x="1050434" y="118801"/>
                    <a:pt x="1102468" y="110988"/>
                    <a:pt x="1102468" y="110988"/>
                  </a:cubicBezTo>
                  <a:cubicBezTo>
                    <a:pt x="1108953" y="108826"/>
                    <a:pt x="1115291" y="106161"/>
                    <a:pt x="1121923" y="104503"/>
                  </a:cubicBezTo>
                  <a:cubicBezTo>
                    <a:pt x="1132617" y="101830"/>
                    <a:pt x="1143504" y="99990"/>
                    <a:pt x="1154349" y="98018"/>
                  </a:cubicBezTo>
                  <a:cubicBezTo>
                    <a:pt x="1211104" y="87698"/>
                    <a:pt x="1179344" y="94446"/>
                    <a:pt x="1245140" y="85047"/>
                  </a:cubicBezTo>
                  <a:cubicBezTo>
                    <a:pt x="1258157" y="83187"/>
                    <a:pt x="1271157" y="81141"/>
                    <a:pt x="1284051" y="78562"/>
                  </a:cubicBezTo>
                  <a:cubicBezTo>
                    <a:pt x="1292791" y="76814"/>
                    <a:pt x="1301168" y="73337"/>
                    <a:pt x="1309991" y="72077"/>
                  </a:cubicBezTo>
                  <a:cubicBezTo>
                    <a:pt x="1331497" y="69005"/>
                    <a:pt x="1353285" y="68287"/>
                    <a:pt x="1374842" y="65592"/>
                  </a:cubicBezTo>
                  <a:cubicBezTo>
                    <a:pt x="1387890" y="63961"/>
                    <a:pt x="1400618" y="59718"/>
                    <a:pt x="1413753" y="59107"/>
                  </a:cubicBezTo>
                  <a:cubicBezTo>
                    <a:pt x="1493679" y="55390"/>
                    <a:pt x="1573719" y="54784"/>
                    <a:pt x="1653702" y="52622"/>
                  </a:cubicBezTo>
                  <a:lnTo>
                    <a:pt x="1822315" y="39652"/>
                  </a:lnTo>
                  <a:lnTo>
                    <a:pt x="1932562" y="33166"/>
                  </a:lnTo>
                  <a:cubicBezTo>
                    <a:pt x="1952079" y="31665"/>
                    <a:pt x="1971403" y="28076"/>
                    <a:pt x="1990928" y="26681"/>
                  </a:cubicBezTo>
                  <a:cubicBezTo>
                    <a:pt x="2110673" y="18128"/>
                    <a:pt x="2243916" y="16781"/>
                    <a:pt x="2360579" y="13711"/>
                  </a:cubicBezTo>
                  <a:cubicBezTo>
                    <a:pt x="2408514" y="4124"/>
                    <a:pt x="2413027" y="1869"/>
                    <a:pt x="2477311" y="741"/>
                  </a:cubicBezTo>
                  <a:cubicBezTo>
                    <a:pt x="2572411" y="-927"/>
                    <a:pt x="2667540" y="741"/>
                    <a:pt x="2762655" y="741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41379" y="3404027"/>
              <a:ext cx="2671864" cy="714016"/>
            </a:xfrm>
            <a:custGeom>
              <a:avLst/>
              <a:gdLst>
                <a:gd name="connsiteX0" fmla="*/ 0 w 2671864"/>
                <a:gd name="connsiteY0" fmla="*/ 714016 h 714016"/>
                <a:gd name="connsiteX1" fmla="*/ 32425 w 2671864"/>
                <a:gd name="connsiteY1" fmla="*/ 688075 h 714016"/>
                <a:gd name="connsiteX2" fmla="*/ 51881 w 2671864"/>
                <a:gd name="connsiteY2" fmla="*/ 668620 h 714016"/>
                <a:gd name="connsiteX3" fmla="*/ 71336 w 2671864"/>
                <a:gd name="connsiteY3" fmla="*/ 662135 h 714016"/>
                <a:gd name="connsiteX4" fmla="*/ 84306 w 2671864"/>
                <a:gd name="connsiteY4" fmla="*/ 649164 h 714016"/>
                <a:gd name="connsiteX5" fmla="*/ 103761 w 2671864"/>
                <a:gd name="connsiteY5" fmla="*/ 642679 h 714016"/>
                <a:gd name="connsiteX6" fmla="*/ 136187 w 2671864"/>
                <a:gd name="connsiteY6" fmla="*/ 629709 h 714016"/>
                <a:gd name="connsiteX7" fmla="*/ 181583 w 2671864"/>
                <a:gd name="connsiteY7" fmla="*/ 603769 h 714016"/>
                <a:gd name="connsiteX8" fmla="*/ 207523 w 2671864"/>
                <a:gd name="connsiteY8" fmla="*/ 597284 h 714016"/>
                <a:gd name="connsiteX9" fmla="*/ 265889 w 2671864"/>
                <a:gd name="connsiteY9" fmla="*/ 571343 h 714016"/>
                <a:gd name="connsiteX10" fmla="*/ 317770 w 2671864"/>
                <a:gd name="connsiteY10" fmla="*/ 551888 h 714016"/>
                <a:gd name="connsiteX11" fmla="*/ 363166 w 2671864"/>
                <a:gd name="connsiteY11" fmla="*/ 525947 h 714016"/>
                <a:gd name="connsiteX12" fmla="*/ 382621 w 2671864"/>
                <a:gd name="connsiteY12" fmla="*/ 519462 h 714016"/>
                <a:gd name="connsiteX13" fmla="*/ 402076 w 2671864"/>
                <a:gd name="connsiteY13" fmla="*/ 506492 h 714016"/>
                <a:gd name="connsiteX14" fmla="*/ 440987 w 2671864"/>
                <a:gd name="connsiteY14" fmla="*/ 493522 h 714016"/>
                <a:gd name="connsiteX15" fmla="*/ 460442 w 2671864"/>
                <a:gd name="connsiteY15" fmla="*/ 487037 h 714016"/>
                <a:gd name="connsiteX16" fmla="*/ 486383 w 2671864"/>
                <a:gd name="connsiteY16" fmla="*/ 480552 h 714016"/>
                <a:gd name="connsiteX17" fmla="*/ 525293 w 2671864"/>
                <a:gd name="connsiteY17" fmla="*/ 474067 h 714016"/>
                <a:gd name="connsiteX18" fmla="*/ 564204 w 2671864"/>
                <a:gd name="connsiteY18" fmla="*/ 461096 h 714016"/>
                <a:gd name="connsiteX19" fmla="*/ 590144 w 2671864"/>
                <a:gd name="connsiteY19" fmla="*/ 454611 h 714016"/>
                <a:gd name="connsiteX20" fmla="*/ 629055 w 2671864"/>
                <a:gd name="connsiteY20" fmla="*/ 441641 h 714016"/>
                <a:gd name="connsiteX21" fmla="*/ 667966 w 2671864"/>
                <a:gd name="connsiteY21" fmla="*/ 422186 h 714016"/>
                <a:gd name="connsiteX22" fmla="*/ 726332 w 2671864"/>
                <a:gd name="connsiteY22" fmla="*/ 409216 h 714016"/>
                <a:gd name="connsiteX23" fmla="*/ 752272 w 2671864"/>
                <a:gd name="connsiteY23" fmla="*/ 396245 h 714016"/>
                <a:gd name="connsiteX24" fmla="*/ 791183 w 2671864"/>
                <a:gd name="connsiteY24" fmla="*/ 389760 h 714016"/>
                <a:gd name="connsiteX25" fmla="*/ 875489 w 2671864"/>
                <a:gd name="connsiteY25" fmla="*/ 376790 h 714016"/>
                <a:gd name="connsiteX26" fmla="*/ 953310 w 2671864"/>
                <a:gd name="connsiteY26" fmla="*/ 363820 h 714016"/>
                <a:gd name="connsiteX27" fmla="*/ 979251 w 2671864"/>
                <a:gd name="connsiteY27" fmla="*/ 357335 h 714016"/>
                <a:gd name="connsiteX28" fmla="*/ 1044102 w 2671864"/>
                <a:gd name="connsiteY28" fmla="*/ 344364 h 714016"/>
                <a:gd name="connsiteX29" fmla="*/ 1102468 w 2671864"/>
                <a:gd name="connsiteY29" fmla="*/ 318424 h 714016"/>
                <a:gd name="connsiteX30" fmla="*/ 1121923 w 2671864"/>
                <a:gd name="connsiteY30" fmla="*/ 311939 h 714016"/>
                <a:gd name="connsiteX31" fmla="*/ 1186774 w 2671864"/>
                <a:gd name="connsiteY31" fmla="*/ 298969 h 714016"/>
                <a:gd name="connsiteX32" fmla="*/ 1251625 w 2671864"/>
                <a:gd name="connsiteY32" fmla="*/ 279513 h 714016"/>
                <a:gd name="connsiteX33" fmla="*/ 1271081 w 2671864"/>
                <a:gd name="connsiteY33" fmla="*/ 273028 h 714016"/>
                <a:gd name="connsiteX34" fmla="*/ 1309991 w 2671864"/>
                <a:gd name="connsiteY34" fmla="*/ 266543 h 714016"/>
                <a:gd name="connsiteX35" fmla="*/ 1329447 w 2671864"/>
                <a:gd name="connsiteY35" fmla="*/ 260058 h 714016"/>
                <a:gd name="connsiteX36" fmla="*/ 1355387 w 2671864"/>
                <a:gd name="connsiteY36" fmla="*/ 253573 h 714016"/>
                <a:gd name="connsiteX37" fmla="*/ 1420238 w 2671864"/>
                <a:gd name="connsiteY37" fmla="*/ 240603 h 714016"/>
                <a:gd name="connsiteX38" fmla="*/ 1459149 w 2671864"/>
                <a:gd name="connsiteY38" fmla="*/ 227633 h 714016"/>
                <a:gd name="connsiteX39" fmla="*/ 1478604 w 2671864"/>
                <a:gd name="connsiteY39" fmla="*/ 221147 h 714016"/>
                <a:gd name="connsiteX40" fmla="*/ 1504544 w 2671864"/>
                <a:gd name="connsiteY40" fmla="*/ 214662 h 714016"/>
                <a:gd name="connsiteX41" fmla="*/ 1524000 w 2671864"/>
                <a:gd name="connsiteY41" fmla="*/ 208177 h 714016"/>
                <a:gd name="connsiteX42" fmla="*/ 1562910 w 2671864"/>
                <a:gd name="connsiteY42" fmla="*/ 201692 h 714016"/>
                <a:gd name="connsiteX43" fmla="*/ 1601821 w 2671864"/>
                <a:gd name="connsiteY43" fmla="*/ 182237 h 714016"/>
                <a:gd name="connsiteX44" fmla="*/ 1660187 w 2671864"/>
                <a:gd name="connsiteY44" fmla="*/ 162782 h 714016"/>
                <a:gd name="connsiteX45" fmla="*/ 1718553 w 2671864"/>
                <a:gd name="connsiteY45" fmla="*/ 143326 h 714016"/>
                <a:gd name="connsiteX46" fmla="*/ 1738008 w 2671864"/>
                <a:gd name="connsiteY46" fmla="*/ 136841 h 714016"/>
                <a:gd name="connsiteX47" fmla="*/ 1770434 w 2671864"/>
                <a:gd name="connsiteY47" fmla="*/ 130356 h 714016"/>
                <a:gd name="connsiteX48" fmla="*/ 1796374 w 2671864"/>
                <a:gd name="connsiteY48" fmla="*/ 123871 h 714016"/>
                <a:gd name="connsiteX49" fmla="*/ 1841770 w 2671864"/>
                <a:gd name="connsiteY49" fmla="*/ 117386 h 714016"/>
                <a:gd name="connsiteX50" fmla="*/ 1926076 w 2671864"/>
                <a:gd name="connsiteY50" fmla="*/ 104416 h 714016"/>
                <a:gd name="connsiteX51" fmla="*/ 1945532 w 2671864"/>
                <a:gd name="connsiteY51" fmla="*/ 97930 h 714016"/>
                <a:gd name="connsiteX52" fmla="*/ 2036323 w 2671864"/>
                <a:gd name="connsiteY52" fmla="*/ 84960 h 714016"/>
                <a:gd name="connsiteX53" fmla="*/ 2101174 w 2671864"/>
                <a:gd name="connsiteY53" fmla="*/ 71990 h 714016"/>
                <a:gd name="connsiteX54" fmla="*/ 2166025 w 2671864"/>
                <a:gd name="connsiteY54" fmla="*/ 59020 h 714016"/>
                <a:gd name="connsiteX55" fmla="*/ 2230876 w 2671864"/>
                <a:gd name="connsiteY55" fmla="*/ 52535 h 714016"/>
                <a:gd name="connsiteX56" fmla="*/ 2308698 w 2671864"/>
                <a:gd name="connsiteY56" fmla="*/ 46050 h 714016"/>
                <a:gd name="connsiteX57" fmla="*/ 2405974 w 2671864"/>
                <a:gd name="connsiteY57" fmla="*/ 26594 h 714016"/>
                <a:gd name="connsiteX58" fmla="*/ 2503251 w 2671864"/>
                <a:gd name="connsiteY58" fmla="*/ 13624 h 714016"/>
                <a:gd name="connsiteX59" fmla="*/ 2574587 w 2671864"/>
                <a:gd name="connsiteY59" fmla="*/ 654 h 714016"/>
                <a:gd name="connsiteX60" fmla="*/ 2671864 w 2671864"/>
                <a:gd name="connsiteY60" fmla="*/ 654 h 71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71864" h="714016">
                  <a:moveTo>
                    <a:pt x="0" y="714016"/>
                  </a:moveTo>
                  <a:cubicBezTo>
                    <a:pt x="10808" y="705369"/>
                    <a:pt x="22008" y="697190"/>
                    <a:pt x="32425" y="688075"/>
                  </a:cubicBezTo>
                  <a:cubicBezTo>
                    <a:pt x="39327" y="682036"/>
                    <a:pt x="44250" y="673707"/>
                    <a:pt x="51881" y="668620"/>
                  </a:cubicBezTo>
                  <a:cubicBezTo>
                    <a:pt x="57569" y="664828"/>
                    <a:pt x="64851" y="664297"/>
                    <a:pt x="71336" y="662135"/>
                  </a:cubicBezTo>
                  <a:cubicBezTo>
                    <a:pt x="75659" y="657811"/>
                    <a:pt x="79063" y="652310"/>
                    <a:pt x="84306" y="649164"/>
                  </a:cubicBezTo>
                  <a:cubicBezTo>
                    <a:pt x="90168" y="645647"/>
                    <a:pt x="97360" y="645079"/>
                    <a:pt x="103761" y="642679"/>
                  </a:cubicBezTo>
                  <a:cubicBezTo>
                    <a:pt x="114661" y="638592"/>
                    <a:pt x="125775" y="634915"/>
                    <a:pt x="136187" y="629709"/>
                  </a:cubicBezTo>
                  <a:cubicBezTo>
                    <a:pt x="173822" y="610892"/>
                    <a:pt x="136098" y="620826"/>
                    <a:pt x="181583" y="603769"/>
                  </a:cubicBezTo>
                  <a:cubicBezTo>
                    <a:pt x="189928" y="600640"/>
                    <a:pt x="198876" y="599446"/>
                    <a:pt x="207523" y="597284"/>
                  </a:cubicBezTo>
                  <a:cubicBezTo>
                    <a:pt x="264739" y="559137"/>
                    <a:pt x="173301" y="617635"/>
                    <a:pt x="265889" y="571343"/>
                  </a:cubicBezTo>
                  <a:cubicBezTo>
                    <a:pt x="299802" y="554387"/>
                    <a:pt x="282451" y="560718"/>
                    <a:pt x="317770" y="551888"/>
                  </a:cubicBezTo>
                  <a:cubicBezTo>
                    <a:pt x="337308" y="538863"/>
                    <a:pt x="340129" y="535820"/>
                    <a:pt x="363166" y="525947"/>
                  </a:cubicBezTo>
                  <a:cubicBezTo>
                    <a:pt x="369449" y="523254"/>
                    <a:pt x="376507" y="522519"/>
                    <a:pt x="382621" y="519462"/>
                  </a:cubicBezTo>
                  <a:cubicBezTo>
                    <a:pt x="389592" y="515976"/>
                    <a:pt x="394954" y="509657"/>
                    <a:pt x="402076" y="506492"/>
                  </a:cubicBezTo>
                  <a:cubicBezTo>
                    <a:pt x="414570" y="500939"/>
                    <a:pt x="428017" y="497845"/>
                    <a:pt x="440987" y="493522"/>
                  </a:cubicBezTo>
                  <a:cubicBezTo>
                    <a:pt x="447472" y="491360"/>
                    <a:pt x="453810" y="488695"/>
                    <a:pt x="460442" y="487037"/>
                  </a:cubicBezTo>
                  <a:cubicBezTo>
                    <a:pt x="469089" y="484875"/>
                    <a:pt x="477643" y="482300"/>
                    <a:pt x="486383" y="480552"/>
                  </a:cubicBezTo>
                  <a:cubicBezTo>
                    <a:pt x="499277" y="477973"/>
                    <a:pt x="512537" y="477256"/>
                    <a:pt x="525293" y="474067"/>
                  </a:cubicBezTo>
                  <a:cubicBezTo>
                    <a:pt x="538557" y="470751"/>
                    <a:pt x="550940" y="464412"/>
                    <a:pt x="564204" y="461096"/>
                  </a:cubicBezTo>
                  <a:cubicBezTo>
                    <a:pt x="572851" y="458934"/>
                    <a:pt x="581607" y="457172"/>
                    <a:pt x="590144" y="454611"/>
                  </a:cubicBezTo>
                  <a:cubicBezTo>
                    <a:pt x="603239" y="450682"/>
                    <a:pt x="617679" y="449225"/>
                    <a:pt x="629055" y="441641"/>
                  </a:cubicBezTo>
                  <a:cubicBezTo>
                    <a:pt x="646546" y="429980"/>
                    <a:pt x="647828" y="426661"/>
                    <a:pt x="667966" y="422186"/>
                  </a:cubicBezTo>
                  <a:cubicBezTo>
                    <a:pt x="697556" y="415611"/>
                    <a:pt x="702753" y="419322"/>
                    <a:pt x="726332" y="409216"/>
                  </a:cubicBezTo>
                  <a:cubicBezTo>
                    <a:pt x="735218" y="405408"/>
                    <a:pt x="743012" y="399023"/>
                    <a:pt x="752272" y="396245"/>
                  </a:cubicBezTo>
                  <a:cubicBezTo>
                    <a:pt x="764867" y="392466"/>
                    <a:pt x="778246" y="392112"/>
                    <a:pt x="791183" y="389760"/>
                  </a:cubicBezTo>
                  <a:cubicBezTo>
                    <a:pt x="856545" y="377876"/>
                    <a:pt x="787614" y="387774"/>
                    <a:pt x="875489" y="376790"/>
                  </a:cubicBezTo>
                  <a:cubicBezTo>
                    <a:pt x="918932" y="362309"/>
                    <a:pt x="872637" y="376231"/>
                    <a:pt x="953310" y="363820"/>
                  </a:cubicBezTo>
                  <a:cubicBezTo>
                    <a:pt x="962119" y="362465"/>
                    <a:pt x="970511" y="359083"/>
                    <a:pt x="979251" y="357335"/>
                  </a:cubicBezTo>
                  <a:cubicBezTo>
                    <a:pt x="1058731" y="341439"/>
                    <a:pt x="983864" y="359425"/>
                    <a:pt x="1044102" y="344364"/>
                  </a:cubicBezTo>
                  <a:cubicBezTo>
                    <a:pt x="1074933" y="323810"/>
                    <a:pt x="1056163" y="333859"/>
                    <a:pt x="1102468" y="318424"/>
                  </a:cubicBezTo>
                  <a:cubicBezTo>
                    <a:pt x="1108953" y="316262"/>
                    <a:pt x="1115220" y="313280"/>
                    <a:pt x="1121923" y="311939"/>
                  </a:cubicBezTo>
                  <a:cubicBezTo>
                    <a:pt x="1143540" y="307616"/>
                    <a:pt x="1165860" y="305940"/>
                    <a:pt x="1186774" y="298969"/>
                  </a:cubicBezTo>
                  <a:cubicBezTo>
                    <a:pt x="1279237" y="268149"/>
                    <a:pt x="1183023" y="299115"/>
                    <a:pt x="1251625" y="279513"/>
                  </a:cubicBezTo>
                  <a:cubicBezTo>
                    <a:pt x="1258198" y="277635"/>
                    <a:pt x="1264408" y="274511"/>
                    <a:pt x="1271081" y="273028"/>
                  </a:cubicBezTo>
                  <a:cubicBezTo>
                    <a:pt x="1283917" y="270176"/>
                    <a:pt x="1297155" y="269395"/>
                    <a:pt x="1309991" y="266543"/>
                  </a:cubicBezTo>
                  <a:cubicBezTo>
                    <a:pt x="1316664" y="265060"/>
                    <a:pt x="1322874" y="261936"/>
                    <a:pt x="1329447" y="260058"/>
                  </a:cubicBezTo>
                  <a:cubicBezTo>
                    <a:pt x="1338017" y="257610"/>
                    <a:pt x="1346672" y="255440"/>
                    <a:pt x="1355387" y="253573"/>
                  </a:cubicBezTo>
                  <a:cubicBezTo>
                    <a:pt x="1376943" y="248954"/>
                    <a:pt x="1399324" y="247574"/>
                    <a:pt x="1420238" y="240603"/>
                  </a:cubicBezTo>
                  <a:lnTo>
                    <a:pt x="1459149" y="227633"/>
                  </a:lnTo>
                  <a:cubicBezTo>
                    <a:pt x="1465634" y="225471"/>
                    <a:pt x="1471972" y="222805"/>
                    <a:pt x="1478604" y="221147"/>
                  </a:cubicBezTo>
                  <a:cubicBezTo>
                    <a:pt x="1487251" y="218985"/>
                    <a:pt x="1495974" y="217110"/>
                    <a:pt x="1504544" y="214662"/>
                  </a:cubicBezTo>
                  <a:cubicBezTo>
                    <a:pt x="1511117" y="212784"/>
                    <a:pt x="1517327" y="209660"/>
                    <a:pt x="1524000" y="208177"/>
                  </a:cubicBezTo>
                  <a:cubicBezTo>
                    <a:pt x="1536836" y="205325"/>
                    <a:pt x="1549940" y="203854"/>
                    <a:pt x="1562910" y="201692"/>
                  </a:cubicBezTo>
                  <a:cubicBezTo>
                    <a:pt x="1583745" y="180858"/>
                    <a:pt x="1567673" y="192481"/>
                    <a:pt x="1601821" y="182237"/>
                  </a:cubicBezTo>
                  <a:cubicBezTo>
                    <a:pt x="1621464" y="176344"/>
                    <a:pt x="1640732" y="169268"/>
                    <a:pt x="1660187" y="162782"/>
                  </a:cubicBezTo>
                  <a:lnTo>
                    <a:pt x="1718553" y="143326"/>
                  </a:lnTo>
                  <a:cubicBezTo>
                    <a:pt x="1725038" y="141164"/>
                    <a:pt x="1731305" y="138182"/>
                    <a:pt x="1738008" y="136841"/>
                  </a:cubicBezTo>
                  <a:cubicBezTo>
                    <a:pt x="1748817" y="134679"/>
                    <a:pt x="1759674" y="132747"/>
                    <a:pt x="1770434" y="130356"/>
                  </a:cubicBezTo>
                  <a:cubicBezTo>
                    <a:pt x="1779135" y="128423"/>
                    <a:pt x="1787605" y="125465"/>
                    <a:pt x="1796374" y="123871"/>
                  </a:cubicBezTo>
                  <a:cubicBezTo>
                    <a:pt x="1811413" y="121137"/>
                    <a:pt x="1826692" y="119899"/>
                    <a:pt x="1841770" y="117386"/>
                  </a:cubicBezTo>
                  <a:cubicBezTo>
                    <a:pt x="1930899" y="102531"/>
                    <a:pt x="1800621" y="120098"/>
                    <a:pt x="1926076" y="104416"/>
                  </a:cubicBezTo>
                  <a:cubicBezTo>
                    <a:pt x="1932561" y="102254"/>
                    <a:pt x="1938800" y="99118"/>
                    <a:pt x="1945532" y="97930"/>
                  </a:cubicBezTo>
                  <a:cubicBezTo>
                    <a:pt x="1975638" y="92617"/>
                    <a:pt x="2036323" y="84960"/>
                    <a:pt x="2036323" y="84960"/>
                  </a:cubicBezTo>
                  <a:cubicBezTo>
                    <a:pt x="2075278" y="71975"/>
                    <a:pt x="2037833" y="83168"/>
                    <a:pt x="2101174" y="71990"/>
                  </a:cubicBezTo>
                  <a:cubicBezTo>
                    <a:pt x="2122884" y="68159"/>
                    <a:pt x="2144089" y="61214"/>
                    <a:pt x="2166025" y="59020"/>
                  </a:cubicBezTo>
                  <a:lnTo>
                    <a:pt x="2230876" y="52535"/>
                  </a:lnTo>
                  <a:cubicBezTo>
                    <a:pt x="2256800" y="50178"/>
                    <a:pt x="2282810" y="48775"/>
                    <a:pt x="2308698" y="46050"/>
                  </a:cubicBezTo>
                  <a:cubicBezTo>
                    <a:pt x="2410765" y="35305"/>
                    <a:pt x="2293752" y="45297"/>
                    <a:pt x="2405974" y="26594"/>
                  </a:cubicBezTo>
                  <a:cubicBezTo>
                    <a:pt x="2464194" y="16891"/>
                    <a:pt x="2431816" y="21561"/>
                    <a:pt x="2503251" y="13624"/>
                  </a:cubicBezTo>
                  <a:cubicBezTo>
                    <a:pt x="2528966" y="7195"/>
                    <a:pt x="2546186" y="1945"/>
                    <a:pt x="2574587" y="654"/>
                  </a:cubicBezTo>
                  <a:cubicBezTo>
                    <a:pt x="2606979" y="-818"/>
                    <a:pt x="2639438" y="654"/>
                    <a:pt x="2671864" y="654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7" y="1013209"/>
            <a:ext cx="4079889" cy="17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13207" y="2921170"/>
            <a:ext cx="4404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Semi-empirical parameterisation of </a:t>
            </a:r>
            <a:r>
              <a:rPr lang="en-GB" sz="1400" dirty="0" err="1" smtClean="0"/>
              <a:t>E</a:t>
            </a:r>
            <a:r>
              <a:rPr lang="en-GB" sz="1400" baseline="-25000" dirty="0" err="1" smtClean="0"/>
              <a:t>abs</a:t>
            </a:r>
            <a:r>
              <a:rPr lang="en-GB" sz="1400" dirty="0" smtClean="0"/>
              <a:t> (not MAC!) from lab diesel and Manchester ambient</a:t>
            </a:r>
          </a:p>
          <a:p>
            <a:endParaRPr lang="en-GB" sz="1400" dirty="0"/>
          </a:p>
          <a:p>
            <a:r>
              <a:rPr lang="en-GB" sz="1400" dirty="0" smtClean="0"/>
              <a:t>M</a:t>
            </a:r>
            <a:r>
              <a:rPr lang="en-GB" sz="1400" baseline="-25000" dirty="0" smtClean="0"/>
              <a:t>R</a:t>
            </a:r>
            <a:r>
              <a:rPr lang="en-GB" sz="1400" dirty="0" smtClean="0"/>
              <a:t> = Mass ratio of non-BC/BC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090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10244</TotalTime>
  <Words>244</Words>
  <Application>Microsoft Office PowerPoint</Application>
  <PresentationFormat>On-screen Show (16:9)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Background/Strategy</vt:lpstr>
      <vt:lpstr>SP2 details, EXSCALABAR</vt:lpstr>
      <vt:lpstr>SP2 particle properties, C037</vt:lpstr>
      <vt:lpstr>How absorbing is the aerosol? C037</vt:lpstr>
      <vt:lpstr>Can we model MAC simply?</vt:lpstr>
      <vt:lpstr>PowerPoint Presentation</vt:lpstr>
      <vt:lpstr>PowerPoint Presentation</vt:lpstr>
      <vt:lpstr>Hybrid model by Liu et al (2017)</vt:lpstr>
      <vt:lpstr>Hybrid model by Liu et al (2017)</vt:lpstr>
      <vt:lpstr>Hybrid model by Liu et al (2017)</vt:lpstr>
      <vt:lpstr>Optical modelling summary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McCabe</dc:creator>
  <cp:lastModifiedBy>Jonathan Taylor</cp:lastModifiedBy>
  <cp:revision>77</cp:revision>
  <dcterms:created xsi:type="dcterms:W3CDTF">2016-11-01T08:27:21Z</dcterms:created>
  <dcterms:modified xsi:type="dcterms:W3CDTF">2018-09-28T16:02:44Z</dcterms:modified>
</cp:coreProperties>
</file>