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91" r:id="rId4"/>
    <p:sldId id="257" r:id="rId5"/>
    <p:sldId id="258" r:id="rId6"/>
    <p:sldId id="287" r:id="rId7"/>
    <p:sldId id="288" r:id="rId8"/>
    <p:sldId id="272" r:id="rId9"/>
    <p:sldId id="271" r:id="rId10"/>
    <p:sldId id="274" r:id="rId11"/>
    <p:sldId id="275" r:id="rId12"/>
    <p:sldId id="281" r:id="rId13"/>
    <p:sldId id="273" r:id="rId14"/>
    <p:sldId id="289" r:id="rId15"/>
    <p:sldId id="286" r:id="rId16"/>
    <p:sldId id="290" r:id="rId17"/>
    <p:sldId id="282" r:id="rId18"/>
    <p:sldId id="260" r:id="rId19"/>
    <p:sldId id="28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>
      <p:cViewPr varScale="1">
        <p:scale>
          <a:sx n="97" d="100"/>
          <a:sy n="97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4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2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24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9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2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9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7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3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6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1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5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8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2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5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9/28/2018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5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68952" cy="3384375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Arial" pitchFamily="34" charset="0"/>
                <a:cs typeface="Arial" pitchFamily="34" charset="0"/>
              </a:rPr>
              <a:t>Analysis of </a:t>
            </a:r>
            <a:br>
              <a:rPr lang="en-GB" sz="4400" dirty="0" smtClean="0">
                <a:latin typeface="Arial" pitchFamily="34" charset="0"/>
                <a:cs typeface="Arial" pitchFamily="34" charset="0"/>
              </a:rPr>
            </a:br>
            <a:r>
              <a:rPr lang="en-GB" sz="4400" dirty="0" smtClean="0">
                <a:latin typeface="Arial" pitchFamily="34" charset="0"/>
                <a:cs typeface="Arial" pitchFamily="34" charset="0"/>
              </a:rPr>
              <a:t>the 19 August 2017 (C032) Case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smtClean="0">
                <a:latin typeface="Arial" pitchFamily="34" charset="0"/>
                <a:cs typeface="Arial" pitchFamily="34" charset="0"/>
              </a:rPr>
              <a:t>and</a:t>
            </a:r>
            <a:br>
              <a:rPr lang="en-GB" sz="4400" dirty="0" smtClean="0">
                <a:latin typeface="Arial" pitchFamily="34" charset="0"/>
                <a:cs typeface="Arial" pitchFamily="34" charset="0"/>
              </a:rPr>
            </a:br>
            <a:r>
              <a:rPr lang="en-GB" sz="4400" dirty="0" smtClean="0">
                <a:latin typeface="Arial" pitchFamily="34" charset="0"/>
                <a:cs typeface="Arial" pitchFamily="34" charset="0"/>
              </a:rPr>
              <a:t>Plan for Simulations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5054334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Zhiqiang Cui</a:t>
            </a:r>
            <a:r>
              <a:rPr lang="en-GB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Alan Blyth</a:t>
            </a:r>
            <a:r>
              <a:rPr lang="en-GB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1,2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Leeds </a:t>
            </a:r>
          </a:p>
          <a:p>
            <a:r>
              <a:rPr lang="en-GB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NCAS</a:t>
            </a:r>
          </a:p>
          <a:p>
            <a:endParaRPr lang="en-GB" sz="28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Uni leeds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432"/>
            <a:ext cx="3636590" cy="105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ca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188"/>
            <a:ext cx="5055750" cy="12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85" y="692696"/>
            <a:ext cx="71437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977" y="34506"/>
            <a:ext cx="7920879" cy="490066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CDP Drop Number Flux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w-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)*N(bin)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33720" y="2310706"/>
            <a:ext cx="1080120" cy="2736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39752" y="640152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Upward transport of large drops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5616"/>
            <a:ext cx="5703590" cy="4562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CIP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Drop Number Flux (w-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)*N(bin)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35996" y="2810824"/>
            <a:ext cx="1238709" cy="109233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1560" y="1916832"/>
            <a:ext cx="360040" cy="3960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1560" y="4581128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6669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98900" y="30689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Magaritz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Pinsky, 2009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54" y="4193873"/>
            <a:ext cx="2740659" cy="2655630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>
            <a:off x="6804248" y="5078610"/>
            <a:ext cx="1194608" cy="1080120"/>
          </a:xfrm>
          <a:prstGeom prst="curvedConnector3">
            <a:avLst>
              <a:gd name="adj1" fmla="val 12938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65448" y="382454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Profile run 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46813"/>
            <a:ext cx="8829826" cy="1411187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Slopes of profile runs (Height/Distance): 3.2 – 4.1 %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Gentle slantwise ascending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851" y="1067529"/>
            <a:ext cx="7696200" cy="37623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22828" y="1327727"/>
            <a:ext cx="881329" cy="31691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80021" y="2647441"/>
            <a:ext cx="6336704" cy="80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8013" y="3511537"/>
            <a:ext cx="6408712" cy="106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08013" y="4308553"/>
            <a:ext cx="6404713" cy="951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80021" y="1847232"/>
            <a:ext cx="6288682" cy="8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91018" y="1668189"/>
            <a:ext cx="7920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SLR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0884" y="2403865"/>
            <a:ext cx="7920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SLR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726" y="3278326"/>
            <a:ext cx="7920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SLR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726" y="4039667"/>
            <a:ext cx="7920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SLR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0608" y="1042164"/>
            <a:ext cx="14041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Profile run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356" y="2703237"/>
            <a:ext cx="171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Altitude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0341" y="490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740627" y="1327727"/>
            <a:ext cx="6817567" cy="3119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ultiply 23"/>
          <p:cNvSpPr/>
          <p:nvPr/>
        </p:nvSpPr>
        <p:spPr>
          <a:xfrm>
            <a:off x="2375066" y="916598"/>
            <a:ext cx="576064" cy="53079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69845" y="62101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Profiles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04357" y="5987649"/>
            <a:ext cx="288032" cy="329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500"/>
            <a:ext cx="4762500" cy="666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028" y="116632"/>
            <a:ext cx="3600772" cy="288032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CDP 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size distribution functions in P11, P12, and P13 (upper part of the clouds)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87" y="2780928"/>
            <a:ext cx="2289854" cy="3816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1880" y="4766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89199" cy="128089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052736"/>
            <a:ext cx="7740352" cy="532859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aerosol layers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~2000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m: 200 – 700 cm</a:t>
            </a:r>
            <a:r>
              <a:rPr lang="en-GB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~2500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4000 m, &lt; 200 cm</a:t>
            </a:r>
            <a:r>
              <a:rPr lang="en-GB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Five cloud penetrations</a:t>
            </a:r>
          </a:p>
          <a:p>
            <a:pPr lvl="1"/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shallow convection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Warm rain process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Upward transport of drizzle drops,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downward of raindrops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velocities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Very strong for such shallow clouds,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close to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 ms</a:t>
            </a:r>
            <a:r>
              <a:rPr lang="en-GB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242" y="260648"/>
            <a:ext cx="6589199" cy="128089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Plan for Simulations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052736"/>
            <a:ext cx="6591985" cy="5400600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Met Office’s MONC model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the model capture the general feature of the clouds, such as the stratocumulus and the cellular convection?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structure and evolution of the clouds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Aerosol impact on the clouds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role of aerosol above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 through entrainment to act as CCN or the effect of radiation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Supplementary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01" y="-6981"/>
            <a:ext cx="8229600" cy="1143000"/>
          </a:xfrm>
        </p:spPr>
        <p:txBody>
          <a:bodyPr/>
          <a:lstStyle/>
          <a:p>
            <a:r>
              <a:rPr lang="en-GB" dirty="0" smtClean="0"/>
              <a:t>Cloud Types in Run 11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1" y="1518475"/>
            <a:ext cx="28575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" y="4221088"/>
            <a:ext cx="28575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18475"/>
            <a:ext cx="28575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285750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6053" y="1136019"/>
            <a:ext cx="255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broad downdraught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96053" y="3923764"/>
            <a:ext cx="255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broad </a:t>
            </a:r>
            <a:r>
              <a:rPr lang="en-GB" dirty="0" err="1" smtClean="0"/>
              <a:t>updraught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828501" y="1124744"/>
            <a:ext cx="255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circulation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828501" y="3923764"/>
            <a:ext cx="255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Dip by downdraught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36096" y="4941168"/>
            <a:ext cx="0" cy="1224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48064" y="2996952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80112" y="2924944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92280" y="3077344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32240" y="3140968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58441"/>
            <a:ext cx="6589199" cy="1280890"/>
          </a:xfrm>
        </p:spPr>
        <p:txBody>
          <a:bodyPr/>
          <a:lstStyle/>
          <a:p>
            <a:r>
              <a:rPr lang="en-GB" dirty="0" smtClean="0"/>
              <a:t>Wavelet Analysis of PCASP in Run 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7939"/>
            <a:ext cx="4464496" cy="5102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1268760"/>
            <a:ext cx="3682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Repeated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Period of ~ 16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Other variables do not have such periodicity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w</a:t>
            </a:r>
            <a:r>
              <a:rPr lang="en-GB" dirty="0" smtClean="0"/>
              <a:t>’ (next slide)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err="1"/>
              <a:t>w</a:t>
            </a:r>
            <a:r>
              <a:rPr lang="en-GB" dirty="0" err="1" smtClean="0"/>
              <a:t>’w</a:t>
            </a:r>
            <a:r>
              <a:rPr lang="en-GB" dirty="0" smtClean="0"/>
              <a:t>’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err="1"/>
              <a:t>w</a:t>
            </a:r>
            <a:r>
              <a:rPr lang="en-GB" dirty="0" err="1" smtClean="0"/>
              <a:t>’t</a:t>
            </a:r>
            <a:r>
              <a:rPr lang="en-GB" dirty="0" smtClean="0"/>
              <a:t>’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err="1"/>
              <a:t>s</a:t>
            </a:r>
            <a:r>
              <a:rPr lang="en-GB" dirty="0" err="1" smtClean="0"/>
              <a:t>qrt</a:t>
            </a:r>
            <a:r>
              <a:rPr lang="en-GB" dirty="0" smtClean="0"/>
              <a:t>(u’u’+v’v’+</a:t>
            </a:r>
            <a:r>
              <a:rPr lang="en-GB" dirty="0" err="1" smtClean="0"/>
              <a:t>w’w</a:t>
            </a:r>
            <a:r>
              <a:rPr lang="en-GB" dirty="0" smtClean="0"/>
              <a:t>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Might be caused by gravity waves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33664"/>
            <a:ext cx="2016224" cy="30243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72200" y="6093296"/>
            <a:ext cx="12147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16216" y="465313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34572" y="4446823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P6 After Run 6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434572" y="5900777"/>
            <a:ext cx="170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P5 before Run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89199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Wavelet Analysis of </a:t>
            </a:r>
            <a:r>
              <a:rPr lang="en-GB" dirty="0"/>
              <a:t>V</a:t>
            </a:r>
            <a:r>
              <a:rPr lang="en-GB" dirty="0" smtClean="0"/>
              <a:t>ertical Velocity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5715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355976" cy="4355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416" y="420649"/>
            <a:ext cx="6589199" cy="92854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Cluster Analysis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56792"/>
            <a:ext cx="4752528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Mean(N)in BL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0050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Z(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above BL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3477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mean(N) above BL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21328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max(N) above BL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64088" y="5949280"/>
            <a:ext cx="14401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68412" y="3717032"/>
            <a:ext cx="49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A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3352" y="4051230"/>
            <a:ext cx="64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B</a:t>
            </a:r>
            <a:r>
              <a:rPr lang="en-GB" sz="3600" baseline="-25000" dirty="0" smtClean="0">
                <a:solidFill>
                  <a:srgbClr val="FF0000"/>
                </a:solidFill>
              </a:rPr>
              <a:t>1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3830570"/>
            <a:ext cx="74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B</a:t>
            </a:r>
            <a:r>
              <a:rPr lang="en-GB" sz="3600" baseline="-25000" dirty="0" smtClean="0">
                <a:solidFill>
                  <a:srgbClr val="FF0000"/>
                </a:solidFill>
              </a:rPr>
              <a:t>2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39" y="97553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max. and mean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pcasp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above BL, the height of max.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pcasp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and mean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pcasp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within BL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Two clusters: A and 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 B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and B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971600" y="5805264"/>
            <a:ext cx="4392488" cy="5040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CDP drop size distribution </a:t>
            </a:r>
            <a:br>
              <a:rPr lang="en-GB" sz="3600" dirty="0" smtClean="0"/>
            </a:br>
            <a:r>
              <a:rPr lang="en-GB" sz="3600" dirty="0" smtClean="0"/>
              <a:t>in </a:t>
            </a:r>
            <a:r>
              <a:rPr lang="en-GB" sz="3600" dirty="0" err="1" smtClean="0"/>
              <a:t>updraught</a:t>
            </a:r>
            <a:r>
              <a:rPr lang="en-GB" sz="3600" dirty="0" smtClean="0"/>
              <a:t> (solid) and downdraught (dashed)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18375" y="1556792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Both upward and downward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More upward flux of large drops in Runs 9-10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172797"/>
            <a:ext cx="5670376" cy="56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71976"/>
            <a:ext cx="6589199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Correlation between </a:t>
            </a:r>
            <a:br>
              <a:rPr lang="en-GB" dirty="0" smtClean="0"/>
            </a:br>
            <a:r>
              <a:rPr lang="en-GB" dirty="0" smtClean="0"/>
              <a:t>w and CDP concentration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2113"/>
            <a:ext cx="5517232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1988840"/>
            <a:ext cx="2386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Correlations are not great except between 10 – 20 µm in Run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0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4" y="1054372"/>
            <a:ext cx="2908092" cy="5816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214" y="3044891"/>
            <a:ext cx="74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B</a:t>
            </a:r>
            <a:r>
              <a:rPr lang="en-GB" sz="3600" baseline="-25000" dirty="0" smtClean="0">
                <a:solidFill>
                  <a:srgbClr val="FF0000"/>
                </a:solidFill>
              </a:rPr>
              <a:t>1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6236" y="4941168"/>
            <a:ext cx="74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B</a:t>
            </a:r>
            <a:r>
              <a:rPr lang="en-GB" sz="3600" baseline="-25000" dirty="0">
                <a:solidFill>
                  <a:srgbClr val="FF0000"/>
                </a:solidFill>
              </a:rPr>
              <a:t>2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975" y="1066031"/>
            <a:ext cx="74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355976" cy="4355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0055" y="707504"/>
            <a:ext cx="410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C032(19-08-2017)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 of the first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(A)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48064" y="5013176"/>
            <a:ext cx="14401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042214" y="3441556"/>
            <a:ext cx="49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A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9990" y="3304473"/>
            <a:ext cx="64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B</a:t>
            </a:r>
            <a:r>
              <a:rPr lang="en-GB" sz="3600" baseline="-25000" dirty="0" smtClean="0">
                <a:solidFill>
                  <a:srgbClr val="FF0000"/>
                </a:solidFill>
              </a:rPr>
              <a:t>1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5301" y="2924944"/>
            <a:ext cx="74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B</a:t>
            </a:r>
            <a:r>
              <a:rPr lang="en-GB" sz="3600" baseline="-25000" dirty="0" smtClean="0">
                <a:solidFill>
                  <a:srgbClr val="FF0000"/>
                </a:solidFill>
              </a:rPr>
              <a:t>2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950" y="346078"/>
            <a:ext cx="317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PCASP concentration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0832" y="2342274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Polluted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7393" y="3679387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Polluted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0332" y="5504175"/>
            <a:ext cx="195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Polluted and higher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8918" y="1538501"/>
            <a:ext cx="93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4437112"/>
            <a:ext cx="93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6372036"/>
            <a:ext cx="93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4" y="499957"/>
            <a:ext cx="4286250" cy="595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606046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Courtesy of S. Abel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57" y="47519"/>
            <a:ext cx="3429000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308304" y="4365104"/>
            <a:ext cx="576064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5653" y="375210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Cloud penetrations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5750" y="6034750"/>
            <a:ext cx="15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Below-cloud aerosol run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6588224" y="6317012"/>
            <a:ext cx="1080120" cy="112785"/>
          </a:xfrm>
          <a:prstGeom prst="bentConnector3">
            <a:avLst>
              <a:gd name="adj1" fmla="val -58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45630" y="5229200"/>
            <a:ext cx="1698778" cy="1087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55" y="476673"/>
            <a:ext cx="3704532" cy="2469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36" y="3616669"/>
            <a:ext cx="3697287" cy="246485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083630" y="2482826"/>
            <a:ext cx="1376802" cy="59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P1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20272" y="5641730"/>
            <a:ext cx="1376802" cy="59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P4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62" y="145019"/>
            <a:ext cx="360905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PCASP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61" y="834388"/>
            <a:ext cx="2891485" cy="4819142"/>
          </a:xfrm>
        </p:spPr>
      </p:pic>
      <p:sp>
        <p:nvSpPr>
          <p:cNvPr id="13" name="TextBox 12"/>
          <p:cNvSpPr txBox="1"/>
          <p:nvPr/>
        </p:nvSpPr>
        <p:spPr>
          <a:xfrm>
            <a:off x="1317028" y="6081527"/>
            <a:ext cx="534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Aerosol conc. within the BL ~ 200-700 cm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Aerosol layer above the BL &lt; 200 cm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537" y="410682"/>
            <a:ext cx="7362919" cy="72008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Aerosol in Run 6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below cloud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988840"/>
            <a:ext cx="2556083" cy="2592288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rot="16200000" flipV="1">
            <a:off x="843518" y="4423428"/>
            <a:ext cx="1073351" cy="33494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2104" y="487707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6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8283" y="4883520"/>
            <a:ext cx="7290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Mean concentration in Run 6 ~ 480 cm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Repeated patterns in PCASP concentration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Wavelet analysis: the period of the patterns ~ 16 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correlation between PCASP and w’,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w’t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’, TKE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635" y="1196752"/>
            <a:ext cx="5724525" cy="3505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250756" y="12925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0352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PCASP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902" y="3642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CDP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2664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Cloud Penetrations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1" y="756084"/>
            <a:ext cx="4067944" cy="6101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508" y="5704145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onvection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Run 11</a:t>
            </a: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Runs 8 – 10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90030"/>
            <a:ext cx="2664296" cy="4440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023" y="260648"/>
            <a:ext cx="39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CDP concentration (cm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336704" cy="64638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In-cloud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istribution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8748"/>
            <a:ext cx="285750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96" y="888776"/>
            <a:ext cx="5715000" cy="4762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4" y="5796975"/>
            <a:ext cx="7632848" cy="916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Longer tails at higher level: strong w at higher levels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 tails at lower ends: more downdraught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5876"/>
            <a:ext cx="4762500" cy="666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008" y="348680"/>
            <a:ext cx="3816424" cy="2745596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Size Dis. Functions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Peaks shift towards large values with increasing height, i.e., Run 7 =&gt; Run 11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through collision-coalescence.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37" y="19077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CDP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1308" y="2724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2DS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4337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CIP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7997" y="3510960"/>
            <a:ext cx="4346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of 200 µm-sized drizzle drops increases with height, but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Concentration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µm-sized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raindrops decreases with height.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drizzle drops at higher levels.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raindrops at lower levels.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347864" y="476672"/>
            <a:ext cx="29354" cy="1800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15816" y="1556707"/>
            <a:ext cx="0" cy="369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23928" y="1052736"/>
            <a:ext cx="0" cy="10526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32398" y="4365104"/>
            <a:ext cx="252" cy="798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79912" y="4849788"/>
            <a:ext cx="0" cy="370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3578</TotalTime>
  <Words>518</Words>
  <Application>Microsoft Office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Century Gothic</vt:lpstr>
      <vt:lpstr>Symbol</vt:lpstr>
      <vt:lpstr>Wingdings</vt:lpstr>
      <vt:lpstr>Wingdings 3</vt:lpstr>
      <vt:lpstr>Wisp</vt:lpstr>
      <vt:lpstr>Analysis of  the 19 August 2017 (C032) Case and Plan for Simulations</vt:lpstr>
      <vt:lpstr>Cluster Analysis</vt:lpstr>
      <vt:lpstr>PowerPoint Presentation</vt:lpstr>
      <vt:lpstr>PowerPoint Presentation</vt:lpstr>
      <vt:lpstr>PCASP</vt:lpstr>
      <vt:lpstr>Aerosol in Run 6 just below cloud </vt:lpstr>
      <vt:lpstr>Cloud Penetrations</vt:lpstr>
      <vt:lpstr>In-cloud w Distribution</vt:lpstr>
      <vt:lpstr>Size Dis. Functions Peaks shift towards large values with increasing height, i.e., Run 7 =&gt; Run 11 Growth through collision-coalescence. </vt:lpstr>
      <vt:lpstr>CDP Drop Number Flux (w-wterminal)*N(bin)</vt:lpstr>
      <vt:lpstr>CIP Drop Number Flux (w-wterminal)*N(bin)</vt:lpstr>
      <vt:lpstr>Slopes of profile runs (Height/Distance): 3.2 – 4.1 %  Gentle slantwise ascending </vt:lpstr>
      <vt:lpstr>Similar CDP  size distribution functions in P11, P12, and P13 (upper part of the clouds)</vt:lpstr>
      <vt:lpstr>Summary</vt:lpstr>
      <vt:lpstr>Plan for Simulations</vt:lpstr>
      <vt:lpstr>Supplementary slides</vt:lpstr>
      <vt:lpstr>Cloud Types in Run 11</vt:lpstr>
      <vt:lpstr>Wavelet Analysis of PCASP in Run 6</vt:lpstr>
      <vt:lpstr>Wavelet Analysis of Vertical Velocity</vt:lpstr>
      <vt:lpstr>CDP drop size distribution  in updraught (solid) and downdraught (dashed)</vt:lpstr>
      <vt:lpstr>Correlation between  w and CDP concentration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Zhiqiang Cui</dc:creator>
  <cp:lastModifiedBy>Zhiqiang Cui</cp:lastModifiedBy>
  <cp:revision>201</cp:revision>
  <dcterms:created xsi:type="dcterms:W3CDTF">2018-09-06T13:53:42Z</dcterms:created>
  <dcterms:modified xsi:type="dcterms:W3CDTF">2018-09-28T14:19:42Z</dcterms:modified>
</cp:coreProperties>
</file>