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88" r:id="rId3"/>
    <p:sldId id="292" r:id="rId4"/>
    <p:sldId id="293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6" r:id="rId15"/>
  </p:sldIdLst>
  <p:sldSz cx="9144000" cy="6858000" type="screen4x3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5C5104-CE3B-475C-ADE5-120470E0CBEE}">
          <p14:sldIdLst>
            <p14:sldId id="263"/>
          </p14:sldIdLst>
        </p14:section>
        <p14:section name="Untitled Section" id="{22FA94C3-5C4F-48BC-AC13-475B3FC71A08}">
          <p14:sldIdLst>
            <p14:sldId id="288"/>
            <p14:sldId id="292"/>
            <p14:sldId id="293"/>
            <p14:sldId id="291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80C535"/>
    <a:srgbClr val="F79F57"/>
    <a:srgbClr val="B0DD7F"/>
    <a:srgbClr val="72AF2F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C6833-74EC-024A-9CBF-0A324BA6AFA7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883A744D-3D74-5843-A288-87224AF130CD}">
      <dgm:prSet phldrT="[Text]"/>
      <dgm:spPr>
        <a:solidFill>
          <a:srgbClr val="AB3402"/>
        </a:solidFill>
      </dgm:spPr>
      <dgm:t>
        <a:bodyPr/>
        <a:lstStyle/>
        <a:p>
          <a:r>
            <a:rPr lang="en-GB" b="1" noProof="0" dirty="0" smtClean="0"/>
            <a:t>Week 3 and</a:t>
          </a:r>
          <a:r>
            <a:rPr lang="en-GB" b="1" baseline="0" noProof="0" dirty="0" smtClean="0"/>
            <a:t> 4</a:t>
          </a:r>
          <a:r>
            <a:rPr lang="en-GB" baseline="0" noProof="0" dirty="0" smtClean="0"/>
            <a:t>: Initial meeting, brainstorm and research into our potential competitors. Create website/Facebook/Instagram to promote our brand.    </a:t>
          </a:r>
          <a:r>
            <a:rPr lang="en-GB" noProof="0" dirty="0" smtClean="0"/>
            <a:t> </a:t>
          </a:r>
          <a:endParaRPr lang="en-GB" noProof="0" dirty="0"/>
        </a:p>
      </dgm:t>
    </dgm:pt>
    <dgm:pt modelId="{00968176-19C3-424D-B150-7802E71731FC}" type="parTrans" cxnId="{E0694C41-B0AC-444D-B400-45C635A5B4E1}">
      <dgm:prSet/>
      <dgm:spPr/>
      <dgm:t>
        <a:bodyPr/>
        <a:lstStyle/>
        <a:p>
          <a:endParaRPr lang="es-ES_tradnl"/>
        </a:p>
      </dgm:t>
    </dgm:pt>
    <dgm:pt modelId="{C08331AB-05A9-5140-824C-8FAAF15A9CA1}" type="sibTrans" cxnId="{E0694C41-B0AC-444D-B400-45C635A5B4E1}">
      <dgm:prSet/>
      <dgm:spPr/>
      <dgm:t>
        <a:bodyPr/>
        <a:lstStyle/>
        <a:p>
          <a:endParaRPr lang="es-ES_tradnl"/>
        </a:p>
      </dgm:t>
    </dgm:pt>
    <dgm:pt modelId="{4C075A52-35AC-B34F-8362-E9F508FA6A9D}">
      <dgm:prSet phldrT="[Text]"/>
      <dgm:spPr>
        <a:solidFill>
          <a:srgbClr val="AB3402"/>
        </a:solidFill>
      </dgm:spPr>
      <dgm:t>
        <a:bodyPr/>
        <a:lstStyle/>
        <a:p>
          <a:r>
            <a:rPr lang="en-GB" b="1" noProof="0" dirty="0" smtClean="0"/>
            <a:t>Week 5 and 6</a:t>
          </a:r>
          <a:r>
            <a:rPr lang="en-GB" noProof="0" dirty="0" smtClean="0"/>
            <a:t>: Writing</a:t>
          </a:r>
          <a:r>
            <a:rPr lang="en-GB" baseline="0" noProof="0" dirty="0" smtClean="0"/>
            <a:t> of blog posts to demonstrate our knowledge of the subject area. Translations selected and translated into English</a:t>
          </a:r>
          <a:endParaRPr lang="en-GB" noProof="0" dirty="0"/>
        </a:p>
      </dgm:t>
    </dgm:pt>
    <dgm:pt modelId="{0DE38EDA-EE6A-0D48-A501-322EAE5A7632}" type="parTrans" cxnId="{BBB3DE4A-E09F-234A-8DC0-A158ABBC728E}">
      <dgm:prSet/>
      <dgm:spPr/>
      <dgm:t>
        <a:bodyPr/>
        <a:lstStyle/>
        <a:p>
          <a:endParaRPr lang="es-ES_tradnl"/>
        </a:p>
      </dgm:t>
    </dgm:pt>
    <dgm:pt modelId="{FD85DCD7-9CB3-0644-8F72-3C6510A6FB19}" type="sibTrans" cxnId="{BBB3DE4A-E09F-234A-8DC0-A158ABBC728E}">
      <dgm:prSet/>
      <dgm:spPr/>
      <dgm:t>
        <a:bodyPr/>
        <a:lstStyle/>
        <a:p>
          <a:endParaRPr lang="es-ES_tradnl"/>
        </a:p>
      </dgm:t>
    </dgm:pt>
    <dgm:pt modelId="{A4740CCF-B571-E74D-B6EF-C38B569C92F9}">
      <dgm:prSet phldrT="[Text]"/>
      <dgm:spPr>
        <a:solidFill>
          <a:srgbClr val="AB3402"/>
        </a:solidFill>
      </dgm:spPr>
      <dgm:t>
        <a:bodyPr/>
        <a:lstStyle/>
        <a:p>
          <a:r>
            <a:rPr lang="en-GB" b="1" noProof="0" dirty="0" smtClean="0"/>
            <a:t>Week 7 and 8</a:t>
          </a:r>
          <a:r>
            <a:rPr lang="en-GB" noProof="0" dirty="0" smtClean="0"/>
            <a:t>: Translations</a:t>
          </a:r>
          <a:r>
            <a:rPr lang="en-GB" baseline="0" noProof="0" dirty="0" smtClean="0"/>
            <a:t> revised and proof read. Research into translation rates. Creation of mock magazine.</a:t>
          </a:r>
          <a:endParaRPr lang="en-GB" noProof="0" dirty="0"/>
        </a:p>
      </dgm:t>
    </dgm:pt>
    <dgm:pt modelId="{C1192230-DD5E-7141-A0CA-A21800BF6147}" type="parTrans" cxnId="{0CDBD90A-02EC-1044-90A1-F86027E4D3D9}">
      <dgm:prSet/>
      <dgm:spPr/>
      <dgm:t>
        <a:bodyPr/>
        <a:lstStyle/>
        <a:p>
          <a:endParaRPr lang="es-ES_tradnl"/>
        </a:p>
      </dgm:t>
    </dgm:pt>
    <dgm:pt modelId="{57DD11A2-40AF-1048-BEE3-512588E9CBD8}" type="sibTrans" cxnId="{0CDBD90A-02EC-1044-90A1-F86027E4D3D9}">
      <dgm:prSet/>
      <dgm:spPr/>
      <dgm:t>
        <a:bodyPr/>
        <a:lstStyle/>
        <a:p>
          <a:endParaRPr lang="es-ES_tradnl"/>
        </a:p>
      </dgm:t>
    </dgm:pt>
    <dgm:pt modelId="{14DEBAAF-BA7C-2841-83C4-B73C4F8CD955}">
      <dgm:prSet/>
      <dgm:spPr>
        <a:solidFill>
          <a:srgbClr val="AB3402"/>
        </a:solidFill>
      </dgm:spPr>
      <dgm:t>
        <a:bodyPr/>
        <a:lstStyle/>
        <a:p>
          <a:r>
            <a:rPr lang="en-GB" b="1" noProof="0" dirty="0" smtClean="0"/>
            <a:t>Week 9 and 10</a:t>
          </a:r>
          <a:r>
            <a:rPr lang="en-GB" noProof="0" dirty="0" smtClean="0"/>
            <a:t>: Review of all tasks completed to meet the deadlines</a:t>
          </a:r>
          <a:endParaRPr lang="en-GB" noProof="0" dirty="0"/>
        </a:p>
      </dgm:t>
    </dgm:pt>
    <dgm:pt modelId="{826C4C8B-D198-BC4E-84F2-BDE11257D49E}" type="parTrans" cxnId="{982DFD25-5151-D74B-9B77-152B92A41B20}">
      <dgm:prSet/>
      <dgm:spPr/>
      <dgm:t>
        <a:bodyPr/>
        <a:lstStyle/>
        <a:p>
          <a:endParaRPr lang="es-ES_tradnl"/>
        </a:p>
      </dgm:t>
    </dgm:pt>
    <dgm:pt modelId="{C3B3533B-6F4F-1A45-97D1-2A84555541A7}" type="sibTrans" cxnId="{982DFD25-5151-D74B-9B77-152B92A41B20}">
      <dgm:prSet/>
      <dgm:spPr/>
      <dgm:t>
        <a:bodyPr/>
        <a:lstStyle/>
        <a:p>
          <a:endParaRPr lang="es-ES_tradnl"/>
        </a:p>
      </dgm:t>
    </dgm:pt>
    <dgm:pt modelId="{B1A601FE-E989-FC4F-8492-7F636480D5E5}" type="pres">
      <dgm:prSet presAssocID="{F0BC6833-74EC-024A-9CBF-0A324BA6AFA7}" presName="linearFlow" presStyleCnt="0">
        <dgm:presLayoutVars>
          <dgm:resizeHandles val="exact"/>
        </dgm:presLayoutVars>
      </dgm:prSet>
      <dgm:spPr/>
    </dgm:pt>
    <dgm:pt modelId="{55D3DA67-566D-074D-A0AB-34D42CC177F7}" type="pres">
      <dgm:prSet presAssocID="{883A744D-3D74-5843-A288-87224AF130CD}" presName="node" presStyleLbl="node1" presStyleIdx="0" presStyleCnt="4" custScaleX="53703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D80E4C-19E2-7747-8CFB-28A71D1B705F}" type="pres">
      <dgm:prSet presAssocID="{C08331AB-05A9-5140-824C-8FAAF15A9CA1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85C1CB4B-A830-0044-8D70-2DEE31F0A8F3}" type="pres">
      <dgm:prSet presAssocID="{C08331AB-05A9-5140-824C-8FAAF15A9CA1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33654196-4D36-AB42-9CC7-5915727415ED}" type="pres">
      <dgm:prSet presAssocID="{4C075A52-35AC-B34F-8362-E9F508FA6A9D}" presName="node" presStyleLbl="node1" presStyleIdx="1" presStyleCnt="4" custScaleX="53703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A48495-224F-3648-A8F2-77F541AC1340}" type="pres">
      <dgm:prSet presAssocID="{FD85DCD7-9CB3-0644-8F72-3C6510A6FB19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9AA05B0A-5A82-9240-BFB3-B2365F0020B7}" type="pres">
      <dgm:prSet presAssocID="{FD85DCD7-9CB3-0644-8F72-3C6510A6FB19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294EF58D-C116-194A-90BB-E652B21A00FE}" type="pres">
      <dgm:prSet presAssocID="{A4740CCF-B571-E74D-B6EF-C38B569C92F9}" presName="node" presStyleLbl="node1" presStyleIdx="2" presStyleCnt="4" custScaleX="537030" custLinFactNeighborX="0" custLinFactNeighborY="-764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A1EC7A-8FE0-794F-94FC-54BDDC0BAF03}" type="pres">
      <dgm:prSet presAssocID="{57DD11A2-40AF-1048-BEE3-512588E9CBD8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BB5A3082-56D4-B54E-AC7C-3692F5169D82}" type="pres">
      <dgm:prSet presAssocID="{57DD11A2-40AF-1048-BEE3-512588E9CBD8}" presName="connectorText" presStyleLbl="sibTrans2D1" presStyleIdx="2" presStyleCnt="3"/>
      <dgm:spPr/>
      <dgm:t>
        <a:bodyPr/>
        <a:lstStyle/>
        <a:p>
          <a:endParaRPr lang="es-ES_tradnl"/>
        </a:p>
      </dgm:t>
    </dgm:pt>
    <dgm:pt modelId="{4A628C63-BAA5-FA4C-B2AB-55D1B5A7C567}" type="pres">
      <dgm:prSet presAssocID="{14DEBAAF-BA7C-2841-83C4-B73C4F8CD955}" presName="node" presStyleLbl="node1" presStyleIdx="3" presStyleCnt="4" custScaleX="53703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A64EAC9-61A5-4088-BD1B-DCB9FBFD0386}" type="presOf" srcId="{57DD11A2-40AF-1048-BEE3-512588E9CBD8}" destId="{E6A1EC7A-8FE0-794F-94FC-54BDDC0BAF03}" srcOrd="0" destOrd="0" presId="urn:microsoft.com/office/officeart/2005/8/layout/process2"/>
    <dgm:cxn modelId="{0CDBD90A-02EC-1044-90A1-F86027E4D3D9}" srcId="{F0BC6833-74EC-024A-9CBF-0A324BA6AFA7}" destId="{A4740CCF-B571-E74D-B6EF-C38B569C92F9}" srcOrd="2" destOrd="0" parTransId="{C1192230-DD5E-7141-A0CA-A21800BF6147}" sibTransId="{57DD11A2-40AF-1048-BEE3-512588E9CBD8}"/>
    <dgm:cxn modelId="{E0694C41-B0AC-444D-B400-45C635A5B4E1}" srcId="{F0BC6833-74EC-024A-9CBF-0A324BA6AFA7}" destId="{883A744D-3D74-5843-A288-87224AF130CD}" srcOrd="0" destOrd="0" parTransId="{00968176-19C3-424D-B150-7802E71731FC}" sibTransId="{C08331AB-05A9-5140-824C-8FAAF15A9CA1}"/>
    <dgm:cxn modelId="{65141075-B666-4ECF-8202-9CE143D5CA85}" type="presOf" srcId="{FD85DCD7-9CB3-0644-8F72-3C6510A6FB19}" destId="{39A48495-224F-3648-A8F2-77F541AC1340}" srcOrd="0" destOrd="0" presId="urn:microsoft.com/office/officeart/2005/8/layout/process2"/>
    <dgm:cxn modelId="{2AA9F01B-2388-47B9-BC8C-DCFD5FB7AA26}" type="presOf" srcId="{57DD11A2-40AF-1048-BEE3-512588E9CBD8}" destId="{BB5A3082-56D4-B54E-AC7C-3692F5169D82}" srcOrd="1" destOrd="0" presId="urn:microsoft.com/office/officeart/2005/8/layout/process2"/>
    <dgm:cxn modelId="{47F951F9-C66C-444D-8EA0-C1B49D4460C1}" type="presOf" srcId="{4C075A52-35AC-B34F-8362-E9F508FA6A9D}" destId="{33654196-4D36-AB42-9CC7-5915727415ED}" srcOrd="0" destOrd="0" presId="urn:microsoft.com/office/officeart/2005/8/layout/process2"/>
    <dgm:cxn modelId="{982DFD25-5151-D74B-9B77-152B92A41B20}" srcId="{F0BC6833-74EC-024A-9CBF-0A324BA6AFA7}" destId="{14DEBAAF-BA7C-2841-83C4-B73C4F8CD955}" srcOrd="3" destOrd="0" parTransId="{826C4C8B-D198-BC4E-84F2-BDE11257D49E}" sibTransId="{C3B3533B-6F4F-1A45-97D1-2A84555541A7}"/>
    <dgm:cxn modelId="{7AF1FCAA-1D10-4C13-9610-6DACD049209F}" type="presOf" srcId="{A4740CCF-B571-E74D-B6EF-C38B569C92F9}" destId="{294EF58D-C116-194A-90BB-E652B21A00FE}" srcOrd="0" destOrd="0" presId="urn:microsoft.com/office/officeart/2005/8/layout/process2"/>
    <dgm:cxn modelId="{AB7D248E-8534-4B3E-9D97-9A24CEE8BA99}" type="presOf" srcId="{883A744D-3D74-5843-A288-87224AF130CD}" destId="{55D3DA67-566D-074D-A0AB-34D42CC177F7}" srcOrd="0" destOrd="0" presId="urn:microsoft.com/office/officeart/2005/8/layout/process2"/>
    <dgm:cxn modelId="{29874C35-69E6-4D4C-8AEA-716B88BE718D}" type="presOf" srcId="{C08331AB-05A9-5140-824C-8FAAF15A9CA1}" destId="{96D80E4C-19E2-7747-8CFB-28A71D1B705F}" srcOrd="0" destOrd="0" presId="urn:microsoft.com/office/officeart/2005/8/layout/process2"/>
    <dgm:cxn modelId="{59AE4367-0FEF-4895-8798-486F853776BB}" type="presOf" srcId="{C08331AB-05A9-5140-824C-8FAAF15A9CA1}" destId="{85C1CB4B-A830-0044-8D70-2DEE31F0A8F3}" srcOrd="1" destOrd="0" presId="urn:microsoft.com/office/officeart/2005/8/layout/process2"/>
    <dgm:cxn modelId="{58DA0380-3624-45AC-BD33-11033ED4BEE9}" type="presOf" srcId="{FD85DCD7-9CB3-0644-8F72-3C6510A6FB19}" destId="{9AA05B0A-5A82-9240-BFB3-B2365F0020B7}" srcOrd="1" destOrd="0" presId="urn:microsoft.com/office/officeart/2005/8/layout/process2"/>
    <dgm:cxn modelId="{BBB3DE4A-E09F-234A-8DC0-A158ABBC728E}" srcId="{F0BC6833-74EC-024A-9CBF-0A324BA6AFA7}" destId="{4C075A52-35AC-B34F-8362-E9F508FA6A9D}" srcOrd="1" destOrd="0" parTransId="{0DE38EDA-EE6A-0D48-A501-322EAE5A7632}" sibTransId="{FD85DCD7-9CB3-0644-8F72-3C6510A6FB19}"/>
    <dgm:cxn modelId="{DC75B7A1-AFBC-49E4-8897-E14A7DA456AE}" type="presOf" srcId="{14DEBAAF-BA7C-2841-83C4-B73C4F8CD955}" destId="{4A628C63-BAA5-FA4C-B2AB-55D1B5A7C567}" srcOrd="0" destOrd="0" presId="urn:microsoft.com/office/officeart/2005/8/layout/process2"/>
    <dgm:cxn modelId="{CB3200DD-2081-4A6D-9FA3-15F91153CD43}" type="presOf" srcId="{F0BC6833-74EC-024A-9CBF-0A324BA6AFA7}" destId="{B1A601FE-E989-FC4F-8492-7F636480D5E5}" srcOrd="0" destOrd="0" presId="urn:microsoft.com/office/officeart/2005/8/layout/process2"/>
    <dgm:cxn modelId="{C388FA0B-C58E-4438-B47B-887DA1DACB8F}" type="presParOf" srcId="{B1A601FE-E989-FC4F-8492-7F636480D5E5}" destId="{55D3DA67-566D-074D-A0AB-34D42CC177F7}" srcOrd="0" destOrd="0" presId="urn:microsoft.com/office/officeart/2005/8/layout/process2"/>
    <dgm:cxn modelId="{D3960FB0-6F46-4489-BCD3-01D0653069C2}" type="presParOf" srcId="{B1A601FE-E989-FC4F-8492-7F636480D5E5}" destId="{96D80E4C-19E2-7747-8CFB-28A71D1B705F}" srcOrd="1" destOrd="0" presId="urn:microsoft.com/office/officeart/2005/8/layout/process2"/>
    <dgm:cxn modelId="{00F4A72C-78C8-4707-91B1-79680B7F4A99}" type="presParOf" srcId="{96D80E4C-19E2-7747-8CFB-28A71D1B705F}" destId="{85C1CB4B-A830-0044-8D70-2DEE31F0A8F3}" srcOrd="0" destOrd="0" presId="urn:microsoft.com/office/officeart/2005/8/layout/process2"/>
    <dgm:cxn modelId="{ED585358-CBDF-4657-B500-8CA2ADA747B0}" type="presParOf" srcId="{B1A601FE-E989-FC4F-8492-7F636480D5E5}" destId="{33654196-4D36-AB42-9CC7-5915727415ED}" srcOrd="2" destOrd="0" presId="urn:microsoft.com/office/officeart/2005/8/layout/process2"/>
    <dgm:cxn modelId="{324993FE-8EB9-45C3-A337-88B5208C5AE8}" type="presParOf" srcId="{B1A601FE-E989-FC4F-8492-7F636480D5E5}" destId="{39A48495-224F-3648-A8F2-77F541AC1340}" srcOrd="3" destOrd="0" presId="urn:microsoft.com/office/officeart/2005/8/layout/process2"/>
    <dgm:cxn modelId="{EE235F3A-F8E6-4281-8FAC-58CA564E2128}" type="presParOf" srcId="{39A48495-224F-3648-A8F2-77F541AC1340}" destId="{9AA05B0A-5A82-9240-BFB3-B2365F0020B7}" srcOrd="0" destOrd="0" presId="urn:microsoft.com/office/officeart/2005/8/layout/process2"/>
    <dgm:cxn modelId="{FB9529D9-7D20-4404-AC84-105F09D53A2E}" type="presParOf" srcId="{B1A601FE-E989-FC4F-8492-7F636480D5E5}" destId="{294EF58D-C116-194A-90BB-E652B21A00FE}" srcOrd="4" destOrd="0" presId="urn:microsoft.com/office/officeart/2005/8/layout/process2"/>
    <dgm:cxn modelId="{17ABDD66-6289-4377-BD5A-5FEF2595AF66}" type="presParOf" srcId="{B1A601FE-E989-FC4F-8492-7F636480D5E5}" destId="{E6A1EC7A-8FE0-794F-94FC-54BDDC0BAF03}" srcOrd="5" destOrd="0" presId="urn:microsoft.com/office/officeart/2005/8/layout/process2"/>
    <dgm:cxn modelId="{079E21C7-FB23-4344-9BFE-23C3A4F02803}" type="presParOf" srcId="{E6A1EC7A-8FE0-794F-94FC-54BDDC0BAF03}" destId="{BB5A3082-56D4-B54E-AC7C-3692F5169D82}" srcOrd="0" destOrd="0" presId="urn:microsoft.com/office/officeart/2005/8/layout/process2"/>
    <dgm:cxn modelId="{FD04532A-7E31-475C-99BD-11002B14D63B}" type="presParOf" srcId="{B1A601FE-E989-FC4F-8492-7F636480D5E5}" destId="{4A628C63-BAA5-FA4C-B2AB-55D1B5A7C56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3DA67-566D-074D-A0AB-34D42CC177F7}">
      <dsp:nvSpPr>
        <dsp:cNvPr id="0" name=""/>
        <dsp:cNvSpPr/>
      </dsp:nvSpPr>
      <dsp:spPr>
        <a:xfrm>
          <a:off x="123231" y="2124"/>
          <a:ext cx="7640237" cy="790379"/>
        </a:xfrm>
        <a:prstGeom prst="roundRect">
          <a:avLst>
            <a:gd name="adj" fmla="val 10000"/>
          </a:avLst>
        </a:prstGeom>
        <a:solidFill>
          <a:srgbClr val="AB34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/>
            <a:t>Week 3 and</a:t>
          </a:r>
          <a:r>
            <a:rPr lang="en-GB" sz="1700" b="1" kern="1200" baseline="0" noProof="0" dirty="0" smtClean="0"/>
            <a:t> 4</a:t>
          </a:r>
          <a:r>
            <a:rPr lang="en-GB" sz="1700" kern="1200" baseline="0" noProof="0" dirty="0" smtClean="0"/>
            <a:t>: Initial meeting, brainstorm and research into our potential competitors. Create website/Facebook/Instagram to promote our brand.    </a:t>
          </a:r>
          <a:r>
            <a:rPr lang="en-GB" sz="1700" kern="1200" noProof="0" dirty="0" smtClean="0"/>
            <a:t> </a:t>
          </a:r>
          <a:endParaRPr lang="en-GB" sz="1700" kern="1200" noProof="0" dirty="0"/>
        </a:p>
      </dsp:txBody>
      <dsp:txXfrm>
        <a:off x="146380" y="25273"/>
        <a:ext cx="7593939" cy="744081"/>
      </dsp:txXfrm>
    </dsp:sp>
    <dsp:sp modelId="{96D80E4C-19E2-7747-8CFB-28A71D1B705F}">
      <dsp:nvSpPr>
        <dsp:cNvPr id="0" name=""/>
        <dsp:cNvSpPr/>
      </dsp:nvSpPr>
      <dsp:spPr>
        <a:xfrm rot="5400000">
          <a:off x="3795153" y="812263"/>
          <a:ext cx="296392" cy="355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3836648" y="841902"/>
        <a:ext cx="213402" cy="207474"/>
      </dsp:txXfrm>
    </dsp:sp>
    <dsp:sp modelId="{33654196-4D36-AB42-9CC7-5915727415ED}">
      <dsp:nvSpPr>
        <dsp:cNvPr id="0" name=""/>
        <dsp:cNvSpPr/>
      </dsp:nvSpPr>
      <dsp:spPr>
        <a:xfrm>
          <a:off x="123231" y="1187694"/>
          <a:ext cx="7640237" cy="790379"/>
        </a:xfrm>
        <a:prstGeom prst="roundRect">
          <a:avLst>
            <a:gd name="adj" fmla="val 10000"/>
          </a:avLst>
        </a:prstGeom>
        <a:solidFill>
          <a:srgbClr val="AB34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/>
            <a:t>Week 5 and 6</a:t>
          </a:r>
          <a:r>
            <a:rPr lang="en-GB" sz="1700" kern="1200" noProof="0" dirty="0" smtClean="0"/>
            <a:t>: Writing</a:t>
          </a:r>
          <a:r>
            <a:rPr lang="en-GB" sz="1700" kern="1200" baseline="0" noProof="0" dirty="0" smtClean="0"/>
            <a:t> of blog posts to demonstrate our knowledge of the subject area. Translations selected and translated into English</a:t>
          </a:r>
          <a:endParaRPr lang="en-GB" sz="1700" kern="1200" noProof="0" dirty="0"/>
        </a:p>
      </dsp:txBody>
      <dsp:txXfrm>
        <a:off x="146380" y="1210843"/>
        <a:ext cx="7593939" cy="744081"/>
      </dsp:txXfrm>
    </dsp:sp>
    <dsp:sp modelId="{39A48495-224F-3648-A8F2-77F541AC1340}">
      <dsp:nvSpPr>
        <dsp:cNvPr id="0" name=""/>
        <dsp:cNvSpPr/>
      </dsp:nvSpPr>
      <dsp:spPr>
        <a:xfrm rot="5400000">
          <a:off x="3806477" y="1982735"/>
          <a:ext cx="273745" cy="355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-5400000">
        <a:off x="3836649" y="2023698"/>
        <a:ext cx="213402" cy="191622"/>
      </dsp:txXfrm>
    </dsp:sp>
    <dsp:sp modelId="{294EF58D-C116-194A-90BB-E652B21A00FE}">
      <dsp:nvSpPr>
        <dsp:cNvPr id="0" name=""/>
        <dsp:cNvSpPr/>
      </dsp:nvSpPr>
      <dsp:spPr>
        <a:xfrm>
          <a:off x="123231" y="2343067"/>
          <a:ext cx="7640237" cy="790379"/>
        </a:xfrm>
        <a:prstGeom prst="roundRect">
          <a:avLst>
            <a:gd name="adj" fmla="val 10000"/>
          </a:avLst>
        </a:prstGeom>
        <a:solidFill>
          <a:srgbClr val="AB34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/>
            <a:t>Week 7 and 8</a:t>
          </a:r>
          <a:r>
            <a:rPr lang="en-GB" sz="1700" kern="1200" noProof="0" dirty="0" smtClean="0"/>
            <a:t>: Translations</a:t>
          </a:r>
          <a:r>
            <a:rPr lang="en-GB" sz="1700" kern="1200" baseline="0" noProof="0" dirty="0" smtClean="0"/>
            <a:t> revised and proof read. Research into translation rates. Creation of mock magazine.</a:t>
          </a:r>
          <a:endParaRPr lang="en-GB" sz="1700" kern="1200" noProof="0" dirty="0"/>
        </a:p>
      </dsp:txBody>
      <dsp:txXfrm>
        <a:off x="146380" y="2366216"/>
        <a:ext cx="7593939" cy="744081"/>
      </dsp:txXfrm>
    </dsp:sp>
    <dsp:sp modelId="{E6A1EC7A-8FE0-794F-94FC-54BDDC0BAF03}">
      <dsp:nvSpPr>
        <dsp:cNvPr id="0" name=""/>
        <dsp:cNvSpPr/>
      </dsp:nvSpPr>
      <dsp:spPr>
        <a:xfrm rot="5400000">
          <a:off x="3783830" y="3168304"/>
          <a:ext cx="319039" cy="355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3836648" y="3186620"/>
        <a:ext cx="213402" cy="223327"/>
      </dsp:txXfrm>
    </dsp:sp>
    <dsp:sp modelId="{4A628C63-BAA5-FA4C-B2AB-55D1B5A7C567}">
      <dsp:nvSpPr>
        <dsp:cNvPr id="0" name=""/>
        <dsp:cNvSpPr/>
      </dsp:nvSpPr>
      <dsp:spPr>
        <a:xfrm>
          <a:off x="123231" y="3558833"/>
          <a:ext cx="7640237" cy="790379"/>
        </a:xfrm>
        <a:prstGeom prst="roundRect">
          <a:avLst>
            <a:gd name="adj" fmla="val 10000"/>
          </a:avLst>
        </a:prstGeom>
        <a:solidFill>
          <a:srgbClr val="AB34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smtClean="0"/>
            <a:t>Week 9 and 10</a:t>
          </a:r>
          <a:r>
            <a:rPr lang="en-GB" sz="1700" kern="1200" noProof="0" dirty="0" smtClean="0"/>
            <a:t>: Review of all tasks completed to meet the deadlines</a:t>
          </a:r>
          <a:endParaRPr lang="en-GB" sz="1700" kern="1200" noProof="0" dirty="0"/>
        </a:p>
      </dsp:txBody>
      <dsp:txXfrm>
        <a:off x="146380" y="3581982"/>
        <a:ext cx="7593939" cy="74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44579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44579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2E5C0D8-5712-4638-8E60-418C434F4EC1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45467"/>
            <a:ext cx="2971800" cy="444579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445467"/>
            <a:ext cx="2971800" cy="444579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9173951-4C96-4981-8134-2AC34AC9D5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01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AC3EB32-C7A3-4CBF-AB51-F97C7DA8FDE8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11250"/>
            <a:ext cx="40005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7"/>
            <a:ext cx="2971800" cy="44612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7"/>
            <a:ext cx="2971800" cy="44612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E9392C30-0ABA-40F8-80FB-0A6678D4F1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9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2C30-0ABA-40F8-80FB-0A6678D4F1E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EC539-481B-4FB2-9CDE-8D9625DC544C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90575"/>
            <a:ext cx="5195888" cy="3897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4938229"/>
            <a:ext cx="6048375" cy="46788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6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17/02/14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C9640733-4AB1-44B2-BBBB-90B9F02229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5C1D-4339-4593-9800-C33B7135F579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9961-D36D-4A14-B7D0-2E957D20DC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hyperlink" Target="http://blogs.exeter.ac.uk/etbp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6621" y="476672"/>
            <a:ext cx="8883221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Third Colloquium on Innovation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Modern Languages Education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Bristol • 30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ES_trad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3200" b="1" i="1" dirty="0">
                <a:solidFill>
                  <a:schemeClr val="accent5"/>
                </a:solidFill>
              </a:rPr>
              <a:t>Global </a:t>
            </a:r>
            <a:r>
              <a:rPr lang="en-GB" sz="3200" b="1" i="1" dirty="0" smtClean="0">
                <a:solidFill>
                  <a:schemeClr val="accent5"/>
                </a:solidFill>
              </a:rPr>
              <a:t>citizenship</a:t>
            </a:r>
            <a:br>
              <a:rPr lang="en-GB" sz="3200" b="1" i="1" dirty="0" smtClean="0">
                <a:solidFill>
                  <a:schemeClr val="accent5"/>
                </a:solidFill>
              </a:rPr>
            </a:br>
            <a:r>
              <a:rPr lang="en-GB" sz="2800" b="1" dirty="0">
                <a:solidFill>
                  <a:srgbClr val="0062AB"/>
                </a:solidFill>
              </a:rPr>
              <a:t>The Student Translation Business Project: </a:t>
            </a:r>
            <a:br>
              <a:rPr lang="en-GB" sz="2800" b="1" dirty="0">
                <a:solidFill>
                  <a:srgbClr val="0062AB"/>
                </a:solidFill>
              </a:rPr>
            </a:br>
            <a:r>
              <a:rPr lang="en-GB" sz="2800" b="1" dirty="0" smtClean="0">
                <a:solidFill>
                  <a:srgbClr val="0062AB"/>
                </a:solidFill>
              </a:rPr>
              <a:t>Developing </a:t>
            </a:r>
            <a:r>
              <a:rPr lang="en-GB" sz="2800" b="1" dirty="0">
                <a:solidFill>
                  <a:srgbClr val="0062AB"/>
                </a:solidFill>
              </a:rPr>
              <a:t>Intercultural Skills in the Global Marketplace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2000" dirty="0"/>
          </a:p>
          <a:p>
            <a:r>
              <a:rPr lang="es-ES_tradnl" sz="2000" dirty="0"/>
              <a:t> </a:t>
            </a:r>
          </a:p>
          <a:p>
            <a:pPr algn="r"/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3200" y="48518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Adam Hill </a:t>
            </a:r>
          </a:p>
          <a:p>
            <a:pPr algn="r"/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Fiona </a:t>
            </a:r>
            <a:r>
              <a:rPr lang="es-ES_tradn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Potigny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Isabel Santafé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0031" y="3212976"/>
            <a:ext cx="9169873" cy="1155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3" name="Group 12"/>
          <p:cNvGrpSpPr/>
          <p:nvPr/>
        </p:nvGrpSpPr>
        <p:grpSpPr>
          <a:xfrm>
            <a:off x="412867" y="3282926"/>
            <a:ext cx="8339429" cy="1049996"/>
            <a:chOff x="265019" y="3574572"/>
            <a:chExt cx="8339429" cy="10499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 descr="Transhistoria 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 descr="11040754_10152910248587517_1878859180_n[3]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1" name="Picture 10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5" name="TextBox 1"/>
          <p:cNvSpPr txBox="1"/>
          <p:nvPr/>
        </p:nvSpPr>
        <p:spPr>
          <a:xfrm>
            <a:off x="1213347" y="5041756"/>
            <a:ext cx="3526790" cy="64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800" b="1" kern="1200">
                <a:solidFill>
                  <a:srgbClr val="00B0F0"/>
                </a:solidFill>
                <a:effectLst/>
                <a:latin typeface="Calibri"/>
                <a:ea typeface="Times New Roman"/>
                <a:cs typeface="Times New Roman"/>
              </a:rPr>
              <a:t>#LanGW4</a:t>
            </a:r>
            <a:endParaRPr lang="en-GB" sz="120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1800" b="1" kern="1200">
                <a:solidFill>
                  <a:srgbClr val="00B0F0"/>
                </a:solidFill>
                <a:effectLst/>
                <a:latin typeface="Calibri"/>
                <a:ea typeface="Times New Roman"/>
                <a:cs typeface="Times New Roman"/>
              </a:rPr>
              <a:t>Follow us: @Lan_Gw4</a:t>
            </a:r>
            <a:endParaRPr lang="en-GB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7" y="4653136"/>
            <a:ext cx="1042670" cy="104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80">
            <a:off x="5739559" y="1610086"/>
            <a:ext cx="3221079" cy="355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3375">
            <a:off x="8150899" y="4860414"/>
            <a:ext cx="793796" cy="793796"/>
          </a:xfrm>
          <a:prstGeom prst="round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0288" y="402053"/>
            <a:ext cx="8229600" cy="8678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rebuchet MS" panose="020B0603020202020204" pitchFamily="34" charset="0"/>
                <a:cs typeface="Hobo Std"/>
              </a:rPr>
              <a:t>A platform to showcase work to a hungry new market</a:t>
            </a:r>
            <a:endParaRPr lang="en-US" b="1" dirty="0">
              <a:latin typeface="Trebuchet MS" panose="020B0603020202020204" pitchFamily="34" charset="0"/>
              <a:cs typeface="Hobo St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0966">
            <a:off x="350704" y="2026329"/>
            <a:ext cx="4911308" cy="3599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80393">
            <a:off x="313423" y="5613632"/>
            <a:ext cx="829578" cy="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248">
            <a:off x="6630962" y="887605"/>
            <a:ext cx="2299532" cy="26810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1392418">
            <a:off x="459407" y="1009951"/>
            <a:ext cx="1907802" cy="4793107"/>
            <a:chOff x="2400300" y="694271"/>
            <a:chExt cx="2309780" cy="53699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300" y="2413256"/>
              <a:ext cx="2309780" cy="3650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b="50972"/>
            <a:stretch/>
          </p:blipFill>
          <p:spPr>
            <a:xfrm>
              <a:off x="2400300" y="694271"/>
              <a:ext cx="2291559" cy="1718985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45575"/>
            <a:ext cx="8229600" cy="101289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Our website</a:t>
            </a:r>
            <a:r>
              <a:rPr lang="is-IS" b="1" dirty="0" smtClean="0">
                <a:latin typeface="Calibri"/>
                <a:cs typeface="Calibri"/>
              </a:rPr>
              <a:t>…</a:t>
            </a:r>
            <a:endParaRPr lang="en-US" sz="3600" i="1" dirty="0"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2081" y="5945460"/>
            <a:ext cx="32372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…</a:t>
            </a:r>
            <a:r>
              <a:rPr lang="en-GB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reflects our expertise</a:t>
            </a:r>
            <a:endParaRPr lang="en-GB" b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/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1735" y="-31496"/>
            <a:ext cx="277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…shows approachability</a:t>
            </a:r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5151">
            <a:off x="5996629" y="3719056"/>
            <a:ext cx="2867285" cy="21011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66052" y="5971102"/>
            <a:ext cx="408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…is adapted to the Instagram generation</a:t>
            </a:r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25778" y="1971744"/>
            <a:ext cx="2679718" cy="4074574"/>
            <a:chOff x="3115209" y="2240064"/>
            <a:chExt cx="2268154" cy="3705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5210" y="3644435"/>
              <a:ext cx="2268153" cy="23010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15209" y="2240064"/>
              <a:ext cx="2268153" cy="140437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420665" y="969789"/>
            <a:ext cx="403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…gives our clients’ work a brand new platform</a:t>
            </a:r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754"/>
            <a:ext cx="9144000" cy="97421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rebuchet MS"/>
                <a:cs typeface="Trebuchet MS"/>
              </a:rPr>
              <a:t>The future is bright for </a:t>
            </a:r>
            <a:r>
              <a:rPr lang="en-US" sz="3200" b="1" i="1" dirty="0" smtClean="0">
                <a:latin typeface="Trebuchet MS"/>
                <a:cs typeface="Trebuchet MS"/>
              </a:rPr>
              <a:t>Comida </a:t>
            </a:r>
            <a:r>
              <a:rPr lang="en-US" sz="3200" b="1" i="1" dirty="0" err="1" smtClean="0">
                <a:latin typeface="Trebuchet MS"/>
                <a:cs typeface="Trebuchet MS"/>
              </a:rPr>
              <a:t>Traducida</a:t>
            </a:r>
            <a:r>
              <a:rPr lang="is-IS" sz="3200" b="1" i="1" dirty="0" smtClean="0">
                <a:latin typeface="Trebuchet MS"/>
                <a:cs typeface="Trebuchet MS"/>
              </a:rPr>
              <a:t>…</a:t>
            </a:r>
            <a:endParaRPr lang="en-US" sz="3200" b="1" i="1" dirty="0">
              <a:latin typeface="Trebuchet MS"/>
              <a:cs typeface="Trebuchet MS"/>
            </a:endParaRPr>
          </a:p>
        </p:txBody>
      </p:sp>
      <p:pic>
        <p:nvPicPr>
          <p:cNvPr id="3" name="Picture 2" descr="12077433_10153326906472312_149584609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701">
            <a:off x="5533306" y="2314375"/>
            <a:ext cx="3115814" cy="43359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9476" y="963121"/>
            <a:ext cx="3742096" cy="3920435"/>
            <a:chOff x="285006" y="1857547"/>
            <a:chExt cx="4043884" cy="4299303"/>
          </a:xfrm>
        </p:grpSpPr>
        <p:pic>
          <p:nvPicPr>
            <p:cNvPr id="7" name="Picture 6" descr="12325691_10153327350467312_501562100_o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0" r="3434"/>
            <a:stretch/>
          </p:blipFill>
          <p:spPr>
            <a:xfrm rot="416979">
              <a:off x="1716433" y="3339481"/>
              <a:ext cx="2612457" cy="2817369"/>
            </a:xfrm>
            <a:prstGeom prst="rect">
              <a:avLst/>
            </a:prstGeom>
          </p:spPr>
        </p:pic>
        <p:pic>
          <p:nvPicPr>
            <p:cNvPr id="6" name="Picture 5" descr="12325691_10153327350467312_501562100_o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64"/>
            <a:stretch/>
          </p:blipFill>
          <p:spPr>
            <a:xfrm rot="21364922">
              <a:off x="285006" y="1857547"/>
              <a:ext cx="2822275" cy="27974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4632" y="5425727"/>
            <a:ext cx="5433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LAUNCHING A MAGAZINE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Another way to showcase our clients’ magnificent work (</a:t>
            </a: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and show off our service!)</a:t>
            </a:r>
            <a:endParaRPr lang="en-GB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/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6310" y="942152"/>
            <a:ext cx="5433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PUBLISHING CONSULTANCY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Translating words, culture </a:t>
            </a: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and marketability 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by</a:t>
            </a: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creating layouts appropriate for the target UK market</a:t>
            </a:r>
            <a:endParaRPr lang="en-GB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/>
            <a:endParaRPr lang="en-GB" sz="24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-27384"/>
            <a:ext cx="73160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297" y="769222"/>
            <a:ext cx="54551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WE ARE </a:t>
            </a:r>
            <a:r>
              <a:rPr lang="en-US" sz="2400" i="1" dirty="0">
                <a:solidFill>
                  <a:prstClr val="black"/>
                </a:solidFill>
                <a:latin typeface="Trebuchet MS"/>
                <a:cs typeface="Trebuchet MS"/>
              </a:rPr>
              <a:t>PASSIONATE LINGUISTS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Trebuchet MS"/>
                <a:cs typeface="Trebuchet MS"/>
              </a:rPr>
              <a:t>SOCIAL MEDIA WHIZZ-KIDS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Trebuchet MS"/>
                <a:cs typeface="Trebuchet MS"/>
              </a:rPr>
              <a:t>BLOGGERS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AND </a:t>
            </a:r>
            <a:r>
              <a:rPr lang="en-US" sz="2400" i="1" dirty="0">
                <a:solidFill>
                  <a:prstClr val="black"/>
                </a:solidFill>
                <a:latin typeface="Trebuchet MS"/>
                <a:cs typeface="Trebuchet MS"/>
              </a:rPr>
              <a:t>TOTALLY FOOD OBSESSED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, MAKING OUR SERVICE OFFERING AS UNIQUE, VARIED AND EXPERT AS OUR TASTES.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TRANSLATING WORDS IS ONE THING, BUT WITH OUR PLETHORA OF SKILLS, WE CAN </a:t>
            </a:r>
            <a:r>
              <a:rPr lang="en-US" sz="2400" u="sng" dirty="0">
                <a:solidFill>
                  <a:prstClr val="black"/>
                </a:solidFill>
                <a:latin typeface="Trebuchet MS"/>
                <a:cs typeface="Trebuchet MS"/>
              </a:rPr>
              <a:t>TRANSLATE TASTES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ACROSS BORDERS.</a:t>
            </a:r>
          </a:p>
        </p:txBody>
      </p:sp>
      <p:pic>
        <p:nvPicPr>
          <p:cNvPr id="14" name="Picture 13" descr="Logo sans words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65" y="4888429"/>
            <a:ext cx="1807718" cy="16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42262"/>
            <a:ext cx="8537575" cy="34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endParaRPr lang="en-GB" sz="4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ts val="900"/>
              </a:spcBef>
            </a:pPr>
            <a:endParaRPr lang="en-GB" sz="4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ts val="900"/>
              </a:spcBef>
            </a:pPr>
            <a:r>
              <a:rPr lang="en-GB" sz="3600" b="1" dirty="0">
                <a:solidFill>
                  <a:schemeClr val="accent5"/>
                </a:solidFill>
                <a:latin typeface="+mn-lt"/>
                <a:ea typeface="+mn-ea"/>
              </a:rPr>
              <a:t>Thank you!</a:t>
            </a:r>
          </a:p>
          <a:p>
            <a:pPr algn="ctr">
              <a:spcBef>
                <a:spcPts val="900"/>
              </a:spcBef>
            </a:pPr>
            <a:endParaRPr lang="en-GB" sz="3600" b="1" dirty="0">
              <a:solidFill>
                <a:schemeClr val="accent5"/>
              </a:solidFill>
              <a:latin typeface="+mn-lt"/>
              <a:ea typeface="+mn-ea"/>
            </a:endParaRPr>
          </a:p>
          <a:p>
            <a:pPr algn="ctr">
              <a:spcBef>
                <a:spcPts val="900"/>
              </a:spcBef>
            </a:pPr>
            <a:r>
              <a:rPr lang="en-GB" sz="3600" b="1" dirty="0">
                <a:solidFill>
                  <a:schemeClr val="accent5"/>
                </a:solidFill>
                <a:latin typeface="+mn-lt"/>
                <a:ea typeface="+mn-ea"/>
              </a:rPr>
              <a:t>Any 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5656" y="4365104"/>
            <a:ext cx="6644282" cy="675746"/>
            <a:chOff x="265019" y="3574572"/>
            <a:chExt cx="8339429" cy="1049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 descr="Transhistoria logo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 descr="11040754_10152910248587517_1878859180_n[3]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0" name="Picture 9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326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`</a:t>
            </a:r>
            <a:endParaRPr lang="es-ES_tradnl"/>
          </a:p>
        </p:txBody>
      </p:sp>
      <p:pic>
        <p:nvPicPr>
          <p:cNvPr id="3" name="Picture 2" descr="UoE Corporate 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3" y="0"/>
            <a:ext cx="9169873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6111" y="1134886"/>
            <a:ext cx="8537575" cy="7064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GB" sz="4000" b="1" dirty="0">
                <a:solidFill>
                  <a:schemeClr val="bg1"/>
                </a:solidFill>
                <a:latin typeface="+mn-lt"/>
              </a:rPr>
              <a:t>Translation Business </a:t>
            </a:r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Project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26" y="2202277"/>
            <a:ext cx="9341826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/>
              <a:t>Project-based learning </a:t>
            </a:r>
            <a:r>
              <a:rPr lang="en-GB" sz="2400" smtClean="0"/>
              <a:t>initiative - run </a:t>
            </a:r>
            <a:r>
              <a:rPr lang="en-GB" sz="2400" dirty="0" smtClean="0"/>
              <a:t>over 10 weeks</a:t>
            </a:r>
          </a:p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/>
              <a:t>Teamwork</a:t>
            </a:r>
            <a:r>
              <a:rPr lang="en-GB" sz="2400" dirty="0" smtClean="0"/>
              <a:t>: </a:t>
            </a:r>
            <a:r>
              <a:rPr lang="en-GB" sz="2400" b="1" dirty="0" smtClean="0"/>
              <a:t>4 different roles </a:t>
            </a:r>
            <a:r>
              <a:rPr lang="en-GB" sz="2400" dirty="0" smtClean="0"/>
              <a:t>as defined by the European Standard EN15038  and </a:t>
            </a:r>
            <a:r>
              <a:rPr lang="en-GB" sz="2400" b="1" dirty="0" smtClean="0"/>
              <a:t>mentors</a:t>
            </a:r>
          </a:p>
          <a:p>
            <a:pPr lvl="1">
              <a:lnSpc>
                <a:spcPts val="3200"/>
              </a:lnSpc>
            </a:pPr>
            <a:r>
              <a:rPr lang="en-GB" dirty="0" smtClean="0"/>
              <a:t>Project </a:t>
            </a:r>
            <a:r>
              <a:rPr lang="en-GB" dirty="0"/>
              <a:t>Manager, Translator (max. 4), Reviser (max. 2), Proof-reader (max. 2) </a:t>
            </a:r>
          </a:p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The importance </a:t>
            </a:r>
            <a:r>
              <a:rPr lang="en-GB" sz="2400" dirty="0"/>
              <a:t>of </a:t>
            </a:r>
            <a:r>
              <a:rPr lang="en-GB" sz="2400" b="1" dirty="0" smtClean="0"/>
              <a:t>intercultural </a:t>
            </a:r>
            <a:r>
              <a:rPr lang="en-GB" sz="2400" b="1" dirty="0"/>
              <a:t>communication </a:t>
            </a:r>
            <a:r>
              <a:rPr lang="en-GB" sz="2400" dirty="0"/>
              <a:t>in world </a:t>
            </a:r>
            <a:r>
              <a:rPr lang="en-GB" sz="2400" dirty="0" smtClean="0"/>
              <a:t>trade</a:t>
            </a:r>
          </a:p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dirty="0" smtClean="0"/>
              <a:t>Develop </a:t>
            </a:r>
            <a:r>
              <a:rPr lang="en-GB" sz="2400" b="1" dirty="0"/>
              <a:t>entrepreneurial skills </a:t>
            </a:r>
            <a:r>
              <a:rPr lang="en-GB" sz="2400" dirty="0"/>
              <a:t>in a global </a:t>
            </a:r>
            <a:r>
              <a:rPr lang="en-GB" sz="2400" dirty="0" smtClean="0"/>
              <a:t>context</a:t>
            </a:r>
          </a:p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dirty="0"/>
              <a:t>Gain experience of the </a:t>
            </a:r>
            <a:r>
              <a:rPr lang="en-GB" sz="2400" b="1" dirty="0"/>
              <a:t>translation</a:t>
            </a:r>
            <a:r>
              <a:rPr lang="en-GB" sz="2400" dirty="0"/>
              <a:t> </a:t>
            </a:r>
            <a:r>
              <a:rPr lang="en-GB" sz="2400" b="1" dirty="0" smtClean="0"/>
              <a:t>industry</a:t>
            </a:r>
          </a:p>
          <a:p>
            <a:pPr marL="457200" indent="-457200" fontAlgn="base">
              <a:lnSpc>
                <a:spcPts val="3200"/>
              </a:lnSpc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GB" sz="2400" b="1" dirty="0" smtClean="0"/>
              <a:t>Empower </a:t>
            </a:r>
            <a:r>
              <a:rPr lang="en-GB" sz="2400" dirty="0" smtClean="0"/>
              <a:t>students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s-ES_tradnl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3205" y="427929"/>
            <a:ext cx="6644282" cy="675746"/>
            <a:chOff x="265019" y="3574572"/>
            <a:chExt cx="8339429" cy="1049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Transhistoria 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 descr="11040754_10152910248587517_1878859180_n[3]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2" name="Picture 11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2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 descr="UoE Corporate 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3" y="0"/>
            <a:ext cx="9169873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9479" y="820074"/>
            <a:ext cx="3672408" cy="5833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Global citizenship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95" y="129922"/>
            <a:ext cx="4725674" cy="56300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8097" y="142510"/>
            <a:ext cx="6644282" cy="675746"/>
            <a:chOff x="265019" y="3574572"/>
            <a:chExt cx="8339429" cy="1049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Transhistoria logo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 descr="11040754_10152910248587517_1878859180_n[3]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2" name="Picture 11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6528" y="1403395"/>
            <a:ext cx="3151346" cy="40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 descr="UoE Corporate 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3" y="0"/>
            <a:ext cx="9169873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5958" y="769649"/>
            <a:ext cx="7281279" cy="5833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Online media: Visibility </a:t>
            </a:r>
            <a:endParaRPr lang="es-ES_tradnl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097" y="142510"/>
            <a:ext cx="6644282" cy="675746"/>
            <a:chOff x="265019" y="3574572"/>
            <a:chExt cx="8339429" cy="1049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Transhistoria 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 descr="11040754_10152910248587517_1878859180_n[3]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2" name="Picture 11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345" y="2242350"/>
            <a:ext cx="7063367" cy="33688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93943" y="16338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>
                <a:solidFill>
                  <a:srgbClr val="262626"/>
                </a:solidFill>
                <a:latin typeface="Questrial"/>
                <a:hlinkClick r:id="rId11"/>
              </a:rPr>
              <a:t>http://blogs.exeter.ac.uk/etbp</a:t>
            </a:r>
            <a:r>
              <a:rPr lang="es-ES_tradnl" dirty="0" smtClean="0">
                <a:solidFill>
                  <a:srgbClr val="262626"/>
                </a:solidFill>
                <a:latin typeface="Questrial"/>
                <a:hlinkClick r:id="rId11"/>
              </a:rPr>
              <a:t>/</a:t>
            </a:r>
            <a:r>
              <a:rPr lang="es-ES_tradnl" dirty="0" smtClean="0">
                <a:solidFill>
                  <a:srgbClr val="262626"/>
                </a:solidFill>
                <a:latin typeface="Questrial"/>
              </a:rPr>
              <a:t> </a:t>
            </a:r>
            <a:endParaRPr lang="es-ES_tradnl" dirty="0"/>
          </a:p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9817" y="1556792"/>
            <a:ext cx="4909286" cy="4249434"/>
            <a:chOff x="319817" y="1556792"/>
            <a:chExt cx="4909286" cy="42494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17" y="1983128"/>
              <a:ext cx="4909286" cy="382309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9817" y="1556792"/>
              <a:ext cx="1989105" cy="540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1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 descr="UoE Corporate 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3" y="0"/>
            <a:ext cx="9169873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2418" y="1371979"/>
            <a:ext cx="8537575" cy="5833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Translation Business Project: Tasks for students</a:t>
            </a:r>
            <a:endParaRPr lang="en-GB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827" y="2213753"/>
            <a:ext cx="86244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b="1" dirty="0"/>
              <a:t>Research</a:t>
            </a:r>
            <a:r>
              <a:rPr lang="en-GB" sz="2400" dirty="0"/>
              <a:t> the translation</a:t>
            </a:r>
            <a:r>
              <a:rPr lang="en-GB" sz="2400" b="1" dirty="0"/>
              <a:t> </a:t>
            </a:r>
            <a:r>
              <a:rPr lang="en-GB" sz="2400" dirty="0"/>
              <a:t>industry</a:t>
            </a:r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Find a niche. Think of your </a:t>
            </a:r>
            <a:r>
              <a:rPr lang="en-GB" sz="2400" b="1" dirty="0"/>
              <a:t>target </a:t>
            </a:r>
            <a:r>
              <a:rPr lang="en-GB" sz="2400" b="1" dirty="0" smtClean="0"/>
              <a:t>market/audience</a:t>
            </a:r>
            <a:endParaRPr lang="en-GB" sz="2400" dirty="0" smtClean="0"/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Think of a </a:t>
            </a:r>
            <a:r>
              <a:rPr lang="en-GB" sz="2400" b="1" dirty="0" smtClean="0"/>
              <a:t>name</a:t>
            </a:r>
            <a:r>
              <a:rPr lang="en-GB" sz="2400" dirty="0" smtClean="0"/>
              <a:t>, </a:t>
            </a:r>
            <a:r>
              <a:rPr lang="en-GB" sz="2400" b="1" dirty="0" smtClean="0"/>
              <a:t>logo</a:t>
            </a:r>
            <a:r>
              <a:rPr lang="en-GB" sz="2400" dirty="0" smtClean="0"/>
              <a:t> and </a:t>
            </a:r>
            <a:r>
              <a:rPr lang="en-GB" sz="2400" b="1" dirty="0" smtClean="0"/>
              <a:t>identity</a:t>
            </a:r>
            <a:r>
              <a:rPr lang="en-GB" sz="2400" dirty="0" smtClean="0"/>
              <a:t> for your translation company</a:t>
            </a:r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Create a </a:t>
            </a:r>
            <a:r>
              <a:rPr lang="en-GB" sz="2400" b="1" dirty="0" smtClean="0"/>
              <a:t>translation brief</a:t>
            </a:r>
            <a:endParaRPr lang="en-GB" sz="2400" dirty="0" smtClean="0"/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Find </a:t>
            </a:r>
            <a:r>
              <a:rPr lang="en-GB" sz="2400" b="1" dirty="0" smtClean="0"/>
              <a:t>source texts</a:t>
            </a:r>
            <a:r>
              <a:rPr lang="en-GB" sz="2400" dirty="0" smtClean="0"/>
              <a:t> (300 words per translator)</a:t>
            </a:r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Produce a </a:t>
            </a:r>
            <a:r>
              <a:rPr lang="en-GB" sz="2400" b="1" dirty="0" smtClean="0"/>
              <a:t>high quality translation</a:t>
            </a:r>
            <a:endParaRPr lang="en-GB" sz="2400" dirty="0" smtClean="0"/>
          </a:p>
          <a:p>
            <a:pPr marL="342900" indent="-342900" fontAlgn="base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Produce an </a:t>
            </a:r>
            <a:r>
              <a:rPr lang="en-GB" sz="2400" b="1" dirty="0" smtClean="0"/>
              <a:t>invoice</a:t>
            </a:r>
            <a:endParaRPr lang="en-GB" sz="2400" dirty="0" smtClean="0"/>
          </a:p>
          <a:p>
            <a: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GB" sz="2400" dirty="0" smtClean="0"/>
              <a:t>Give a 10 minute </a:t>
            </a:r>
            <a:r>
              <a:rPr lang="en-GB" sz="2400" b="1" dirty="0" smtClean="0"/>
              <a:t>presentation</a:t>
            </a:r>
            <a:r>
              <a:rPr lang="en-GB" sz="2400" dirty="0" smtClean="0"/>
              <a:t> in front of a </a:t>
            </a:r>
            <a:r>
              <a:rPr lang="en-GB" sz="2400" b="1" dirty="0" smtClean="0"/>
              <a:t>panel of experts</a:t>
            </a: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  <a:p>
            <a:endParaRPr lang="es-ES_tradnl" dirty="0"/>
          </a:p>
        </p:txBody>
      </p:sp>
      <p:grpSp>
        <p:nvGrpSpPr>
          <p:cNvPr id="6" name="Group 5"/>
          <p:cNvGrpSpPr/>
          <p:nvPr/>
        </p:nvGrpSpPr>
        <p:grpSpPr>
          <a:xfrm>
            <a:off x="179512" y="665022"/>
            <a:ext cx="6644282" cy="675746"/>
            <a:chOff x="265019" y="3574572"/>
            <a:chExt cx="8339429" cy="1049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87" y="3614216"/>
              <a:ext cx="1040244" cy="99361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38" y="3614216"/>
              <a:ext cx="2306610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9682">
              <a:off x="5544562" y="3605091"/>
              <a:ext cx="993617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Transhistoria 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274">
              <a:off x="265019" y="3610739"/>
              <a:ext cx="1010179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 descr="11040754_10152910248587517_1878859180_n[3]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281" y="3574572"/>
              <a:ext cx="1060225" cy="99361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pic>
          <p:nvPicPr>
            <p:cNvPr id="12" name="Picture 11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659" r="20231" b="7254"/>
            <a:stretch/>
          </p:blipFill>
          <p:spPr bwMode="auto">
            <a:xfrm rot="843877">
              <a:off x="2414590" y="3630951"/>
              <a:ext cx="1143906" cy="9936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2915">
              <a:off x="3513631" y="3610158"/>
              <a:ext cx="993618" cy="993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6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8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 sans words.png"/>
          <p:cNvPicPr>
            <a:picLocks noChangeAspect="1"/>
          </p:cNvPicPr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2" y="44293"/>
            <a:ext cx="8229600" cy="867861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  <a:cs typeface="Hobo Std"/>
              </a:rPr>
              <a:t>Our Team </a:t>
            </a:r>
            <a:endParaRPr lang="en-US" b="1" dirty="0">
              <a:latin typeface="Trebuchet MS" panose="020B0603020202020204" pitchFamily="34" charset="0"/>
              <a:cs typeface="Hobo Std"/>
            </a:endParaRPr>
          </a:p>
        </p:txBody>
      </p:sp>
      <p:pic>
        <p:nvPicPr>
          <p:cNvPr id="5" name="Picture 4" descr="Fiona Potign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" y="1055258"/>
            <a:ext cx="2236221" cy="223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Becky Gre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75" y="1055258"/>
            <a:ext cx="2236221" cy="223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dam Hi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9" y="1022491"/>
            <a:ext cx="2254109" cy="225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ohn Branna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2" y="4018055"/>
            <a:ext cx="2236221" cy="2154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Rachael Harding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43" y="3960250"/>
            <a:ext cx="2254109" cy="225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14700"/>
            <a:ext cx="338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FIONA POTIGNY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Project Manager &amp; Website Editor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624" y="3296387"/>
            <a:ext cx="252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BECKY GREY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Translator &amp; Accountant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2175" y="3276600"/>
            <a:ext cx="323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ADAM HILL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Translator &amp; Marketing Officer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20005"/>
            <a:ext cx="338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JOHN BRANNAN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Reviser &amp; Social Media Assistant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4794" y="6215707"/>
            <a:ext cx="271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ADAM CARPENTER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Reviser &amp; Online Publicity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0221" y="6235125"/>
            <a:ext cx="271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RACHAEL HARDING</a:t>
            </a:r>
            <a: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GB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en-GB" sz="16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Proofer &amp; Graphic Designer</a:t>
            </a:r>
            <a:endParaRPr lang="en-GB" sz="1600" i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4077072"/>
            <a:ext cx="2027494" cy="203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6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Trebuchet MS"/>
                <a:cs typeface="Trebuchet MS"/>
              </a:rPr>
              <a:t>Timeline of objectives </a:t>
            </a:r>
            <a:endParaRPr lang="en-GB" b="1" dirty="0">
              <a:latin typeface="Trebuchet MS"/>
              <a:cs typeface="Trebuchet M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0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 sans words.png"/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75832"/>
            <a:ext cx="7316058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5806">
            <a:off x="351520" y="572175"/>
            <a:ext cx="4080323" cy="3047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810">
            <a:off x="4791264" y="132638"/>
            <a:ext cx="4150537" cy="3099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645024"/>
            <a:ext cx="4032448" cy="30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360</Words>
  <Application>Microsoft Office PowerPoint</Application>
  <PresentationFormat>On-screen Show (4:3)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Hobo Std</vt:lpstr>
      <vt:lpstr>Questrial</vt:lpstr>
      <vt:lpstr>Times New Roman</vt:lpstr>
      <vt:lpstr>Trebuchet MS</vt:lpstr>
      <vt:lpstr>Wingdings</vt:lpstr>
      <vt:lpstr>Office Theme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Our Team </vt:lpstr>
      <vt:lpstr>Timeline of objectives </vt:lpstr>
      <vt:lpstr>PowerPoint Presentation</vt:lpstr>
      <vt:lpstr>A platform to showcase work to a hungry new market</vt:lpstr>
      <vt:lpstr>Our website…</vt:lpstr>
      <vt:lpstr>The future is bright for Comida Traducida…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Santafé</dc:creator>
  <cp:lastModifiedBy>Isabel </cp:lastModifiedBy>
  <cp:revision>194</cp:revision>
  <cp:lastPrinted>2016-06-29T20:20:54Z</cp:lastPrinted>
  <dcterms:created xsi:type="dcterms:W3CDTF">2014-02-16T18:27:00Z</dcterms:created>
  <dcterms:modified xsi:type="dcterms:W3CDTF">2016-06-29T21:53:17Z</dcterms:modified>
</cp:coreProperties>
</file>