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handoutMasterIdLst>
    <p:handoutMasterId r:id="rId23"/>
  </p:handoutMasterIdLst>
  <p:sldIdLst>
    <p:sldId id="305" r:id="rId2"/>
    <p:sldId id="336" r:id="rId3"/>
    <p:sldId id="335" r:id="rId4"/>
    <p:sldId id="327" r:id="rId5"/>
    <p:sldId id="326" r:id="rId6"/>
    <p:sldId id="337" r:id="rId7"/>
    <p:sldId id="334" r:id="rId8"/>
    <p:sldId id="339" r:id="rId9"/>
    <p:sldId id="338" r:id="rId10"/>
    <p:sldId id="312" r:id="rId11"/>
    <p:sldId id="332" r:id="rId12"/>
    <p:sldId id="314" r:id="rId13"/>
    <p:sldId id="333" r:id="rId14"/>
    <p:sldId id="340" r:id="rId15"/>
    <p:sldId id="330" r:id="rId16"/>
    <p:sldId id="341" r:id="rId17"/>
    <p:sldId id="342" r:id="rId18"/>
    <p:sldId id="308" r:id="rId19"/>
    <p:sldId id="319" r:id="rId20"/>
    <p:sldId id="307" r:id="rId21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Kapp" initials="SK" lastIdx="5" clrIdx="0">
    <p:extLst/>
  </p:cmAuthor>
  <p:cmAuthor id="2" name="Kapp, Steven" initials="K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41" autoAdjust="0"/>
    <p:restoredTop sz="96362" autoAdjust="0"/>
  </p:normalViewPr>
  <p:slideViewPr>
    <p:cSldViewPr>
      <p:cViewPr>
        <p:scale>
          <a:sx n="76" d="100"/>
          <a:sy n="76" d="100"/>
        </p:scale>
        <p:origin x="-96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07T17:56:12.24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2" dt="2017-04-07T17:56:18.914" idx="2">
    <p:pos x="106" y="10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27B356-6C6E-43DC-8A54-20B8BDEA2DAB}" type="datetimeFigureOut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C87EAF-789A-4947-8538-2DD3AC72A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9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F88FC3-6F7D-450E-B5AB-1E618D240505}" type="datetimeFigureOut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0FD842-FE93-44B9-B1E7-006ABA330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46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cultures provide more informal support (in</a:t>
            </a:r>
            <a:r>
              <a:rPr lang="en-GB" baseline="0" dirty="0" smtClean="0"/>
              <a:t> extended family, church etc.)</a:t>
            </a:r>
            <a:r>
              <a:rPr lang="en-GB" dirty="0" smtClean="0"/>
              <a:t>, more collectivistic;</a:t>
            </a:r>
            <a:r>
              <a:rPr lang="en-GB" baseline="0" dirty="0" smtClean="0"/>
              <a:t> often more disconnected from Western medical system and it may not be serving them well – e.g. African American mothers with more formal education more likely to say autistic child is having negative impact than counterparts with lower formal education; African American autistic young adults are less likely to identify as having a disability despite feeling less self-</a:t>
            </a:r>
            <a:r>
              <a:rPr lang="en-GB" baseline="0" dirty="0" err="1" smtClean="0"/>
              <a:t>efficiacious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6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Co-occurring diagnosis     broader but fewer possible criteria                    SCD   PDD-NOS</a:t>
            </a:r>
            <a:br>
              <a:rPr lang="en-US" alt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+mn-cs"/>
              </a:rPr>
              <a:t>current severity may fall below Level 1</a:t>
            </a: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BA4CFC-8529-4444-B463-955B8549A80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52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need to go into detail, can leave this up as</a:t>
            </a:r>
            <a:r>
              <a:rPr lang="en-GB" baseline="0" dirty="0" smtClean="0"/>
              <a:t> I conclude  ///   Is export of DSM a form of health imperialism?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118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53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Reflects cultural</a:t>
            </a:r>
            <a:r>
              <a:rPr lang="en-US" altLang="en-US" baseline="0" dirty="0" smtClean="0"/>
              <a:t> context: eugenics (psychoanalysis)</a:t>
            </a:r>
            <a:br>
              <a:rPr lang="en-US" altLang="en-US" baseline="0" dirty="0" smtClean="0"/>
            </a:br>
            <a:r>
              <a:rPr lang="en-US" altLang="en-US" baseline="0" dirty="0" smtClean="0"/>
              <a:t>cognitive biomedical revolution </a:t>
            </a:r>
            <a:br>
              <a:rPr lang="en-US" altLang="en-US" baseline="0" dirty="0" smtClean="0"/>
            </a:br>
            <a:r>
              <a:rPr lang="en-US" altLang="en-US" baseline="0" dirty="0" smtClean="0"/>
              <a:t>       crisis of legitimacy </a:t>
            </a:r>
          </a:p>
          <a:p>
            <a:endParaRPr lang="en-US" alt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Mayes, R., &amp; Horwitz, A. V. (2005). DSM‐III and the revolution in the classification of mental illness. </a:t>
            </a:r>
            <a:r>
              <a:rPr lang="en-GB" i="1" dirty="0" smtClean="0"/>
              <a:t>Journal of the History of the </a:t>
            </a:r>
            <a:r>
              <a:rPr lang="en-GB" i="1" dirty="0" err="1" smtClean="0"/>
              <a:t>Behavioral</a:t>
            </a:r>
            <a:r>
              <a:rPr lang="en-GB" i="1" dirty="0" smtClean="0"/>
              <a:t> Sciences</a:t>
            </a:r>
            <a:r>
              <a:rPr lang="en-GB" dirty="0" smtClean="0"/>
              <a:t>, </a:t>
            </a:r>
            <a:r>
              <a:rPr lang="en-GB" i="1" dirty="0" smtClean="0"/>
              <a:t>41</a:t>
            </a:r>
            <a:r>
              <a:rPr lang="en-GB" dirty="0" smtClean="0"/>
              <a:t>(3), 249-267.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Wilson, M. (1993). DSM-III and the transformation of American psychiatry: a history. </a:t>
            </a:r>
            <a:r>
              <a:rPr lang="en-GB" i="1" dirty="0" smtClean="0"/>
              <a:t>American Journal of Psychiatry</a:t>
            </a:r>
            <a:r>
              <a:rPr lang="en-GB" dirty="0" smtClean="0"/>
              <a:t>, </a:t>
            </a:r>
            <a:r>
              <a:rPr lang="en-GB" i="1" dirty="0" smtClean="0"/>
              <a:t>150</a:t>
            </a:r>
            <a:r>
              <a:rPr lang="en-GB" dirty="0" smtClean="0"/>
              <a:t>, 399-399.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7F74F-DF83-4EB9-B444-A708CD7CDD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 letter to the DSM-5 by grief researcher (medicalising grief exemplar</a:t>
            </a:r>
            <a:r>
              <a:rPr lang="en-GB" baseline="0" dirty="0" smtClean="0"/>
              <a:t> of critiques of </a:t>
            </a:r>
            <a:r>
              <a:rPr lang="en-GB" baseline="0" dirty="0" err="1" smtClean="0"/>
              <a:t>overmedicalisation</a:t>
            </a:r>
            <a:r>
              <a:rPr lang="en-GB" baseline="0" dirty="0" smtClean="0"/>
              <a:t>) – over 15k signatures, almost 75 comments – with following signatories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18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39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[[</a:t>
            </a:r>
            <a:r>
              <a:rPr lang="en-GB" dirty="0" err="1" smtClean="0"/>
              <a:t>Volkmar</a:t>
            </a:r>
            <a:r>
              <a:rPr lang="en-GB" dirty="0" smtClean="0"/>
              <a:t> resigned in ’09, was lead author of autism section in DSM-IV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19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WG said DSM-IV criteria worked best for 5-8-year-old white boys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28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Tell story of how ASAN got</a:t>
            </a:r>
            <a:r>
              <a:rPr lang="en-GB" baseline="0" dirty="0" smtClean="0"/>
              <a:t> involved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19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false negatives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00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working</a:t>
            </a:r>
            <a:r>
              <a:rPr lang="en-GB" baseline="0" dirty="0" smtClean="0"/>
              <a:t> relationship/ collaborative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FD842-FE93-44B9-B1E7-006ABA330D0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35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069CE17-5DA7-4347-A4E4-696163BB4AC9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C2FC7EC-963A-4BB2-BEA0-06BF87E36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A510-5B39-48BC-9139-EA8ED3CE956F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6B84-EAE4-4AE7-8860-DB8F3F664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0D53-552F-44D7-8F9F-D43A8F755EA7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986F-2848-453D-BBCA-F979353C5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983A-A87A-4AB2-A937-C1BC423F6E25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B216-EEE5-4934-9B1E-49E8CBC67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9844776-B7E5-467C-A635-D9251DCE2985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55D8C0-0904-465D-96EB-8CB7447FA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9B39-0C33-4463-8555-06BCBA5C7700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7F2-DB6C-4B0C-AC96-EFF1ED9C3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14D1-18A5-4273-993C-B2C9E3C60157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7FAE-1938-4C68-B337-41583C4A7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A45A-7E8A-431F-8BB4-DCD49907B81C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C614-B920-4589-99E6-D129747CC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A69A-F0A2-480A-BA22-3C9F27144B0E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D3C8-C1EF-45D0-B707-7E73C0B6B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C905-1DF3-4B19-B13F-163CC9A70C85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3D6D-6BDD-4EF9-926F-8EA81AB93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04CD-310E-4D2F-BEC3-A5837D3CA9AC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E256-996B-4FCC-959E-AFE02B037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324D922-C5AC-428A-9F6A-B2480D1EB7C6}" type="datetime1">
              <a:rPr lang="en-US" altLang="en-US"/>
              <a:pPr>
                <a:defRPr/>
              </a:pPr>
              <a:t>6/21/2017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015EE05-F942-4C90-B9BE-D1841E7E2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35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6" r:id="rId9"/>
    <p:sldLayoutId id="2147484032" r:id="rId10"/>
    <p:sldLayoutId id="21474840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jpe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jpg"/><Relationship Id="rId19" Type="http://schemas.openxmlformats.org/officeDocument/2006/relationships/image" Target="../media/image31.png"/><Relationship Id="rId31" Type="http://schemas.openxmlformats.org/officeDocument/2006/relationships/image" Target="../media/image43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jp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1262" y="1828800"/>
            <a:ext cx="8387938" cy="1106447"/>
          </a:xfrm>
        </p:spPr>
        <p:txBody>
          <a:bodyPr/>
          <a:lstStyle/>
          <a:p>
            <a:pPr algn="ctr"/>
            <a:r>
              <a:rPr lang="en-US" sz="4400" dirty="0" smtClean="0"/>
              <a:t>Autism diagnosis across the globe: DSM-5 as a focal point</a:t>
            </a:r>
            <a:br>
              <a:rPr lang="en-US" sz="4400" dirty="0" smtClean="0"/>
            </a:br>
            <a:endParaRPr lang="en-US" altLang="en-US" sz="4400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B6384A-6665-4162-9ACB-72E7074AB5B1}" type="slidenum">
              <a:rPr lang="en-US" altLang="en-US" smtClean="0">
                <a:solidFill>
                  <a:srgbClr val="045C75"/>
                </a:solidFill>
              </a:rPr>
              <a:pPr/>
              <a:t>1</a:t>
            </a:fld>
            <a:endParaRPr lang="en-US" altLang="en-US" dirty="0" smtClean="0">
              <a:solidFill>
                <a:srgbClr val="045C7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200" y="2590800"/>
            <a:ext cx="2667000" cy="7318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smtClean="0">
                <a:ea typeface="+mn-ea"/>
              </a:rPr>
              <a:t>Steven Kapp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3886200" cy="109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5715000" cy="838200"/>
          </a:xfrm>
          <a:prstGeom prst="rect">
            <a:avLst/>
          </a:prstGeom>
        </p:spPr>
      </p:pic>
      <p:pic>
        <p:nvPicPr>
          <p:cNvPr id="2" name="Picture 2" descr="Wellcome Trust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800600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Autistic Self Advocacy Network: Nothing about us without 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600" y="2229623"/>
            <a:ext cx="375919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 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400" dirty="0" smtClean="0"/>
              <a:t>DSM-5 Workgroup</a:t>
            </a:r>
            <a:endParaRPr lang="en-GB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93025" y="8915400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147050" y="-5000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219201"/>
            <a:ext cx="1137434" cy="1410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2600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Susan </a:t>
            </a:r>
            <a:r>
              <a:rPr lang="en-GB" sz="1400" dirty="0" err="1" smtClean="0"/>
              <a:t>Swedo</a:t>
            </a:r>
            <a:r>
              <a:rPr lang="en-GB" sz="1400" dirty="0" smtClean="0"/>
              <a:t> (Chair) </a:t>
            </a:r>
          </a:p>
          <a:p>
            <a:pPr algn="ctr"/>
            <a:r>
              <a:rPr lang="en-GB" sz="1400" dirty="0" smtClean="0"/>
              <a:t>  U.S. paediatrician </a:t>
            </a:r>
            <a:endParaRPr lang="en-GB" sz="1400" dirty="0"/>
          </a:p>
        </p:txBody>
      </p:sp>
      <p:pic>
        <p:nvPicPr>
          <p:cNvPr id="2050" name="Picture 2" descr="Professor Gillian Ba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1186004" cy="118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c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1078346" cy="12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ancesca Hap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4" y="1371600"/>
            <a:ext cx="1134390" cy="13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 of Dr. James C Harris, M.D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135120" cy="14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lter.Kaufmann.we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3200400"/>
            <a:ext cx="962026" cy="12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Bryan  H. King M.D.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1030594" cy="12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therine Lor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82422"/>
            <a:ext cx="985034" cy="13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. Joseph Piv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34" y="3162299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r. Roger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4" y="3276600"/>
            <a:ext cx="87085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rah Spence M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6" y="4969844"/>
            <a:ext cx="1037546" cy="134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semary Tanno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06" y="4953001"/>
            <a:ext cx="869596" cy="13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ed.fsu.edu/userImages/amy_wetherby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969778" cy="12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96838" y="2514600"/>
            <a:ext cx="1925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Gillian Baird, </a:t>
            </a:r>
          </a:p>
          <a:p>
            <a:pPr algn="ctr"/>
            <a:r>
              <a:rPr lang="en-GB" sz="1400" dirty="0" smtClean="0"/>
              <a:t>U.K. developmental paediatrician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2667000"/>
            <a:ext cx="215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Edwin Cook Jr., </a:t>
            </a:r>
          </a:p>
          <a:p>
            <a:r>
              <a:rPr lang="en-GB" sz="1400" dirty="0" smtClean="0"/>
              <a:t>U.S. child psychiatrist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26771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Francesca </a:t>
            </a:r>
            <a:r>
              <a:rPr lang="en-GB" sz="1400" dirty="0" err="1" smtClean="0"/>
              <a:t>Happé</a:t>
            </a:r>
            <a:r>
              <a:rPr lang="en-GB" sz="1400" dirty="0" smtClean="0"/>
              <a:t>, U.K. developmental psychologist  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2743200"/>
            <a:ext cx="17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James Harris, U.S. child psychiatrist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4429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Walter Kaufmann, U.S. neurologist 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4419600"/>
            <a:ext cx="168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Bryan King, U.S. child psychiatrist 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771791" y="4419600"/>
            <a:ext cx="1867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Catherine Lord, U.S. clinical psychologist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5163711" y="4429780"/>
            <a:ext cx="2608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Joseph </a:t>
            </a:r>
            <a:r>
              <a:rPr lang="en-GB" sz="1400" dirty="0" err="1" smtClean="0"/>
              <a:t>Piven</a:t>
            </a:r>
            <a:r>
              <a:rPr lang="en-GB" sz="1400" dirty="0" smtClean="0"/>
              <a:t>, U.S. </a:t>
            </a:r>
          </a:p>
          <a:p>
            <a:pPr algn="ctr"/>
            <a:r>
              <a:rPr lang="en-GB" sz="1400" dirty="0" smtClean="0"/>
              <a:t>child psychiatrist 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543800" y="44560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Sally Rogers, U.S. developmental and clinical psychologist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6258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Sarah Spence, U.S. child psychologist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828800" y="6248400"/>
            <a:ext cx="207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Rosemary </a:t>
            </a:r>
            <a:r>
              <a:rPr lang="en-GB" sz="1400" dirty="0" err="1" smtClean="0"/>
              <a:t>Tannock</a:t>
            </a:r>
            <a:r>
              <a:rPr lang="en-GB" sz="1400" dirty="0" smtClean="0"/>
              <a:t>, CAN child psychologist</a:t>
            </a:r>
            <a:endParaRPr lang="en-GB" sz="1400" dirty="0"/>
          </a:p>
        </p:txBody>
      </p:sp>
      <p:pic>
        <p:nvPicPr>
          <p:cNvPr id="1044" name="Picture 20" descr="https://www.autism-society.org/wp-content/uploads/2014/04/harry-wrigh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973" y="4954191"/>
            <a:ext cx="1042227" cy="13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657600" y="6172200"/>
            <a:ext cx="1971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Amy Wetherby, U.S. </a:t>
            </a:r>
          </a:p>
          <a:p>
            <a:pPr algn="ctr"/>
            <a:r>
              <a:rPr lang="en-GB" sz="1400" dirty="0" smtClean="0"/>
              <a:t>speech-language pathologist 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86400" y="6248400"/>
            <a:ext cx="207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Harry Wright, U.S. child  psychologist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7086600"/>
            <a:ext cx="952500" cy="14287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03588" y="8544580"/>
            <a:ext cx="207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Fred </a:t>
            </a:r>
            <a:r>
              <a:rPr lang="en-GB" sz="1400" dirty="0" err="1" smtClean="0"/>
              <a:t>Volkmar</a:t>
            </a:r>
            <a:r>
              <a:rPr lang="en-GB" sz="1400" dirty="0" smtClean="0"/>
              <a:t>, U.S. psychiatrist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641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of DSM-5 Workgroup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798637"/>
          </a:xfrm>
        </p:spPr>
        <p:txBody>
          <a:bodyPr/>
          <a:lstStyle/>
          <a:p>
            <a:r>
              <a:rPr lang="en-GB" dirty="0" smtClean="0"/>
              <a:t>Increase specificity (decrease false positives)</a:t>
            </a:r>
          </a:p>
          <a:p>
            <a:r>
              <a:rPr lang="en-GB" dirty="0" smtClean="0"/>
              <a:t>Usefulness across ages, genders, severity, development</a:t>
            </a:r>
          </a:p>
          <a:p>
            <a:r>
              <a:rPr lang="en-GB" dirty="0" smtClean="0"/>
              <a:t>Distinguish behaviours from biology, other 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990600" y="511925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"If the </a:t>
            </a:r>
            <a:r>
              <a:rPr lang="en-GB" i="1" dirty="0"/>
              <a:t>DSM-IV</a:t>
            </a:r>
            <a:r>
              <a:rPr lang="en-GB" dirty="0"/>
              <a:t> criteria are taken too literally, anybody in the world could qualify for Asperger's or </a:t>
            </a:r>
            <a:r>
              <a:rPr lang="en-GB" dirty="0" smtClean="0"/>
              <a:t>PDD-NOS. The specificity is terrible. We need to make sure the criteria are not pulling in kids who do not have these disorders.“ – Catherine Lord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840163"/>
            <a:ext cx="8382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Autism: 2,027 possible symptom combinations (DSM-IV)   </a:t>
            </a:r>
            <a:br>
              <a:rPr lang="en-GB" dirty="0" smtClean="0"/>
            </a:br>
            <a:r>
              <a:rPr lang="en-GB" dirty="0" smtClean="0"/>
              <a:t>              -&gt; 11 (DSM-5)</a:t>
            </a:r>
          </a:p>
        </p:txBody>
      </p:sp>
    </p:spTree>
    <p:extLst>
      <p:ext uri="{BB962C8B-B14F-4D97-AF65-F5344CB8AC3E}">
        <p14:creationId xmlns:p14="http://schemas.microsoft.com/office/powerpoint/2010/main" val="39836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GB" dirty="0" smtClean="0"/>
              <a:t>Autistic Self Advocacy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013450"/>
            <a:ext cx="762000" cy="365125"/>
          </a:xfrm>
        </p:spPr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074" name="Picture 2" descr="http://autisticadvocacy.org/wp-content/uploads/2012/02/Zoe-Gross-picture-e1481730229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7528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i Ne'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828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cott Robert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3657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hoto of Dr Steven Kap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44" y="3657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2133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ASAN co-founder and (now past) director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Zoe Gross, ASAN intern (now director of operations)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Steven Kapp, (then) PhD student and ASAN science director 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Scott Robertson, ASAN co-founder and then board chair</a:t>
            </a:r>
            <a:endParaRPr lang="en-GB" dirty="0"/>
          </a:p>
        </p:txBody>
      </p:sp>
      <p:pic>
        <p:nvPicPr>
          <p:cNvPr id="12" name="Picture 2" descr="The Autistic Self Advocacy Network: Nothing about us without 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1" y="6172200"/>
            <a:ext cx="91630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00200" y="2297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Ari </a:t>
            </a:r>
            <a:r>
              <a:rPr lang="en-GB" dirty="0" err="1" smtClean="0"/>
              <a:t>Ne’eman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2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Goals of ASAN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Protect access to diagnosis (for services, community)</a:t>
            </a:r>
          </a:p>
          <a:p>
            <a:pPr lvl="1"/>
            <a:r>
              <a:rPr lang="en-GB" dirty="0" smtClean="0"/>
              <a:t>Retain if not expand scope of diagnostic criteria </a:t>
            </a:r>
          </a:p>
          <a:p>
            <a:pPr lvl="2"/>
            <a:r>
              <a:rPr lang="en-GB" sz="2400" dirty="0"/>
              <a:t>Especially for social communication symptoms</a:t>
            </a:r>
          </a:p>
          <a:p>
            <a:pPr lvl="1"/>
            <a:r>
              <a:rPr lang="en-GB" dirty="0" smtClean="0"/>
              <a:t>Support integration of existing diagnoses into ASD</a:t>
            </a:r>
          </a:p>
          <a:p>
            <a:pPr lvl="1"/>
            <a:r>
              <a:rPr lang="en-GB" dirty="0" smtClean="0"/>
              <a:t>Link social communication disorder to ASD </a:t>
            </a:r>
          </a:p>
          <a:p>
            <a:pPr lvl="1"/>
            <a:r>
              <a:rPr lang="en-GB" sz="2700" dirty="0" smtClean="0"/>
              <a:t>Especially for adults, women and girls, BME</a:t>
            </a:r>
            <a:endParaRPr lang="en-GB" sz="2700" dirty="0"/>
          </a:p>
          <a:p>
            <a:r>
              <a:rPr lang="en-GB" dirty="0" smtClean="0"/>
              <a:t>Prevent then-proposed severity scale </a:t>
            </a:r>
          </a:p>
          <a:p>
            <a:pPr lvl="1"/>
            <a:r>
              <a:rPr lang="en-GB" dirty="0" smtClean="0"/>
              <a:t>Or detach it from use for services or treatment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7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 symbiotic relationship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ASAN communicated with workgroup members in person, by phone, e-mail (full group and individually)</a:t>
            </a:r>
          </a:p>
          <a:p>
            <a:r>
              <a:rPr lang="en-GB" dirty="0" smtClean="0"/>
              <a:t>Workgroup shared drafts privately for comment</a:t>
            </a:r>
          </a:p>
          <a:p>
            <a:r>
              <a:rPr lang="en-GB" dirty="0" smtClean="0"/>
              <a:t>ASAN wrote public and private briefs, memos</a:t>
            </a:r>
          </a:p>
          <a:p>
            <a:pPr lvl="1"/>
            <a:r>
              <a:rPr lang="en-GB" dirty="0" smtClean="0"/>
              <a:t>Professional activism: policy, research evidence </a:t>
            </a:r>
            <a:r>
              <a:rPr lang="en-GB" dirty="0" err="1" smtClean="0"/>
              <a:t>basse</a:t>
            </a:r>
            <a:endParaRPr lang="en-GB" dirty="0" smtClean="0"/>
          </a:p>
          <a:p>
            <a:r>
              <a:rPr lang="en-GB" dirty="0" smtClean="0"/>
              <a:t>Workgroup acknowledged ASAN publicly</a:t>
            </a:r>
          </a:p>
          <a:p>
            <a:pPr lvl="1"/>
            <a:r>
              <a:rPr lang="en-GB" dirty="0" smtClean="0"/>
              <a:t>Singled out for praise at conferences</a:t>
            </a:r>
          </a:p>
          <a:p>
            <a:pPr lvl="1"/>
            <a:r>
              <a:rPr lang="en-GB" dirty="0" smtClean="0"/>
              <a:t>Public briefs cited by members as important, accurate</a:t>
            </a:r>
          </a:p>
          <a:p>
            <a:pPr lvl="1"/>
            <a:r>
              <a:rPr lang="en-GB" dirty="0" err="1" smtClean="0"/>
              <a:t>Ne’eman</a:t>
            </a:r>
            <a:r>
              <a:rPr lang="en-GB" dirty="0" smtClean="0"/>
              <a:t> included as “consultant” in DSM-5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0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Changes influenced by ASAN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38943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/>
              <a:t>Changes noted in italics </a:t>
            </a:r>
            <a:endParaRPr lang="en-US" altLang="en-US" i="1" dirty="0" smtClean="0"/>
          </a:p>
          <a:p>
            <a:r>
              <a:rPr lang="en-US" altLang="en-US" dirty="0" smtClean="0"/>
              <a:t>“Need for support” scale, not for services, treatment</a:t>
            </a:r>
          </a:p>
          <a:p>
            <a:r>
              <a:rPr lang="en-US" altLang="en-US" dirty="0" smtClean="0"/>
              <a:t>Emphasis on inflexibility, not stereotypies, interests </a:t>
            </a:r>
          </a:p>
          <a:p>
            <a:r>
              <a:rPr lang="en-US" altLang="en-US" dirty="0" smtClean="0"/>
              <a:t>Examples for adults; note of unlimited examples </a:t>
            </a:r>
          </a:p>
          <a:p>
            <a:r>
              <a:rPr lang="en-US" altLang="en-US" dirty="0" smtClean="0"/>
              <a:t>Observations, history, self-report recommended to assess</a:t>
            </a:r>
          </a:p>
          <a:p>
            <a:r>
              <a:rPr lang="en-US" altLang="en-US" dirty="0" smtClean="0"/>
              <a:t>Coping strategies, context, uneven skills noted acknowledged</a:t>
            </a:r>
          </a:p>
          <a:p>
            <a:r>
              <a:rPr lang="en-US" altLang="en-US" dirty="0"/>
              <a:t>C</a:t>
            </a:r>
            <a:r>
              <a:rPr lang="en-US" altLang="en-US" dirty="0" smtClean="0"/>
              <a:t>riteria by history, with subclinical domain functioning  </a:t>
            </a:r>
          </a:p>
          <a:p>
            <a:r>
              <a:rPr lang="en-US" altLang="en-US" dirty="0" smtClean="0"/>
              <a:t>Language on females, culture, adult prevalence, OCD</a:t>
            </a:r>
            <a:r>
              <a:rPr lang="en-US" altLang="en-US" i="1" dirty="0" smtClean="0"/>
              <a:t>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2381D3-00A1-47AE-B85F-30FBE4654DE9}" type="slidenum">
              <a:rPr lang="en-US" altLang="en-US" sz="1200" smtClean="0">
                <a:solidFill>
                  <a:srgbClr val="045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045C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Outstanding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10600" cy="4389437"/>
          </a:xfrm>
        </p:spPr>
        <p:txBody>
          <a:bodyPr/>
          <a:lstStyle/>
          <a:p>
            <a:r>
              <a:rPr lang="en-GB" dirty="0" smtClean="0"/>
              <a:t>Do actions such as ASAN’s further </a:t>
            </a:r>
            <a:r>
              <a:rPr lang="en-GB" dirty="0" err="1" smtClean="0"/>
              <a:t>essentialise</a:t>
            </a:r>
            <a:r>
              <a:rPr lang="en-GB" dirty="0" smtClean="0"/>
              <a:t> autism, legitimise the DSM?</a:t>
            </a:r>
          </a:p>
          <a:p>
            <a:r>
              <a:rPr lang="en-GB" dirty="0" smtClean="0"/>
              <a:t>Effective to co-opt language of science (reform, work within system) or need revolution?</a:t>
            </a:r>
          </a:p>
          <a:p>
            <a:r>
              <a:rPr lang="en-GB" dirty="0" smtClean="0"/>
              <a:t>Why does autism community underrepresent people of colour?</a:t>
            </a:r>
          </a:p>
          <a:p>
            <a:r>
              <a:rPr lang="en-GB" dirty="0" smtClean="0"/>
              <a:t>How can one represent without misappropriating?</a:t>
            </a:r>
          </a:p>
          <a:p>
            <a:r>
              <a:rPr lang="en-GB" dirty="0" smtClean="0"/>
              <a:t>Does autism exist? How could we know? </a:t>
            </a:r>
          </a:p>
          <a:p>
            <a:r>
              <a:rPr lang="en-GB" dirty="0"/>
              <a:t>Whose interests does the diagnosis serve? Why have it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Why use the U.S., lobby-based DSM?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1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Systemic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7"/>
          </a:xfrm>
        </p:spPr>
        <p:txBody>
          <a:bodyPr/>
          <a:lstStyle/>
          <a:p>
            <a:r>
              <a:rPr lang="en-GB" dirty="0" smtClean="0"/>
              <a:t>Why use U.S., lobby-based DSM? Why not WHO-based ICD, ICF?</a:t>
            </a:r>
          </a:p>
          <a:p>
            <a:r>
              <a:rPr lang="en-GB" dirty="0" smtClean="0"/>
              <a:t>Is </a:t>
            </a:r>
            <a:r>
              <a:rPr lang="en-GB" dirty="0"/>
              <a:t>a more holistic alternative assessment system realistic?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81000" y="37338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D212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“I think we can all raise questions about should the diagnoses that determine access to services be determined by committees created by the Psychiatric Association or the Psychological Association or essentially a body of professionals who are advocates for their own profession, which is psychiatrists. I think that’s a really important question and it’s not going to be answered until somebody else does it.” – Catherine </a:t>
            </a:r>
            <a:r>
              <a:rPr lang="en-GB" sz="2400" dirty="0" smtClean="0">
                <a:solidFill>
                  <a:srgbClr val="1D2129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Lord (2012)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01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389437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r>
              <a:rPr lang="en-GB" sz="1600" dirty="0" smtClean="0"/>
              <a:t>Baxter</a:t>
            </a:r>
            <a:r>
              <a:rPr lang="en-GB" sz="1600" dirty="0"/>
              <a:t>, A. J., </a:t>
            </a:r>
            <a:r>
              <a:rPr lang="en-GB" sz="1600" dirty="0" err="1"/>
              <a:t>Brugha</a:t>
            </a:r>
            <a:r>
              <a:rPr lang="en-GB" sz="1600" dirty="0"/>
              <a:t>, T. S., Erskine, H. E., </a:t>
            </a:r>
            <a:r>
              <a:rPr lang="en-GB" sz="1600" dirty="0" err="1"/>
              <a:t>Scheurer</a:t>
            </a:r>
            <a:r>
              <a:rPr lang="en-GB" sz="1600" dirty="0"/>
              <a:t>, R. W., </a:t>
            </a:r>
            <a:r>
              <a:rPr lang="en-GB" sz="1600" dirty="0" err="1"/>
              <a:t>Vos</a:t>
            </a:r>
            <a:r>
              <a:rPr lang="en-GB" sz="1600" dirty="0"/>
              <a:t>, T., &amp; Scott, J. G. (2015). The epidemiology and global burden of autism spectrum disorders. </a:t>
            </a:r>
            <a:r>
              <a:rPr lang="en-GB" sz="1600" i="1" dirty="0"/>
              <a:t>Psychological medicine</a:t>
            </a:r>
            <a:r>
              <a:rPr lang="en-GB" sz="1600" dirty="0"/>
              <a:t>, </a:t>
            </a:r>
            <a:r>
              <a:rPr lang="en-GB" sz="1600" i="1" dirty="0"/>
              <a:t>45</a:t>
            </a:r>
            <a:r>
              <a:rPr lang="en-GB" sz="1600" dirty="0"/>
              <a:t>(03), 601-613.</a:t>
            </a:r>
          </a:p>
          <a:p>
            <a:r>
              <a:rPr lang="en-GB" sz="1600" dirty="0"/>
              <a:t> </a:t>
            </a:r>
            <a:r>
              <a:rPr lang="en-GB" sz="1600" dirty="0" err="1" smtClean="0"/>
              <a:t>Baynton</a:t>
            </a:r>
            <a:r>
              <a:rPr lang="en-GB" sz="1600" dirty="0"/>
              <a:t>, D. C. (2001). Disability and the Justification of Inequality in American </a:t>
            </a:r>
            <a:r>
              <a:rPr lang="en-GB" sz="1600" dirty="0" smtClean="0"/>
              <a:t>History</a:t>
            </a:r>
            <a:r>
              <a:rPr lang="en-GB" sz="1600" dirty="0"/>
              <a:t>. </a:t>
            </a:r>
            <a:r>
              <a:rPr lang="en-GB" sz="1600" i="1" dirty="0"/>
              <a:t>The New Disability History: American Perspectives</a:t>
            </a:r>
            <a:r>
              <a:rPr lang="en-GB" sz="1600" dirty="0"/>
              <a:t> (pp.</a:t>
            </a:r>
            <a:r>
              <a:rPr lang="en-GB" sz="1600" i="1" dirty="0"/>
              <a:t> </a:t>
            </a:r>
            <a:r>
              <a:rPr lang="en-GB" sz="1600" dirty="0" smtClean="0"/>
              <a:t>33-57</a:t>
            </a:r>
            <a:r>
              <a:rPr lang="en-GB" sz="1600" dirty="0"/>
              <a:t>). New York: New York University </a:t>
            </a:r>
            <a:r>
              <a:rPr lang="en-GB" sz="1600" dirty="0" smtClean="0"/>
              <a:t>Press</a:t>
            </a:r>
          </a:p>
          <a:p>
            <a:r>
              <a:rPr lang="en-GB" sz="1600" dirty="0" smtClean="0"/>
              <a:t>Burkett</a:t>
            </a:r>
            <a:r>
              <a:rPr lang="en-GB" sz="1600" dirty="0"/>
              <a:t>, K., Morris, E., Manning-Courtney, P., Anthony, J., &amp; </a:t>
            </a:r>
            <a:r>
              <a:rPr lang="en-GB" sz="1600" dirty="0" err="1"/>
              <a:t>Shambley-Ebron</a:t>
            </a:r>
            <a:r>
              <a:rPr lang="en-GB" sz="1600" dirty="0"/>
              <a:t>, D. (2015). African American families on autism diagnosis and treatment: The influence of culture. </a:t>
            </a:r>
            <a:r>
              <a:rPr lang="en-GB" sz="1600" i="1" dirty="0"/>
              <a:t>Journal of </a:t>
            </a:r>
            <a:r>
              <a:rPr lang="en-GB" sz="1600" i="1" dirty="0" smtClean="0"/>
              <a:t>Autism </a:t>
            </a:r>
            <a:r>
              <a:rPr lang="en-GB" sz="1600" i="1" dirty="0"/>
              <a:t>and </a:t>
            </a:r>
            <a:r>
              <a:rPr lang="en-GB" sz="1600" i="1" dirty="0" smtClean="0"/>
              <a:t>Developmental Disorders</a:t>
            </a:r>
            <a:r>
              <a:rPr lang="en-GB" sz="1600" dirty="0"/>
              <a:t>, </a:t>
            </a:r>
            <a:r>
              <a:rPr lang="en-GB" sz="1600" i="1" dirty="0"/>
              <a:t>45</a:t>
            </a:r>
            <a:r>
              <a:rPr lang="en-GB" sz="1600" dirty="0"/>
              <a:t>(10), 3244-3254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Connors </a:t>
            </a:r>
            <a:endParaRPr lang="en-GB" sz="1600" dirty="0"/>
          </a:p>
          <a:p>
            <a:r>
              <a:rPr lang="en-GB" sz="1600" dirty="0" smtClean="0"/>
              <a:t>Haldane</a:t>
            </a:r>
            <a:r>
              <a:rPr lang="en-GB" sz="1600" dirty="0"/>
              <a:t>, H., &amp; Crawford, D. (2010). What Lula lacks: Grappling with </a:t>
            </a:r>
            <a:r>
              <a:rPr lang="en-GB" sz="1600" dirty="0" smtClean="0"/>
              <a:t>the </a:t>
            </a:r>
            <a:r>
              <a:rPr lang="en-GB" sz="1600" dirty="0"/>
              <a:t>discourse of autism at home and in the field. </a:t>
            </a:r>
            <a:r>
              <a:rPr lang="en-GB" sz="1600" i="1" dirty="0"/>
              <a:t>Anthropology Today</a:t>
            </a:r>
            <a:r>
              <a:rPr lang="en-GB" sz="1600" dirty="0"/>
              <a:t>, </a:t>
            </a:r>
            <a:r>
              <a:rPr lang="en-GB" sz="1600" i="1" dirty="0"/>
              <a:t>26</a:t>
            </a:r>
            <a:r>
              <a:rPr lang="en-GB" sz="1600" dirty="0"/>
              <a:t>(3), 24-26.</a:t>
            </a:r>
          </a:p>
          <a:p>
            <a:r>
              <a:rPr lang="en-GB" sz="1600" dirty="0"/>
              <a:t>Kapp, S. K. (2011). Navajo and autism: The beauty of harmony. </a:t>
            </a:r>
            <a:r>
              <a:rPr lang="en-GB" sz="1600" i="1" dirty="0"/>
              <a:t>Disability &amp; Society</a:t>
            </a:r>
            <a:r>
              <a:rPr lang="en-GB" sz="1600" dirty="0"/>
              <a:t>, </a:t>
            </a:r>
            <a:r>
              <a:rPr lang="en-GB" sz="1600" i="1" dirty="0"/>
              <a:t>26</a:t>
            </a:r>
            <a:r>
              <a:rPr lang="en-GB" sz="1600" dirty="0"/>
              <a:t>(5), 583-595.</a:t>
            </a:r>
          </a:p>
          <a:p>
            <a:r>
              <a:rPr lang="en-GB" sz="1600" dirty="0"/>
              <a:t>Kim, H. U. (2012). Autism across cultures: rethinking autism. </a:t>
            </a:r>
            <a:r>
              <a:rPr lang="en-GB" sz="1600" i="1" dirty="0"/>
              <a:t>Disability &amp; Society</a:t>
            </a:r>
            <a:r>
              <a:rPr lang="en-GB" sz="1600" dirty="0"/>
              <a:t>, </a:t>
            </a:r>
            <a:r>
              <a:rPr lang="en-GB" sz="1600" i="1" dirty="0"/>
              <a:t>27</a:t>
            </a:r>
            <a:r>
              <a:rPr lang="en-GB" sz="1600" dirty="0"/>
              <a:t>(4), 535-545.</a:t>
            </a:r>
          </a:p>
          <a:p>
            <a:r>
              <a:rPr lang="en-GB" sz="1600" dirty="0"/>
              <a:t>Mayes, R., &amp; Horwitz, A. V. (2005). DSM‐III and the revolution in the classification of mental illness. </a:t>
            </a:r>
            <a:r>
              <a:rPr lang="en-GB" sz="1600" i="1" dirty="0"/>
              <a:t>Journal of the History of the </a:t>
            </a:r>
            <a:r>
              <a:rPr lang="en-GB" sz="1600" i="1" dirty="0" err="1"/>
              <a:t>Behavioral</a:t>
            </a:r>
            <a:r>
              <a:rPr lang="en-GB" sz="1600" i="1" dirty="0"/>
              <a:t> Sciences</a:t>
            </a:r>
            <a:r>
              <a:rPr lang="en-GB" sz="1600" dirty="0"/>
              <a:t>, </a:t>
            </a:r>
            <a:r>
              <a:rPr lang="en-GB" sz="1600" i="1" dirty="0"/>
              <a:t>41</a:t>
            </a:r>
            <a:r>
              <a:rPr lang="en-GB" sz="1600" dirty="0"/>
              <a:t>(3), 249-267.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6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163"/>
            <a:ext cx="8458200" cy="4389437"/>
          </a:xfrm>
        </p:spPr>
        <p:txBody>
          <a:bodyPr/>
          <a:lstStyle/>
          <a:p>
            <a:r>
              <a:rPr lang="en-GB" sz="1600" dirty="0" smtClean="0"/>
              <a:t>Snyder</a:t>
            </a:r>
            <a:r>
              <a:rPr lang="en-GB" sz="1600" dirty="0"/>
              <a:t>, S. L. and Mitchell, D. T.  (2006).  The Eugenic Atlantic: Disability and the </a:t>
            </a:r>
            <a:r>
              <a:rPr lang="en-GB" sz="1600" dirty="0" smtClean="0"/>
              <a:t>Making </a:t>
            </a:r>
            <a:r>
              <a:rPr lang="en-GB" sz="1600" dirty="0"/>
              <a:t>of an International Science.  </a:t>
            </a:r>
            <a:r>
              <a:rPr lang="en-GB" sz="1600" i="1" dirty="0"/>
              <a:t>Cultural Locations of Disability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GB" sz="1600" dirty="0"/>
              <a:t>pp. 100-129).  Chicago: The University of Chicago Press.</a:t>
            </a:r>
          </a:p>
          <a:p>
            <a:r>
              <a:rPr lang="en-GB" sz="1600" dirty="0" err="1"/>
              <a:t>Sotgiu</a:t>
            </a:r>
            <a:r>
              <a:rPr lang="en-GB" sz="1600" dirty="0"/>
              <a:t>, I., Galati, D., </a:t>
            </a:r>
            <a:r>
              <a:rPr lang="en-GB" sz="1600" dirty="0" err="1"/>
              <a:t>Manzano</a:t>
            </a:r>
            <a:r>
              <a:rPr lang="en-GB" sz="1600" dirty="0"/>
              <a:t>, M., </a:t>
            </a:r>
            <a:r>
              <a:rPr lang="en-GB" sz="1600" dirty="0" err="1"/>
              <a:t>Gandione</a:t>
            </a:r>
            <a:r>
              <a:rPr lang="en-GB" sz="1600" dirty="0"/>
              <a:t>, M., Gómez, K., Romero, Y., &amp; </a:t>
            </a:r>
            <a:r>
              <a:rPr lang="en-GB" sz="1600" dirty="0" err="1"/>
              <a:t>Rigardetto</a:t>
            </a:r>
            <a:r>
              <a:rPr lang="en-GB" sz="1600" dirty="0"/>
              <a:t>, R. (2011). Parental attitudes, attachment styles, social networks, and psychological processes in autism spectrum disorders: A cross-cultural perspective. </a:t>
            </a:r>
            <a:r>
              <a:rPr lang="en-GB" sz="1600" i="1" dirty="0"/>
              <a:t>The Journal of genetic psychology</a:t>
            </a:r>
            <a:r>
              <a:rPr lang="en-GB" sz="1600" dirty="0"/>
              <a:t>, </a:t>
            </a:r>
            <a:r>
              <a:rPr lang="en-GB" sz="1600" i="1" dirty="0"/>
              <a:t>172</a:t>
            </a:r>
            <a:r>
              <a:rPr lang="en-GB" sz="1600" dirty="0"/>
              <a:t>(4), 353-375.</a:t>
            </a:r>
          </a:p>
          <a:p>
            <a:r>
              <a:rPr lang="en-GB" sz="1600" dirty="0"/>
              <a:t>Wilson, M. (1993). DSM-III and the transformation of American psychiatry: a history. </a:t>
            </a:r>
            <a:r>
              <a:rPr lang="en-GB" sz="1600" i="1" dirty="0"/>
              <a:t>American Journal of Psychiatry</a:t>
            </a:r>
            <a:r>
              <a:rPr lang="en-GB" sz="1600" dirty="0"/>
              <a:t>, </a:t>
            </a:r>
            <a:r>
              <a:rPr lang="en-GB" sz="1600" i="1" dirty="0"/>
              <a:t>150</a:t>
            </a:r>
            <a:r>
              <a:rPr lang="en-GB" sz="1600" dirty="0"/>
              <a:t>, 399-399.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 of autism and DSM</a:t>
            </a:r>
          </a:p>
          <a:p>
            <a:r>
              <a:rPr lang="en-GB" dirty="0" smtClean="0"/>
              <a:t>The context: Critiques of DSM-5</a:t>
            </a:r>
          </a:p>
          <a:p>
            <a:r>
              <a:rPr lang="en-GB" dirty="0" smtClean="0"/>
              <a:t>The players: DSM-5 Workgroup and ASAN</a:t>
            </a:r>
          </a:p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9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anose="020B0600070205080204" pitchFamily="34" charset="-128"/>
              </a:rPr>
              <a:t>Q &amp; A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534400" cy="4389438"/>
          </a:xfrm>
        </p:spPr>
        <p:txBody>
          <a:bodyPr/>
          <a:lstStyle/>
          <a:p>
            <a:r>
              <a:rPr lang="en-US" altLang="en-US" sz="3400" dirty="0" smtClean="0">
                <a:ea typeface="ＭＳ Ｐゴシック" panose="020B0600070205080204" pitchFamily="34" charset="-128"/>
              </a:rPr>
              <a:t>Questions? </a:t>
            </a:r>
          </a:p>
          <a:p>
            <a:r>
              <a:rPr lang="en-US" altLang="en-US" sz="3400" dirty="0" smtClean="0">
                <a:ea typeface="ＭＳ Ｐゴシック" panose="020B0600070205080204" pitchFamily="34" charset="-128"/>
              </a:rPr>
              <a:t>Comments?</a:t>
            </a:r>
          </a:p>
          <a:p>
            <a:r>
              <a:rPr lang="en-US" altLang="en-US" sz="3400" dirty="0" smtClean="0">
                <a:ea typeface="ＭＳ Ｐゴシック" panose="020B0600070205080204" pitchFamily="34" charset="-128"/>
              </a:rPr>
              <a:t>Suggestions?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8862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514600" y="6176264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For further contact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s.k.kapp@exeter.ac.uk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608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algn="ctr"/>
            <a:r>
              <a:rPr lang="en-GB" dirty="0" smtClean="0"/>
              <a:t>World autism awareness – for what?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3724" y="3909159"/>
            <a:ext cx="762000" cy="365125"/>
          </a:xfrm>
        </p:spPr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056364"/>
            <a:ext cx="1651000" cy="114819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48" y="3909159"/>
            <a:ext cx="2282952" cy="1501041"/>
          </a:xfrm>
        </p:spPr>
      </p:pic>
      <p:pic>
        <p:nvPicPr>
          <p:cNvPr id="2052" name="Picture 4" descr="Image result for africa regional imf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90159"/>
            <a:ext cx="2514600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22098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en-US" sz="2600" dirty="0" smtClean="0"/>
              <a:t>Autism criteria, diagnoses, resources have grown rapidly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en-US" sz="2600" dirty="0" smtClean="0"/>
              <a:t>“Epidemic”, validity, utility unclear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en-US" sz="2600" dirty="0" smtClean="0"/>
              <a:t>Euro-American origins, influence: cultural imperialism?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00" y="5581471"/>
            <a:ext cx="728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"Before the white man came, we were blind [to disabilities]. You brought us the gift of sight. I think we were happier when we</a:t>
            </a:r>
          </a:p>
          <a:p>
            <a:r>
              <a:rPr lang="en-GB" dirty="0"/>
              <a:t>couldn't see.” Elderly Navajo Singer/medicine man (Connors and Donnellan, 1993, p. 279)</a:t>
            </a:r>
          </a:p>
        </p:txBody>
      </p:sp>
    </p:spTree>
    <p:extLst>
      <p:ext uri="{BB962C8B-B14F-4D97-AF65-F5344CB8AC3E}">
        <p14:creationId xmlns:p14="http://schemas.microsoft.com/office/powerpoint/2010/main" val="14841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67A8A-0079-4F2E-B623-9D8F90BDBAD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  DSMs as reaction to crises in legitimacy of psychiatry  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5410200"/>
          </a:xfrm>
        </p:spPr>
        <p:txBody>
          <a:bodyPr/>
          <a:lstStyle/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en-US" sz="2600" dirty="0" smtClean="0"/>
              <a:t>Eugenics, Nazis -&gt; turn toward environmental etiology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</a:pPr>
            <a:r>
              <a:rPr lang="en-US" altLang="en-US" sz="2300" dirty="0" smtClean="0"/>
              <a:t>DSM I (1952), II (1968): Broad, continuous, biopsychosocial model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</a:pPr>
            <a:r>
              <a:rPr lang="en-US" altLang="en-US" sz="2300" dirty="0" smtClean="0"/>
              <a:t>Autism as symptom of childhood schizophrenia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en-US" sz="2600" dirty="0" err="1" smtClean="0"/>
              <a:t>Overmedicalisation</a:t>
            </a:r>
            <a:r>
              <a:rPr lang="en-US" altLang="en-US" sz="2600" dirty="0" smtClean="0"/>
              <a:t> concerns -&gt; specific disease framework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</a:pPr>
            <a:r>
              <a:rPr lang="en-US" altLang="en-US" sz="2300" dirty="0" smtClean="0"/>
              <a:t>DSM III (1980), IV (1994):  Symptom-based, categorical model 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</a:pPr>
            <a:r>
              <a:rPr lang="en-US" altLang="en-US" sz="2300" dirty="0" smtClean="0"/>
              <a:t>Autism as various independent disorders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altLang="en-US" sz="2600" dirty="0" smtClean="0"/>
              <a:t>Problems of “comorbidity”, heterogeneity </a:t>
            </a:r>
          </a:p>
          <a:p>
            <a:pPr lvl="1" eaLnBrk="1" hangingPunct="1"/>
            <a:r>
              <a:rPr lang="en-US" altLang="en-US" dirty="0" smtClean="0"/>
              <a:t>DSM-5 (2013): More flexible, dimensional  </a:t>
            </a:r>
          </a:p>
          <a:p>
            <a:pPr lvl="1" eaLnBrk="1" hangingPunct="1"/>
            <a:r>
              <a:rPr lang="en-US" altLang="en-US" dirty="0" smtClean="0"/>
              <a:t>Autism spectrum disorder (with various specifiers)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FD3D91AE-899B-4F0D-8839-9B4F19B5F6B7}" type="slidenum">
              <a:rPr lang="en-US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 eaLnBrk="1" hangingPunct="1">
                <a:defRPr/>
              </a:pPr>
              <a:t>4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81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95369"/>
            <a:ext cx="22860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altLang="en-US" sz="4000" dirty="0" smtClean="0"/>
              <a:t>Politics, criticisms of the DSM-5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389438"/>
          </a:xfrm>
        </p:spPr>
        <p:txBody>
          <a:bodyPr/>
          <a:lstStyle/>
          <a:p>
            <a:r>
              <a:rPr lang="en-US" altLang="en-US" dirty="0" smtClean="0"/>
              <a:t>Drug companies, (often) psychiatrists want broad diagnoses</a:t>
            </a:r>
          </a:p>
          <a:p>
            <a:r>
              <a:rPr lang="en-US" altLang="en-US" dirty="0" smtClean="0"/>
              <a:t>Insurance companies, scientists want narrow diagnoses</a:t>
            </a:r>
          </a:p>
          <a:p>
            <a:pPr lvl="1"/>
            <a:r>
              <a:rPr lang="en-US" altLang="en-US" dirty="0" smtClean="0"/>
              <a:t>Often sometimes clinicians, community too</a:t>
            </a:r>
          </a:p>
          <a:p>
            <a:r>
              <a:rPr lang="en-US" altLang="en-US" dirty="0" smtClean="0"/>
              <a:t>Yet autism community (lay and professional) largely want broad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4F6FC-03C6-497C-AAB5-EDAF87CF96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45" name="Picture 2" descr="http://1.bp.blogspot.com/-A552XFL3VHw/TWV7NsN0qHI/AAAAAAAAAVM/r8kfgZkT7ao/s1600/DSM5_Med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9970"/>
            <a:ext cx="1752600" cy="250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Critiques by powerful scientists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163"/>
            <a:ext cx="3886200" cy="4032249"/>
          </a:xfrm>
        </p:spPr>
        <p:txBody>
          <a:bodyPr/>
          <a:lstStyle/>
          <a:p>
            <a:r>
              <a:rPr lang="en-GB" dirty="0" smtClean="0"/>
              <a:t>DSM-IV Chair Allen Francis: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 err="1" smtClean="0"/>
              <a:t>overmedicalisation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2" descr="Image result for allen francis dsm 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3101"/>
            <a:ext cx="3113496" cy="20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2286000" cy="2286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33800" y="1880722"/>
            <a:ext cx="5410200" cy="42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The </a:t>
            </a:r>
            <a:r>
              <a:rPr lang="en-GB" dirty="0" smtClean="0"/>
              <a:t>National Institutes of Mental Health: lack of validity</a:t>
            </a:r>
          </a:p>
          <a:p>
            <a:pPr lvl="1"/>
            <a:r>
              <a:rPr lang="en-GB" dirty="0" smtClean="0"/>
              <a:t>NIMH </a:t>
            </a:r>
            <a:r>
              <a:rPr lang="en-GB" dirty="0"/>
              <a:t>to stop funding research based on DSM</a:t>
            </a:r>
          </a:p>
          <a:p>
            <a:pPr lvl="1"/>
            <a:r>
              <a:rPr lang="en-GB" dirty="0"/>
              <a:t>Developing more biological </a:t>
            </a:r>
            <a:r>
              <a:rPr lang="en-GB" dirty="0" err="1"/>
              <a:t>RDoC</a:t>
            </a:r>
            <a:r>
              <a:rPr lang="en-GB" dirty="0"/>
              <a:t> framework</a:t>
            </a:r>
          </a:p>
          <a:p>
            <a:pPr marL="393700" lvl="1" indent="0">
              <a:buNone/>
            </a:pPr>
            <a:endParaRPr lang="en-US" altLang="en-US" sz="2400" i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82880" y="75198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 Neue"/>
              </a:rPr>
              <a:t> While DSM has been described as a “Bible” for the field, it is, at best, a dictionary, creating a set of labels and defining each. 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800600" y="77671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 Neue"/>
              </a:rPr>
              <a:t> The weakness is its lack of validity. Unlike our definitions of ischemic heart disease, lymphoma, or AIDS, the DSM diagnoses are based on a consensus about clusters of clinical symptoms,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59825" cy="1143000"/>
          </a:xfrm>
        </p:spPr>
        <p:txBody>
          <a:bodyPr/>
          <a:lstStyle/>
          <a:p>
            <a:r>
              <a:rPr lang="en-GB" dirty="0" smtClean="0"/>
              <a:t>Psychologists: </a:t>
            </a:r>
            <a:r>
              <a:rPr lang="en-GB" dirty="0" err="1" smtClean="0"/>
              <a:t>overmedicalisation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751106"/>
            <a:ext cx="762000" cy="365125"/>
          </a:xfrm>
        </p:spPr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AutoShape 2" descr="Image result for society for humanistic psychology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2146439" cy="814497"/>
          </a:xfrm>
          <a:prstGeom prst="rect">
            <a:avLst/>
          </a:prstGeom>
        </p:spPr>
      </p:pic>
      <p:pic>
        <p:nvPicPr>
          <p:cNvPr id="11" name="Picture 10" descr="http://www.globalresearch.ca/wp-content/uploads/2014/10/apa-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62" y="1277465"/>
            <a:ext cx="1274526" cy="108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8" y="3414545"/>
            <a:ext cx="1392262" cy="850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59" y="1251225"/>
            <a:ext cx="1371217" cy="849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9" y="1429277"/>
            <a:ext cx="2503487" cy="485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43" y="1235628"/>
            <a:ext cx="1759745" cy="9198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38" y="1048385"/>
            <a:ext cx="1981200" cy="781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32" y="2258164"/>
            <a:ext cx="2195726" cy="643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" y="2940821"/>
            <a:ext cx="2265075" cy="623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50" y="5105400"/>
            <a:ext cx="851550" cy="846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3405188" cy="672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200900"/>
            <a:ext cx="4600575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853831"/>
            <a:ext cx="1515524" cy="82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93" y="2175971"/>
            <a:ext cx="257175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93615" y="2389970"/>
            <a:ext cx="4510573" cy="3079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8800" y="5258812"/>
            <a:ext cx="2514600" cy="4561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6505" y="2909226"/>
            <a:ext cx="2757785" cy="605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8400" y="4495800"/>
            <a:ext cx="2822575" cy="3219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03105" y="2842833"/>
            <a:ext cx="2301083" cy="2051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181600"/>
            <a:ext cx="762000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971608"/>
            <a:ext cx="2114549" cy="1409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23" y="3505200"/>
            <a:ext cx="1715165" cy="5992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6" y="9764536"/>
            <a:ext cx="1701754" cy="4462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44" y="9394250"/>
            <a:ext cx="1328300" cy="6641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024187" y="5278335"/>
            <a:ext cx="2538413" cy="5656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67406"/>
            <a:ext cx="1452181" cy="7524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457" y="5181600"/>
            <a:ext cx="2230257" cy="6363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235" y="3483668"/>
            <a:ext cx="2782645" cy="646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4" y="5705704"/>
            <a:ext cx="1086104" cy="12766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67106"/>
            <a:ext cx="1090694" cy="10906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91" y="3667925"/>
            <a:ext cx="2310785" cy="3886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419600"/>
            <a:ext cx="2375039" cy="722838"/>
          </a:xfrm>
          <a:prstGeom prst="rect">
            <a:avLst/>
          </a:prstGeom>
        </p:spPr>
      </p:pic>
      <p:pic>
        <p:nvPicPr>
          <p:cNvPr id="54" name="Content Placeholder 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 bwMode="auto">
          <a:xfrm>
            <a:off x="5434678" y="9066944"/>
            <a:ext cx="4243934" cy="13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0" y="6203963"/>
            <a:ext cx="3352800" cy="5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(Western) autistic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4262497"/>
            <a:ext cx="335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inherit"/>
              </a:rPr>
              <a:t>Proposed autism diagnosis changes anger ‘Aspies’</a:t>
            </a:r>
            <a:endParaRPr lang="en-GB" sz="2000" b="1" dirty="0">
              <a:latin typeface="PT serif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PT Sans"/>
              </a:rPr>
              <a:t>By </a:t>
            </a:r>
            <a:r>
              <a:rPr lang="en-GB" sz="2000" b="1" cap="all" dirty="0">
                <a:latin typeface="inherit"/>
              </a:rPr>
              <a:t>ASSOCIATED PRESS</a:t>
            </a:r>
            <a:r>
              <a:rPr lang="en-GB" sz="2000" dirty="0">
                <a:solidFill>
                  <a:srgbClr val="000000"/>
                </a:solidFill>
                <a:latin typeface="PT Sans"/>
              </a:rPr>
              <a:t> |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PT Sans"/>
              </a:rPr>
              <a:t>February 11, 2010 at 2:05 </a:t>
            </a:r>
            <a:r>
              <a:rPr lang="en-GB" sz="2000" dirty="0" smtClean="0">
                <a:solidFill>
                  <a:srgbClr val="000000"/>
                </a:solidFill>
                <a:latin typeface="PT Sans"/>
              </a:rPr>
              <a:t>am</a:t>
            </a:r>
            <a:endParaRPr lang="en-GB" sz="2000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163763"/>
            <a:ext cx="4343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Mostly concerned DSM-5 would reduce access to diagnosis</a:t>
            </a:r>
          </a:p>
          <a:p>
            <a:pPr lvl="1"/>
            <a:r>
              <a:rPr lang="en-GB" dirty="0" smtClean="0"/>
              <a:t>Some specifically for loss of Asperger’s label </a:t>
            </a:r>
          </a:p>
          <a:p>
            <a:pPr lvl="1"/>
            <a:endParaRPr lang="en-GB" dirty="0" smtClean="0"/>
          </a:p>
          <a:p>
            <a:pPr marL="0" indent="0">
              <a:buFont typeface="Wingdings 2" panose="05020102010507070707" pitchFamily="18" charset="2"/>
              <a:buNone/>
            </a:pPr>
            <a:endParaRPr lang="en-GB" dirty="0" smtClean="0"/>
          </a:p>
          <a:p>
            <a:pPr marL="0" indent="0">
              <a:buFont typeface="Wingdings 2" panose="05020102010507070707" pitchFamily="18" charset="2"/>
              <a:buNone/>
            </a:pPr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76800" y="2163763"/>
            <a:ext cx="4343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More </a:t>
            </a:r>
            <a:r>
              <a:rPr lang="en-GB" dirty="0"/>
              <a:t>radical activists against DSM </a:t>
            </a:r>
            <a:r>
              <a:rPr lang="en-GB" dirty="0" smtClean="0"/>
              <a:t>entirely</a:t>
            </a:r>
            <a:endParaRPr lang="en-GB" sz="3600" dirty="0"/>
          </a:p>
        </p:txBody>
      </p:sp>
      <p:pic>
        <p:nvPicPr>
          <p:cNvPr id="10" name="Picture 9" descr="Image result for the master's tools will never dismantle the master's hou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88" y="3352800"/>
            <a:ext cx="3214878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3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144000" cy="1143000"/>
          </a:xfrm>
        </p:spPr>
        <p:txBody>
          <a:bodyPr/>
          <a:lstStyle/>
          <a:p>
            <a:r>
              <a:rPr lang="en-GB" dirty="0" smtClean="0"/>
              <a:t>Autism researchers against dx drop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84" y="5276850"/>
            <a:ext cx="7029450" cy="1657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508750"/>
            <a:ext cx="762000" cy="365125"/>
          </a:xfrm>
        </p:spPr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267200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Letter to editor signed by 30 scientists in 7 countries in prominent journal edited by </a:t>
            </a:r>
            <a:r>
              <a:rPr lang="en-GB" dirty="0" err="1" smtClean="0"/>
              <a:t>Volkmar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4" descr="Image result for new york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09" y="2514600"/>
            <a:ext cx="2286000" cy="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2971800"/>
            <a:ext cx="7696200" cy="11554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1554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Chair of autism workgroup in DSM-IV, Fred </a:t>
            </a:r>
            <a:r>
              <a:rPr lang="en-GB" dirty="0" err="1" smtClean="0"/>
              <a:t>Volkmar</a:t>
            </a:r>
            <a:r>
              <a:rPr lang="en-GB" dirty="0" smtClean="0"/>
              <a:t>, published research claiming DSM-5 will “miss” many  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5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3121</TotalTime>
  <Words>1393</Words>
  <Application>Microsoft Office PowerPoint</Application>
  <PresentationFormat>On-screen Show (4:3)</PresentationFormat>
  <Paragraphs>190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Autism diagnosis across the globe: DSM-5 as a focal point </vt:lpstr>
      <vt:lpstr>Overview</vt:lpstr>
      <vt:lpstr>World autism awareness – for what?</vt:lpstr>
      <vt:lpstr>  DSMs as reaction to crises in legitimacy of psychiatry  </vt:lpstr>
      <vt:lpstr>Politics, criticisms of the DSM-5</vt:lpstr>
      <vt:lpstr>Critiques by powerful scientists</vt:lpstr>
      <vt:lpstr>Psychologists: overmedicalisation</vt:lpstr>
      <vt:lpstr>(Western) autistic community</vt:lpstr>
      <vt:lpstr>Autism researchers against dx drop </vt:lpstr>
      <vt:lpstr>   </vt:lpstr>
      <vt:lpstr>Goals of DSM-5 Workgroup</vt:lpstr>
      <vt:lpstr>Autistic Self Advocacy Network</vt:lpstr>
      <vt:lpstr>Goals of ASAN</vt:lpstr>
      <vt:lpstr>A symbiotic relationship </vt:lpstr>
      <vt:lpstr>Changes influenced by ASAN</vt:lpstr>
      <vt:lpstr>Outstanding questions</vt:lpstr>
      <vt:lpstr>Systemic questions</vt:lpstr>
      <vt:lpstr>References</vt:lpstr>
      <vt:lpstr>References (continued)</vt:lpstr>
      <vt:lpstr>Q &amp; A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Community-Partnered Research: LayersQuality of life and autism: the mediating roles of social support and  subjective well-being and Lessons Learned</dc:title>
  <dc:creator>Kapp, Steven</dc:creator>
  <cp:lastModifiedBy>User</cp:lastModifiedBy>
  <cp:revision>202</cp:revision>
  <cp:lastPrinted>2017-04-19T11:20:36Z</cp:lastPrinted>
  <dcterms:created xsi:type="dcterms:W3CDTF">2017-02-27T15:03:41Z</dcterms:created>
  <dcterms:modified xsi:type="dcterms:W3CDTF">2017-06-21T01:10:10Z</dcterms:modified>
</cp:coreProperties>
</file>