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9" r:id="rId3"/>
    <p:sldId id="257" r:id="rId4"/>
    <p:sldId id="264" r:id="rId5"/>
    <p:sldId id="272" r:id="rId6"/>
    <p:sldId id="266" r:id="rId7"/>
    <p:sldId id="267" r:id="rId8"/>
    <p:sldId id="273" r:id="rId9"/>
    <p:sldId id="260" r:id="rId10"/>
    <p:sldId id="276" r:id="rId11"/>
    <p:sldId id="274" r:id="rId12"/>
    <p:sldId id="277" r:id="rId13"/>
    <p:sldId id="261" r:id="rId14"/>
    <p:sldId id="263" r:id="rId15"/>
    <p:sldId id="271" r:id="rId16"/>
    <p:sldId id="265" r:id="rId17"/>
    <p:sldId id="270"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D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05" autoAdjust="0"/>
    <p:restoredTop sz="94695"/>
  </p:normalViewPr>
  <p:slideViewPr>
    <p:cSldViewPr>
      <p:cViewPr varScale="1">
        <p:scale>
          <a:sx n="101" d="100"/>
          <a:sy n="101" d="100"/>
        </p:scale>
        <p:origin x="2280"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A2CB6D-F77F-4346-9223-93569F28C8E1}" type="datetimeFigureOut">
              <a:rPr lang="en-GB" smtClean="0"/>
              <a:t>19/10/2016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174556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A2CB6D-F77F-4346-9223-93569F28C8E1}" type="datetimeFigureOut">
              <a:rPr lang="en-GB" smtClean="0"/>
              <a:t>19/10/2016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228860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A2CB6D-F77F-4346-9223-93569F28C8E1}" type="datetimeFigureOut">
              <a:rPr lang="en-GB" smtClean="0"/>
              <a:t>19/10/2016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3134664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7500492-964A-4B48-80ED-3970E3ADA8FC}" type="datetimeFigureOut">
              <a:rPr lang="en-US">
                <a:solidFill>
                  <a:prstClr val="black">
                    <a:tint val="75000"/>
                  </a:prstClr>
                </a:solidFill>
              </a:rPr>
              <a:pPr>
                <a:defRPr/>
              </a:pPr>
              <a:t>10/19/16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E536C1D-50C0-49F3-906B-3E29611F739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16001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85B2C67-3481-4E50-A0F8-9D90BC03CBD3}" type="datetimeFigureOut">
              <a:rPr lang="en-US">
                <a:solidFill>
                  <a:prstClr val="black">
                    <a:tint val="75000"/>
                  </a:prstClr>
                </a:solidFill>
              </a:rPr>
              <a:pPr>
                <a:defRPr/>
              </a:pPr>
              <a:t>10/19/16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0E8CBC0-CA04-4777-B067-3D6C06158D1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793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D82628-443E-4B2B-8E02-2FB1BC7CEA15}" type="datetimeFigureOut">
              <a:rPr lang="en-US">
                <a:solidFill>
                  <a:prstClr val="black">
                    <a:tint val="75000"/>
                  </a:prstClr>
                </a:solidFill>
              </a:rPr>
              <a:pPr>
                <a:defRPr/>
              </a:pPr>
              <a:t>10/19/16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9AFB47-B1BD-4497-960C-EC57FD8D40D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21519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AA7D9B2-AED3-48AB-847A-23C67FBDB0DD}" type="datetimeFigureOut">
              <a:rPr lang="en-US">
                <a:solidFill>
                  <a:prstClr val="black">
                    <a:tint val="75000"/>
                  </a:prstClr>
                </a:solidFill>
              </a:rPr>
              <a:pPr>
                <a:defRPr/>
              </a:pPr>
              <a:t>10/19/16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13D4D0E-40B2-4809-8B11-0877D641FD0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80087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231007-3931-40A5-BFD5-7C61D0C271AC}" type="datetimeFigureOut">
              <a:rPr lang="en-US">
                <a:solidFill>
                  <a:prstClr val="black">
                    <a:tint val="75000"/>
                  </a:prstClr>
                </a:solidFill>
              </a:rPr>
              <a:pPr>
                <a:defRPr/>
              </a:pPr>
              <a:t>10/19/16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EEA3129-1645-4387-B056-E30360BC987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76215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AB8194B-31FB-4460-877D-8974134CCA41}" type="datetimeFigureOut">
              <a:rPr lang="en-US">
                <a:solidFill>
                  <a:prstClr val="black">
                    <a:tint val="75000"/>
                  </a:prstClr>
                </a:solidFill>
              </a:rPr>
              <a:pPr>
                <a:defRPr/>
              </a:pPr>
              <a:t>10/19/16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4DD50A9-1E98-46AC-ACBE-AED021E7FFE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74024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8AC6447-A7C3-49D8-8F1F-1032A190C00A}" type="datetimeFigureOut">
              <a:rPr lang="en-US">
                <a:solidFill>
                  <a:prstClr val="black">
                    <a:tint val="75000"/>
                  </a:prstClr>
                </a:solidFill>
              </a:rPr>
              <a:pPr>
                <a:defRPr/>
              </a:pPr>
              <a:t>10/19/16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D7F51C4-9D0C-4D10-BC76-B75E901CF78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59067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4B36DA-5EC1-41F0-99BA-84B061599716}" type="datetimeFigureOut">
              <a:rPr lang="en-US">
                <a:solidFill>
                  <a:prstClr val="black">
                    <a:tint val="75000"/>
                  </a:prstClr>
                </a:solidFill>
              </a:rPr>
              <a:pPr>
                <a:defRPr/>
              </a:pPr>
              <a:t>10/19/16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EF8A9E0-0A72-4129-A07E-905BC9EDB42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2431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A2CB6D-F77F-4346-9223-93569F28C8E1}" type="datetimeFigureOut">
              <a:rPr lang="en-GB" smtClean="0"/>
              <a:t>19/10/2016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1865211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2B647F-DE25-495F-8A0F-2EC6C9EBC5AD}" type="datetimeFigureOut">
              <a:rPr lang="en-US">
                <a:solidFill>
                  <a:prstClr val="black">
                    <a:tint val="75000"/>
                  </a:prstClr>
                </a:solidFill>
              </a:rPr>
              <a:pPr>
                <a:defRPr/>
              </a:pPr>
              <a:t>10/19/16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B725A0C-45AA-47B5-B91E-F1B848A04F9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1123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C8A4D6-B5DF-4526-A6D5-44465B8361EC}" type="datetimeFigureOut">
              <a:rPr lang="en-US">
                <a:solidFill>
                  <a:prstClr val="black">
                    <a:tint val="75000"/>
                  </a:prstClr>
                </a:solidFill>
              </a:rPr>
              <a:pPr>
                <a:defRPr/>
              </a:pPr>
              <a:t>10/19/16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50EC855-71A5-40A7-880A-758846DE92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3024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CAD7A0-2233-4672-810F-33238AFB90D1}" type="datetimeFigureOut">
              <a:rPr lang="en-US">
                <a:solidFill>
                  <a:prstClr val="black">
                    <a:tint val="75000"/>
                  </a:prstClr>
                </a:solidFill>
              </a:rPr>
              <a:pPr>
                <a:defRPr/>
              </a:pPr>
              <a:t>10/19/16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749BB1D-24CA-4220-BB08-F9849AC0710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21158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2CB6D-F77F-4346-9223-93569F28C8E1}" type="datetimeFigureOut">
              <a:rPr lang="en-GB" smtClean="0"/>
              <a:t>19/10/2016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279371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A2CB6D-F77F-4346-9223-93569F28C8E1}" type="datetimeFigureOut">
              <a:rPr lang="en-GB" smtClean="0"/>
              <a:t>19/10/2016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269088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A2CB6D-F77F-4346-9223-93569F28C8E1}" type="datetimeFigureOut">
              <a:rPr lang="en-GB" smtClean="0"/>
              <a:t>19/10/2016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1775546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A2CB6D-F77F-4346-9223-93569F28C8E1}" type="datetimeFigureOut">
              <a:rPr lang="en-GB" smtClean="0"/>
              <a:t>19/10/2016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112488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2CB6D-F77F-4346-9223-93569F28C8E1}" type="datetimeFigureOut">
              <a:rPr lang="en-GB" smtClean="0"/>
              <a:t>19/10/2016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1602180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2CB6D-F77F-4346-9223-93569F28C8E1}" type="datetimeFigureOut">
              <a:rPr lang="en-GB" smtClean="0"/>
              <a:t>19/10/2016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177409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2CB6D-F77F-4346-9223-93569F28C8E1}" type="datetimeFigureOut">
              <a:rPr lang="en-GB" smtClean="0"/>
              <a:t>19/10/2016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6E48D9-4B1A-4965-B279-0152B3CD8506}" type="slidenum">
              <a:rPr lang="en-GB" smtClean="0"/>
              <a:t>‹#›</a:t>
            </a:fld>
            <a:endParaRPr lang="en-GB"/>
          </a:p>
        </p:txBody>
      </p:sp>
    </p:spTree>
    <p:extLst>
      <p:ext uri="{BB962C8B-B14F-4D97-AF65-F5344CB8AC3E}">
        <p14:creationId xmlns:p14="http://schemas.microsoft.com/office/powerpoint/2010/main" val="25964286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2CB6D-F77F-4346-9223-93569F28C8E1}" type="datetimeFigureOut">
              <a:rPr lang="en-GB" smtClean="0"/>
              <a:t>19/10/2016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E48D9-4B1A-4965-B279-0152B3CD8506}" type="slidenum">
              <a:rPr lang="en-GB" smtClean="0"/>
              <a:t>‹#›</a:t>
            </a:fld>
            <a:endParaRPr lang="en-GB"/>
          </a:p>
        </p:txBody>
      </p:sp>
    </p:spTree>
    <p:extLst>
      <p:ext uri="{BB962C8B-B14F-4D97-AF65-F5344CB8AC3E}">
        <p14:creationId xmlns:p14="http://schemas.microsoft.com/office/powerpoint/2010/main" val="51381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defTabSz="457200">
              <a:defRPr/>
            </a:pPr>
            <a:fld id="{251566FC-8985-4A9F-AE45-5718EF90CE37}" type="datetimeFigureOut">
              <a:rPr lang="en-US">
                <a:solidFill>
                  <a:prstClr val="black">
                    <a:tint val="75000"/>
                  </a:prstClr>
                </a:solidFill>
              </a:rPr>
              <a:pPr defTabSz="457200">
                <a:defRPr/>
              </a:pPr>
              <a:t>10/19/16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defTabSz="457200">
              <a:defRPr/>
            </a:pPr>
            <a:fld id="{229A361C-4183-4DB2-AA2B-7BC786C19245}" type="slidenum">
              <a:rPr lang="en-US">
                <a:solidFill>
                  <a:prstClr val="black">
                    <a:tint val="75000"/>
                  </a:prstClr>
                </a:solidFill>
              </a:rPr>
              <a:pPr defTabSz="457200">
                <a:defRPr/>
              </a:pPr>
              <a:t>‹#›</a:t>
            </a:fld>
            <a:endParaRPr lang="en-US">
              <a:solidFill>
                <a:prstClr val="black">
                  <a:tint val="75000"/>
                </a:prstClr>
              </a:solidFill>
            </a:endParaRPr>
          </a:p>
        </p:txBody>
      </p:sp>
    </p:spTree>
    <p:extLst>
      <p:ext uri="{BB962C8B-B14F-4D97-AF65-F5344CB8AC3E}">
        <p14:creationId xmlns:p14="http://schemas.microsoft.com/office/powerpoint/2010/main" val="1109236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 Id="rId3"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8.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18.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40184" y="1988840"/>
            <a:ext cx="8229600" cy="29523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200" dirty="0" smtClean="0">
                <a:solidFill>
                  <a:srgbClr val="FFFFFF"/>
                </a:solidFill>
              </a:rPr>
              <a:t>Classroom </a:t>
            </a:r>
            <a:r>
              <a:rPr lang="en-US" sz="3200" dirty="0" err="1" smtClean="0">
                <a:solidFill>
                  <a:srgbClr val="FFFFFF"/>
                </a:solidFill>
              </a:rPr>
              <a:t>Organisation</a:t>
            </a:r>
            <a:r>
              <a:rPr lang="en-US" sz="3200" dirty="0" smtClean="0">
                <a:solidFill>
                  <a:srgbClr val="FFFFFF"/>
                </a:solidFill>
              </a:rPr>
              <a:t> for Integrated Group Reading</a:t>
            </a:r>
            <a:br>
              <a:rPr lang="en-US" sz="3200" dirty="0" smtClean="0">
                <a:solidFill>
                  <a:srgbClr val="FFFFFF"/>
                </a:solidFill>
              </a:rPr>
            </a:br>
            <a:r>
              <a:rPr lang="en-US" sz="3200" dirty="0" smtClean="0">
                <a:solidFill>
                  <a:srgbClr val="FFFFFF"/>
                </a:solidFill>
              </a:rPr>
              <a:t>Information for Teachers and TAs</a:t>
            </a:r>
          </a:p>
          <a:p>
            <a:endParaRPr lang="en-US" sz="3200" dirty="0">
              <a:solidFill>
                <a:srgbClr val="FFFFFF"/>
              </a:solidFill>
            </a:endParaRPr>
          </a:p>
          <a:p>
            <a:r>
              <a:rPr lang="en-US" sz="3200" dirty="0" smtClean="0">
                <a:solidFill>
                  <a:srgbClr val="FFFFFF"/>
                </a:solidFill>
              </a:rPr>
              <a:t>Getting your classroom IGR-Ready</a:t>
            </a:r>
          </a:p>
        </p:txBody>
      </p:sp>
    </p:spTree>
    <p:extLst>
      <p:ext uri="{BB962C8B-B14F-4D97-AF65-F5344CB8AC3E}">
        <p14:creationId xmlns:p14="http://schemas.microsoft.com/office/powerpoint/2010/main" val="3218697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87"/>
          <p:cNvGraphicFramePr>
            <a:graphicFrameLocks noGrp="1"/>
          </p:cNvGraphicFramePr>
          <p:nvPr>
            <p:extLst>
              <p:ext uri="{D42A27DB-BD31-4B8C-83A1-F6EECF244321}">
                <p14:modId xmlns:p14="http://schemas.microsoft.com/office/powerpoint/2010/main" val="994267693"/>
              </p:ext>
            </p:extLst>
          </p:nvPr>
        </p:nvGraphicFramePr>
        <p:xfrm>
          <a:off x="457200" y="1484784"/>
          <a:ext cx="8147247" cy="4533982"/>
        </p:xfrm>
        <a:graphic>
          <a:graphicData uri="http://schemas.openxmlformats.org/drawingml/2006/table">
            <a:tbl>
              <a:tblPr/>
              <a:tblGrid>
                <a:gridCol w="1075293"/>
                <a:gridCol w="1478528"/>
                <a:gridCol w="1481617"/>
                <a:gridCol w="1640748"/>
                <a:gridCol w="1371925"/>
                <a:gridCol w="1099136"/>
              </a:tblGrid>
              <a:tr h="430201">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Monday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Tuesday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Wednesday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Thursday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Friday</a:t>
                      </a:r>
                    </a:p>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(longer reading session)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72616">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Group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r>
              <a:tr h="489106">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524914">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Group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r>
              <a:tr h="570156">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Group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60452">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IGR 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TA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TA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Title 1"/>
          <p:cNvSpPr txBox="1">
            <a:spLocks/>
          </p:cNvSpPr>
          <p:nvPr/>
        </p:nvSpPr>
        <p:spPr bwMode="auto">
          <a:xfrm>
            <a:off x="457200" y="116632"/>
            <a:ext cx="8229600" cy="1143000"/>
          </a:xfrm>
          <a:prstGeom prst="rect">
            <a:avLst/>
          </a:prstGeom>
          <a:solidFill>
            <a:schemeClr val="accent1"/>
          </a:solidFill>
          <a:ln w="25400" cap="flat" algn="ctr">
            <a:solidFill>
              <a:srgbClr val="5C4776"/>
            </a:solidFill>
            <a:miter lim="800000"/>
            <a:headEnd/>
            <a:tailEnd/>
          </a:ln>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3600" dirty="0" smtClean="0">
                <a:solidFill>
                  <a:srgbClr val="FFFFFF"/>
                </a:solidFill>
              </a:rPr>
              <a:t>Classroom </a:t>
            </a:r>
            <a:r>
              <a:rPr lang="en-US" sz="3600" dirty="0" err="1" smtClean="0">
                <a:solidFill>
                  <a:srgbClr val="FFFFFF"/>
                </a:solidFill>
              </a:rPr>
              <a:t>organisation</a:t>
            </a:r>
            <a:r>
              <a:rPr lang="en-US" sz="3600" dirty="0" smtClean="0">
                <a:solidFill>
                  <a:srgbClr val="FFFFFF"/>
                </a:solidFill>
              </a:rPr>
              <a:t> for IGR</a:t>
            </a:r>
          </a:p>
        </p:txBody>
      </p:sp>
      <p:sp>
        <p:nvSpPr>
          <p:cNvPr id="7" name="Rectangle 6"/>
          <p:cNvSpPr/>
          <p:nvPr/>
        </p:nvSpPr>
        <p:spPr>
          <a:xfrm>
            <a:off x="427667" y="6091555"/>
            <a:ext cx="8229600" cy="646331"/>
          </a:xfrm>
          <a:prstGeom prst="rect">
            <a:avLst/>
          </a:prstGeom>
        </p:spPr>
        <p:txBody>
          <a:bodyPr wrap="square">
            <a:spAutoFit/>
          </a:bodyPr>
          <a:lstStyle/>
          <a:p>
            <a:r>
              <a:rPr lang="en-GB" dirty="0" smtClean="0"/>
              <a:t>In this timetable, the </a:t>
            </a:r>
            <a:r>
              <a:rPr lang="en-GB" dirty="0"/>
              <a:t>teacher organises a slightly longer guided reading session for one day each week and on that day the teacher works with 2 non-IGR groups</a:t>
            </a:r>
          </a:p>
        </p:txBody>
      </p:sp>
    </p:spTree>
    <p:extLst>
      <p:ext uri="{BB962C8B-B14F-4D97-AF65-F5344CB8AC3E}">
        <p14:creationId xmlns:p14="http://schemas.microsoft.com/office/powerpoint/2010/main" val="429948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87"/>
          <p:cNvGraphicFramePr>
            <a:graphicFrameLocks noGrp="1"/>
          </p:cNvGraphicFramePr>
          <p:nvPr>
            <p:extLst>
              <p:ext uri="{D42A27DB-BD31-4B8C-83A1-F6EECF244321}">
                <p14:modId xmlns:p14="http://schemas.microsoft.com/office/powerpoint/2010/main" val="2932187412"/>
              </p:ext>
            </p:extLst>
          </p:nvPr>
        </p:nvGraphicFramePr>
        <p:xfrm>
          <a:off x="457200" y="1484784"/>
          <a:ext cx="8003231" cy="4244320"/>
        </p:xfrm>
        <a:graphic>
          <a:graphicData uri="http://schemas.openxmlformats.org/drawingml/2006/table">
            <a:tbl>
              <a:tblPr/>
              <a:tblGrid>
                <a:gridCol w="960647"/>
                <a:gridCol w="1209937"/>
                <a:gridCol w="1080120"/>
                <a:gridCol w="1440160"/>
                <a:gridCol w="1152128"/>
                <a:gridCol w="1008112"/>
                <a:gridCol w="1152127"/>
              </a:tblGrid>
              <a:tr h="430201">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Monday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Tuesday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Wednesday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Thursday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Friday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Extra session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39120">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Group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defRPr/>
                      </a:pPr>
                      <a:r>
                        <a:rPr kumimoji="0" lang="en-GB" sz="2000" b="0" i="0" u="none" strike="noStrike" cap="none" normalizeH="0" baseline="0" dirty="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r>
              <a:tr h="489106">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524914">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Group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570156">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Group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660452">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IGR 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TA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TA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bl>
          </a:graphicData>
        </a:graphic>
      </p:graphicFrame>
      <p:sp>
        <p:nvSpPr>
          <p:cNvPr id="5" name="Title 1"/>
          <p:cNvSpPr txBox="1">
            <a:spLocks/>
          </p:cNvSpPr>
          <p:nvPr/>
        </p:nvSpPr>
        <p:spPr bwMode="auto">
          <a:xfrm>
            <a:off x="457200" y="116632"/>
            <a:ext cx="8229600" cy="1143000"/>
          </a:xfrm>
          <a:prstGeom prst="rect">
            <a:avLst/>
          </a:prstGeom>
          <a:solidFill>
            <a:schemeClr val="accent1"/>
          </a:solidFill>
          <a:ln w="25400" cap="flat" algn="ctr">
            <a:solidFill>
              <a:srgbClr val="5C4776"/>
            </a:solidFill>
            <a:miter lim="800000"/>
            <a:headEnd/>
            <a:tailEnd/>
          </a:ln>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3600" dirty="0" smtClean="0">
                <a:solidFill>
                  <a:srgbClr val="FFFFFF"/>
                </a:solidFill>
              </a:rPr>
              <a:t>Classroom </a:t>
            </a:r>
            <a:r>
              <a:rPr lang="en-US" sz="3600" dirty="0" err="1" smtClean="0">
                <a:solidFill>
                  <a:srgbClr val="FFFFFF"/>
                </a:solidFill>
              </a:rPr>
              <a:t>organisation</a:t>
            </a:r>
            <a:r>
              <a:rPr lang="en-US" sz="3600" dirty="0" smtClean="0">
                <a:solidFill>
                  <a:srgbClr val="FFFFFF"/>
                </a:solidFill>
              </a:rPr>
              <a:t> for IGR</a:t>
            </a:r>
          </a:p>
        </p:txBody>
      </p:sp>
      <p:sp>
        <p:nvSpPr>
          <p:cNvPr id="7" name="Rectangle 6"/>
          <p:cNvSpPr/>
          <p:nvPr/>
        </p:nvSpPr>
        <p:spPr>
          <a:xfrm>
            <a:off x="457200" y="5949280"/>
            <a:ext cx="8003232" cy="646331"/>
          </a:xfrm>
          <a:prstGeom prst="rect">
            <a:avLst/>
          </a:prstGeom>
        </p:spPr>
        <p:txBody>
          <a:bodyPr wrap="square">
            <a:spAutoFit/>
          </a:bodyPr>
          <a:lstStyle/>
          <a:p>
            <a:r>
              <a:rPr lang="en-GB" dirty="0" smtClean="0">
                <a:solidFill>
                  <a:prstClr val="black"/>
                </a:solidFill>
              </a:rPr>
              <a:t>In this timetable, the </a:t>
            </a:r>
            <a:r>
              <a:rPr lang="en-GB" dirty="0">
                <a:solidFill>
                  <a:prstClr val="black"/>
                </a:solidFill>
              </a:rPr>
              <a:t>teacher organises </a:t>
            </a:r>
            <a:r>
              <a:rPr lang="en-GB" dirty="0" smtClean="0">
                <a:solidFill>
                  <a:prstClr val="black"/>
                </a:solidFill>
              </a:rPr>
              <a:t>an extra </a:t>
            </a:r>
            <a:r>
              <a:rPr lang="en-GB" dirty="0">
                <a:solidFill>
                  <a:prstClr val="black"/>
                </a:solidFill>
              </a:rPr>
              <a:t>guided reading </a:t>
            </a:r>
            <a:r>
              <a:rPr lang="en-GB" dirty="0" smtClean="0">
                <a:solidFill>
                  <a:prstClr val="black"/>
                </a:solidFill>
              </a:rPr>
              <a:t>session.  This could be an extra session for the whole class,  or just the guided reading group. </a:t>
            </a:r>
            <a:endParaRPr lang="en-GB" dirty="0">
              <a:solidFill>
                <a:prstClr val="black"/>
              </a:solidFill>
            </a:endParaRPr>
          </a:p>
        </p:txBody>
      </p:sp>
    </p:spTree>
    <p:extLst>
      <p:ext uri="{BB962C8B-B14F-4D97-AF65-F5344CB8AC3E}">
        <p14:creationId xmlns:p14="http://schemas.microsoft.com/office/powerpoint/2010/main" val="4164631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5425" y="274638"/>
            <a:ext cx="8707438" cy="1143000"/>
          </a:xfrm>
          <a:solidFill>
            <a:schemeClr val="accent1"/>
          </a:solidFill>
          <a:ln w="25400" cap="flat" algn="ctr">
            <a:solidFill>
              <a:srgbClr val="5C4776"/>
            </a:solidFill>
            <a:miter lim="800000"/>
            <a:headEnd/>
            <a:tailEnd/>
          </a:ln>
        </p:spPr>
        <p:txBody>
          <a:bodyPr/>
          <a:lstStyle/>
          <a:p>
            <a:r>
              <a:rPr lang="en-US" sz="3600" smtClean="0">
                <a:solidFill>
                  <a:srgbClr val="FFFFFF"/>
                </a:solidFill>
              </a:rPr>
              <a:t>Classroom organisation for guided reading with IGR</a:t>
            </a:r>
          </a:p>
        </p:txBody>
      </p:sp>
      <p:graphicFrame>
        <p:nvGraphicFramePr>
          <p:cNvPr id="30807" name="Group 87"/>
          <p:cNvGraphicFramePr>
            <a:graphicFrameLocks noGrp="1"/>
          </p:cNvGraphicFramePr>
          <p:nvPr>
            <p:extLst>
              <p:ext uri="{D42A27DB-BD31-4B8C-83A1-F6EECF244321}">
                <p14:modId xmlns:p14="http://schemas.microsoft.com/office/powerpoint/2010/main" val="1185618187"/>
              </p:ext>
            </p:extLst>
          </p:nvPr>
        </p:nvGraphicFramePr>
        <p:xfrm>
          <a:off x="225424" y="1800225"/>
          <a:ext cx="8739063" cy="4098671"/>
        </p:xfrm>
        <a:graphic>
          <a:graphicData uri="http://schemas.openxmlformats.org/drawingml/2006/table">
            <a:tbl>
              <a:tblPr/>
              <a:tblGrid>
                <a:gridCol w="1108913"/>
                <a:gridCol w="1524756"/>
                <a:gridCol w="1527941"/>
                <a:gridCol w="1692048"/>
                <a:gridCol w="1414820"/>
                <a:gridCol w="1470585"/>
              </a:tblGrid>
              <a:tr h="430201">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Monday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Tuesday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Wednesday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Thursday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Friday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47606">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TA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1400" b="0" i="0" u="none" strike="noStrike" cap="none" normalizeH="0" baseline="0" dirty="0" smtClean="0">
                          <a:ln>
                            <a:noFill/>
                          </a:ln>
                          <a:solidFill>
                            <a:schemeClr val="tx1"/>
                          </a:solidFill>
                          <a:effectLst/>
                          <a:latin typeface="Calibri" pitchFamily="34" charset="0"/>
                        </a:rPr>
                        <a:t>Teacher from outside of the class takes one group for GR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r>
              <a:tr h="611008">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646816">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TA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r>
              <a:tr h="717883">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4</a:t>
                      </a:r>
                    </a:p>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Teacher 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660452">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smtClean="0">
                          <a:ln>
                            <a:noFill/>
                          </a:ln>
                          <a:solidFill>
                            <a:schemeClr val="tx1"/>
                          </a:solidFill>
                          <a:effectLst/>
                          <a:latin typeface="Calibri" pitchFamily="34" charset="0"/>
                        </a:rPr>
                        <a:t>IGR 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TA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TA IGR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5DAF7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DF6"/>
                    </a:solidFill>
                  </a:tcPr>
                </a:tc>
              </a:tr>
            </a:tbl>
          </a:graphicData>
        </a:graphic>
      </p:graphicFrame>
      <p:sp>
        <p:nvSpPr>
          <p:cNvPr id="5" name="Rectangle 4"/>
          <p:cNvSpPr/>
          <p:nvPr/>
        </p:nvSpPr>
        <p:spPr>
          <a:xfrm>
            <a:off x="427667" y="6091555"/>
            <a:ext cx="8229600" cy="646331"/>
          </a:xfrm>
          <a:prstGeom prst="rect">
            <a:avLst/>
          </a:prstGeom>
        </p:spPr>
        <p:txBody>
          <a:bodyPr wrap="square">
            <a:spAutoFit/>
          </a:bodyPr>
          <a:lstStyle/>
          <a:p>
            <a:r>
              <a:rPr lang="en-GB" dirty="0" smtClean="0"/>
              <a:t>In this timetable, the school organises for an extra teacher to visit the class once a week to take a guided reading  session with a non-IGR group.</a:t>
            </a:r>
            <a:endParaRPr lang="en-GB" dirty="0"/>
          </a:p>
        </p:txBody>
      </p:sp>
    </p:spTree>
    <p:extLst>
      <p:ext uri="{BB962C8B-B14F-4D97-AF65-F5344CB8AC3E}">
        <p14:creationId xmlns:p14="http://schemas.microsoft.com/office/powerpoint/2010/main" val="4273604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274638"/>
            <a:ext cx="8784976"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solidFill>
                  <a:srgbClr val="FFFFFF"/>
                </a:solidFill>
              </a:rPr>
              <a:t>The Role of the TA</a:t>
            </a:r>
          </a:p>
        </p:txBody>
      </p:sp>
      <p:sp>
        <p:nvSpPr>
          <p:cNvPr id="3" name="TextBox 2"/>
          <p:cNvSpPr txBox="1"/>
          <p:nvPr/>
        </p:nvSpPr>
        <p:spPr>
          <a:xfrm>
            <a:off x="467544" y="1988840"/>
            <a:ext cx="8352928" cy="3693319"/>
          </a:xfrm>
          <a:prstGeom prst="rect">
            <a:avLst/>
          </a:prstGeom>
          <a:noFill/>
        </p:spPr>
        <p:txBody>
          <a:bodyPr wrap="square" rtlCol="0">
            <a:spAutoFit/>
          </a:bodyPr>
          <a:lstStyle/>
          <a:p>
            <a:r>
              <a:rPr lang="en-GB" b="1" dirty="0" smtClean="0"/>
              <a:t>What happens when the TA works with the IGR group?</a:t>
            </a:r>
          </a:p>
          <a:p>
            <a:endParaRPr lang="en-GB" dirty="0" smtClean="0"/>
          </a:p>
          <a:p>
            <a:pPr marL="285750" indent="-285750">
              <a:buFont typeface="Arial" pitchFamily="34" charset="0"/>
              <a:buChar char="•"/>
            </a:pPr>
            <a:endParaRPr lang="en-GB" dirty="0"/>
          </a:p>
          <a:p>
            <a:pPr marL="285750" indent="-285750">
              <a:buFont typeface="Arial" pitchFamily="34" charset="0"/>
              <a:buChar char="•"/>
            </a:pPr>
            <a:r>
              <a:rPr lang="en-GB" dirty="0" smtClean="0"/>
              <a:t>Opportunity for children to draw from the book</a:t>
            </a:r>
          </a:p>
          <a:p>
            <a:pPr marL="285750" indent="-285750">
              <a:buFont typeface="Arial" pitchFamily="34" charset="0"/>
              <a:buChar char="•"/>
            </a:pPr>
            <a:endParaRPr lang="en-GB" dirty="0"/>
          </a:p>
          <a:p>
            <a:pPr marL="285750" indent="-285750">
              <a:buFont typeface="Arial" pitchFamily="34" charset="0"/>
              <a:buChar char="•"/>
            </a:pPr>
            <a:r>
              <a:rPr lang="en-GB" dirty="0" err="1" smtClean="0"/>
              <a:t>Pelmanism</a:t>
            </a:r>
            <a:r>
              <a:rPr lang="en-GB" dirty="0" smtClean="0"/>
              <a:t> game</a:t>
            </a:r>
          </a:p>
          <a:p>
            <a:pPr marL="285750" indent="-285750">
              <a:buFont typeface="Arial" pitchFamily="34" charset="0"/>
              <a:buChar char="•"/>
            </a:pPr>
            <a:endParaRPr lang="en-GB" dirty="0"/>
          </a:p>
          <a:p>
            <a:pPr marL="285750" indent="-285750">
              <a:buFont typeface="Arial" pitchFamily="34" charset="0"/>
              <a:buChar char="•"/>
            </a:pPr>
            <a:r>
              <a:rPr lang="en-GB" dirty="0" smtClean="0"/>
              <a:t>1:1 reading of the familiar book with the TA</a:t>
            </a:r>
          </a:p>
          <a:p>
            <a:pPr marL="285750" indent="-285750">
              <a:buFont typeface="Arial" pitchFamily="34" charset="0"/>
              <a:buChar char="•"/>
            </a:pPr>
            <a:endParaRPr lang="en-GB" dirty="0"/>
          </a:p>
          <a:p>
            <a:pPr marL="285750" indent="-285750">
              <a:buFont typeface="Arial" pitchFamily="34" charset="0"/>
              <a:buChar char="•"/>
            </a:pPr>
            <a:r>
              <a:rPr lang="en-GB" dirty="0" smtClean="0"/>
              <a:t>Completion of the Daily Reading Record </a:t>
            </a:r>
          </a:p>
          <a:p>
            <a:endParaRPr lang="en-GB" dirty="0"/>
          </a:p>
          <a:p>
            <a:endParaRPr lang="en-GB" dirty="0" smtClean="0"/>
          </a:p>
          <a:p>
            <a:endParaRPr lang="en-GB" dirty="0"/>
          </a:p>
        </p:txBody>
      </p:sp>
    </p:spTree>
    <p:extLst>
      <p:ext uri="{BB962C8B-B14F-4D97-AF65-F5344CB8AC3E}">
        <p14:creationId xmlns:p14="http://schemas.microsoft.com/office/powerpoint/2010/main" val="135369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274638"/>
            <a:ext cx="8784976"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solidFill>
                  <a:srgbClr val="FFFFFF"/>
                </a:solidFill>
              </a:rPr>
              <a:t>The Role of the TA</a:t>
            </a:r>
          </a:p>
        </p:txBody>
      </p:sp>
      <p:sp>
        <p:nvSpPr>
          <p:cNvPr id="3" name="TextBox 2"/>
          <p:cNvSpPr txBox="1"/>
          <p:nvPr/>
        </p:nvSpPr>
        <p:spPr>
          <a:xfrm>
            <a:off x="467544" y="1988840"/>
            <a:ext cx="8352928" cy="3693319"/>
          </a:xfrm>
          <a:prstGeom prst="rect">
            <a:avLst/>
          </a:prstGeom>
          <a:noFill/>
        </p:spPr>
        <p:txBody>
          <a:bodyPr wrap="square" rtlCol="0">
            <a:spAutoFit/>
          </a:bodyPr>
          <a:lstStyle/>
          <a:p>
            <a:r>
              <a:rPr lang="en-GB" b="1" dirty="0" smtClean="0">
                <a:solidFill>
                  <a:prstClr val="black"/>
                </a:solidFill>
              </a:rPr>
              <a:t>What is the role of the TA when the teacher is working with the IGR group?</a:t>
            </a:r>
          </a:p>
          <a:p>
            <a:endParaRPr lang="en-GB" dirty="0" smtClean="0">
              <a:solidFill>
                <a:prstClr val="black"/>
              </a:solidFill>
            </a:endParaRPr>
          </a:p>
          <a:p>
            <a:pPr marL="285750" indent="-285750">
              <a:buFont typeface="Arial" pitchFamily="34" charset="0"/>
              <a:buChar char="•"/>
            </a:pPr>
            <a:endParaRPr lang="en-GB" dirty="0">
              <a:solidFill>
                <a:prstClr val="black"/>
              </a:solidFill>
            </a:endParaRPr>
          </a:p>
          <a:p>
            <a:pPr marL="285750" indent="-285750">
              <a:buFont typeface="Arial" pitchFamily="34" charset="0"/>
              <a:buChar char="•"/>
            </a:pPr>
            <a:r>
              <a:rPr lang="en-GB" dirty="0" smtClean="0">
                <a:solidFill>
                  <a:prstClr val="black"/>
                </a:solidFill>
              </a:rPr>
              <a:t>While the teacher is working with the IGR group,  the TA supports the teacher by taking responsibility for behaviour management. This allows the teacher to fully focus on the IGR group</a:t>
            </a:r>
          </a:p>
          <a:p>
            <a:pPr marL="285750" indent="-285750">
              <a:buFont typeface="Arial" pitchFamily="34" charset="0"/>
              <a:buChar char="•"/>
            </a:pPr>
            <a:endParaRPr lang="en-GB" dirty="0">
              <a:solidFill>
                <a:prstClr val="black"/>
              </a:solidFill>
            </a:endParaRPr>
          </a:p>
          <a:p>
            <a:pPr marL="285750" indent="-285750">
              <a:buFont typeface="Arial" pitchFamily="34" charset="0"/>
              <a:buChar char="•"/>
            </a:pPr>
            <a:r>
              <a:rPr lang="en-GB" dirty="0" smtClean="0">
                <a:solidFill>
                  <a:prstClr val="black"/>
                </a:solidFill>
              </a:rPr>
              <a:t>While the teacher is working with the IGR group,  the TA may support the work of another group.  If the TA is involved in group or guided reading, then this should be planned by the teacher.</a:t>
            </a:r>
          </a:p>
          <a:p>
            <a:endParaRPr lang="en-GB" dirty="0">
              <a:solidFill>
                <a:prstClr val="black"/>
              </a:solidFill>
            </a:endParaRPr>
          </a:p>
          <a:p>
            <a:endParaRPr lang="en-GB" dirty="0" smtClean="0">
              <a:solidFill>
                <a:prstClr val="black"/>
              </a:solidFill>
            </a:endParaRPr>
          </a:p>
          <a:p>
            <a:endParaRPr lang="en-GB" dirty="0">
              <a:solidFill>
                <a:prstClr val="black"/>
              </a:solidFill>
            </a:endParaRPr>
          </a:p>
        </p:txBody>
      </p:sp>
    </p:spTree>
    <p:extLst>
      <p:ext uri="{BB962C8B-B14F-4D97-AF65-F5344CB8AC3E}">
        <p14:creationId xmlns:p14="http://schemas.microsoft.com/office/powerpoint/2010/main" val="489369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5425" y="274638"/>
            <a:ext cx="8707438" cy="1143000"/>
          </a:xfrm>
          <a:solidFill>
            <a:schemeClr val="accent1"/>
          </a:solidFill>
          <a:ln w="25400" cap="flat" algn="ctr">
            <a:solidFill>
              <a:srgbClr val="5C4776"/>
            </a:solidFill>
            <a:miter lim="800000"/>
            <a:headEnd/>
            <a:tailEnd/>
          </a:ln>
        </p:spPr>
        <p:txBody>
          <a:bodyPr/>
          <a:lstStyle/>
          <a:p>
            <a:r>
              <a:rPr lang="en-US" sz="3600" dirty="0" smtClean="0">
                <a:solidFill>
                  <a:srgbClr val="FFFFFF"/>
                </a:solidFill>
              </a:rPr>
              <a:t>Communication Between Teacher and TA </a:t>
            </a:r>
          </a:p>
        </p:txBody>
      </p:sp>
      <p:sp>
        <p:nvSpPr>
          <p:cNvPr id="3" name="Left-Right Arrow 2"/>
          <p:cNvSpPr/>
          <p:nvPr/>
        </p:nvSpPr>
        <p:spPr>
          <a:xfrm>
            <a:off x="2699792" y="4221088"/>
            <a:ext cx="3528392" cy="936104"/>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Daily Reading Record</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5762" y="1988840"/>
            <a:ext cx="1124832" cy="19505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 name="Straight Arrow Connector 6"/>
          <p:cNvCxnSpPr/>
          <p:nvPr/>
        </p:nvCxnSpPr>
        <p:spPr>
          <a:xfrm>
            <a:off x="5868144" y="3032956"/>
            <a:ext cx="1008112" cy="11881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2051720" y="2964128"/>
            <a:ext cx="936104" cy="12569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6660232" y="4549770"/>
            <a:ext cx="1080120" cy="369332"/>
          </a:xfrm>
          <a:prstGeom prst="rect">
            <a:avLst/>
          </a:prstGeom>
          <a:noFill/>
        </p:spPr>
        <p:txBody>
          <a:bodyPr wrap="square" rtlCol="0">
            <a:spAutoFit/>
          </a:bodyPr>
          <a:lstStyle/>
          <a:p>
            <a:r>
              <a:rPr lang="en-GB" dirty="0" smtClean="0">
                <a:solidFill>
                  <a:schemeClr val="accent5"/>
                </a:solidFill>
              </a:rPr>
              <a:t>TA</a:t>
            </a:r>
            <a:endParaRPr lang="en-GB" dirty="0">
              <a:solidFill>
                <a:schemeClr val="accent5"/>
              </a:solidFill>
            </a:endParaRPr>
          </a:p>
        </p:txBody>
      </p:sp>
      <p:sp>
        <p:nvSpPr>
          <p:cNvPr id="12" name="TextBox 11"/>
          <p:cNvSpPr txBox="1"/>
          <p:nvPr/>
        </p:nvSpPr>
        <p:spPr>
          <a:xfrm>
            <a:off x="1043608" y="4549770"/>
            <a:ext cx="1296144" cy="369332"/>
          </a:xfrm>
          <a:prstGeom prst="rect">
            <a:avLst/>
          </a:prstGeom>
          <a:noFill/>
        </p:spPr>
        <p:txBody>
          <a:bodyPr wrap="square" rtlCol="0">
            <a:spAutoFit/>
          </a:bodyPr>
          <a:lstStyle/>
          <a:p>
            <a:r>
              <a:rPr lang="en-GB" dirty="0" smtClean="0">
                <a:solidFill>
                  <a:schemeClr val="accent5"/>
                </a:solidFill>
              </a:rPr>
              <a:t>Teacher</a:t>
            </a:r>
            <a:endParaRPr lang="en-GB" dirty="0">
              <a:solidFill>
                <a:schemeClr val="accent5"/>
              </a:solidFill>
            </a:endParaRPr>
          </a:p>
        </p:txBody>
      </p:sp>
    </p:spTree>
    <p:extLst>
      <p:ext uri="{BB962C8B-B14F-4D97-AF65-F5344CB8AC3E}">
        <p14:creationId xmlns:p14="http://schemas.microsoft.com/office/powerpoint/2010/main" val="4233584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915" t="19259" r="67210" b="8889"/>
          <a:stretch/>
        </p:blipFill>
        <p:spPr bwMode="auto">
          <a:xfrm>
            <a:off x="467544" y="1628800"/>
            <a:ext cx="3240360" cy="487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455" y="260648"/>
            <a:ext cx="8729663" cy="1169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4860032" y="2132856"/>
            <a:ext cx="3312368" cy="3970318"/>
          </a:xfrm>
          <a:prstGeom prst="rect">
            <a:avLst/>
          </a:prstGeom>
          <a:solidFill>
            <a:schemeClr val="accent1">
              <a:lumMod val="20000"/>
              <a:lumOff val="80000"/>
            </a:schemeClr>
          </a:solidFill>
          <a:ln>
            <a:solidFill>
              <a:schemeClr val="tx1"/>
            </a:solidFill>
          </a:ln>
        </p:spPr>
        <p:txBody>
          <a:bodyPr wrap="square" rtlCol="0">
            <a:spAutoFit/>
          </a:bodyPr>
          <a:lstStyle/>
          <a:p>
            <a:r>
              <a:rPr lang="en-GB" dirty="0" smtClean="0"/>
              <a:t>The Daily Reading Record allows the teacher and TA to communicate about elements of the IGR programme that have been covered,  the progress of particular children,  and challenges or barriers to progress and learning. </a:t>
            </a:r>
          </a:p>
          <a:p>
            <a:endParaRPr lang="en-GB" dirty="0"/>
          </a:p>
          <a:p>
            <a:r>
              <a:rPr lang="en-GB" dirty="0" smtClean="0"/>
              <a:t>Each IGR classroom has a “Daily Reading Record” booklet.  If you require more copies of this document it can be downloaded from the IGR website.</a:t>
            </a:r>
            <a:endParaRPr lang="en-GB" dirty="0"/>
          </a:p>
        </p:txBody>
      </p:sp>
    </p:spTree>
    <p:extLst>
      <p:ext uri="{BB962C8B-B14F-4D97-AF65-F5344CB8AC3E}">
        <p14:creationId xmlns:p14="http://schemas.microsoft.com/office/powerpoint/2010/main" val="2157934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274638"/>
            <a:ext cx="8496944" cy="562074"/>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2800" dirty="0" smtClean="0">
                <a:solidFill>
                  <a:srgbClr val="FFFFFF"/>
                </a:solidFill>
              </a:rPr>
              <a:t>Classroom Audit in Preparation for IGR</a:t>
            </a:r>
          </a:p>
        </p:txBody>
      </p:sp>
      <p:sp>
        <p:nvSpPr>
          <p:cNvPr id="3" name="Content Placeholder 2"/>
          <p:cNvSpPr>
            <a:spLocks noGrp="1"/>
          </p:cNvSpPr>
          <p:nvPr>
            <p:ph idx="4294967295"/>
          </p:nvPr>
        </p:nvSpPr>
        <p:spPr>
          <a:xfrm>
            <a:off x="467544" y="1916832"/>
            <a:ext cx="8229600" cy="4525963"/>
          </a:xfrm>
        </p:spPr>
        <p:txBody>
          <a:bodyPr>
            <a:normAutofit/>
          </a:bodyPr>
          <a:lstStyle/>
          <a:p>
            <a:pPr marL="0" indent="0">
              <a:lnSpc>
                <a:spcPct val="90000"/>
              </a:lnSpc>
              <a:buNone/>
            </a:pPr>
            <a:endParaRPr lang="en-US" sz="2700" dirty="0" smtClean="0"/>
          </a:p>
          <a:p>
            <a:pPr>
              <a:lnSpc>
                <a:spcPct val="90000"/>
              </a:lnSpc>
            </a:pPr>
            <a:endParaRPr lang="en-US" sz="2800" dirty="0" smtClean="0"/>
          </a:p>
        </p:txBody>
      </p:sp>
      <p:graphicFrame>
        <p:nvGraphicFramePr>
          <p:cNvPr id="5" name="Table 4"/>
          <p:cNvGraphicFramePr>
            <a:graphicFrameLocks noGrp="1"/>
          </p:cNvGraphicFramePr>
          <p:nvPr>
            <p:extLst>
              <p:ext uri="{D42A27DB-BD31-4B8C-83A1-F6EECF244321}">
                <p14:modId xmlns:p14="http://schemas.microsoft.com/office/powerpoint/2010/main" val="4002092893"/>
              </p:ext>
            </p:extLst>
          </p:nvPr>
        </p:nvGraphicFramePr>
        <p:xfrm>
          <a:off x="323528" y="980728"/>
          <a:ext cx="8496944" cy="5407456"/>
        </p:xfrm>
        <a:graphic>
          <a:graphicData uri="http://schemas.openxmlformats.org/drawingml/2006/table">
            <a:tbl>
              <a:tblPr firstRow="1" bandRow="1">
                <a:noFill/>
                <a:effectLst/>
                <a:tableStyleId>{5C22544A-7EE6-4342-B048-85BDC9FD1C3A}</a:tableStyleId>
              </a:tblPr>
              <a:tblGrid>
                <a:gridCol w="8496944"/>
              </a:tblGrid>
              <a:tr h="2448272">
                <a:tc>
                  <a:txBody>
                    <a:bodyPr/>
                    <a:lstStyle/>
                    <a:p>
                      <a:r>
                        <a:rPr lang="en-GB" dirty="0" smtClean="0">
                          <a:solidFill>
                            <a:schemeClr val="accent5"/>
                          </a:solidFill>
                        </a:rPr>
                        <a:t>Current</a:t>
                      </a:r>
                      <a:r>
                        <a:rPr lang="en-GB" baseline="0" dirty="0" smtClean="0">
                          <a:solidFill>
                            <a:schemeClr val="accent5"/>
                          </a:solidFill>
                        </a:rPr>
                        <a:t> Classroom Organisation </a:t>
                      </a:r>
                      <a:r>
                        <a:rPr lang="en-GB" sz="1100" baseline="0" dirty="0" smtClean="0">
                          <a:solidFill>
                            <a:schemeClr val="accent5"/>
                          </a:solidFill>
                        </a:rPr>
                        <a:t>(When in the week do you do guided or group reading?  Are the groups differentiated by ability? What are the group sizes?  For which sessions is a TA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21824">
                <a:tc>
                  <a:txBody>
                    <a:bodyPr/>
                    <a:lstStyle/>
                    <a:p>
                      <a:r>
                        <a:rPr lang="en-GB" sz="1800" b="1" dirty="0" smtClean="0">
                          <a:solidFill>
                            <a:schemeClr val="accent5"/>
                          </a:solidFill>
                        </a:rPr>
                        <a:t>Integrated Group Reading</a:t>
                      </a:r>
                      <a:r>
                        <a:rPr lang="en-GB" sz="1800" b="1" baseline="0" dirty="0" smtClean="0">
                          <a:solidFill>
                            <a:schemeClr val="accent5"/>
                          </a:solidFill>
                        </a:rPr>
                        <a:t> requires the following features of classroom </a:t>
                      </a:r>
                      <a:r>
                        <a:rPr lang="en-GB" sz="1800" b="1" baseline="0" smtClean="0">
                          <a:solidFill>
                            <a:schemeClr val="accent5"/>
                          </a:solidFill>
                        </a:rPr>
                        <a:t>organisation:</a:t>
                      </a:r>
                    </a:p>
                    <a:p>
                      <a:endParaRPr lang="en-GB" sz="1400" baseline="0" dirty="0" smtClean="0">
                        <a:solidFill>
                          <a:schemeClr val="accent5"/>
                        </a:solidFill>
                      </a:endParaRPr>
                    </a:p>
                    <a:p>
                      <a:pPr>
                        <a:lnSpc>
                          <a:spcPct val="90000"/>
                        </a:lnSpc>
                        <a:buFont typeface="Wingdings" pitchFamily="2" charset="2"/>
                        <a:buChar char="q"/>
                      </a:pPr>
                      <a:r>
                        <a:rPr lang="en-US" sz="1400" dirty="0" smtClean="0">
                          <a:solidFill>
                            <a:schemeClr val="accent5"/>
                          </a:solidFill>
                        </a:rPr>
                        <a:t> Reading is </a:t>
                      </a:r>
                      <a:r>
                        <a:rPr lang="en-US" sz="1400" dirty="0" err="1" smtClean="0">
                          <a:solidFill>
                            <a:schemeClr val="accent5"/>
                          </a:solidFill>
                        </a:rPr>
                        <a:t>organised</a:t>
                      </a:r>
                      <a:r>
                        <a:rPr lang="en-US" sz="1400" dirty="0" smtClean="0">
                          <a:solidFill>
                            <a:schemeClr val="accent5"/>
                          </a:solidFill>
                        </a:rPr>
                        <a:t> using a “carousel” model with a period of 25 minutes of group/guided reading each day</a:t>
                      </a:r>
                    </a:p>
                    <a:p>
                      <a:pPr>
                        <a:lnSpc>
                          <a:spcPct val="90000"/>
                        </a:lnSpc>
                        <a:buFont typeface="Wingdings" pitchFamily="2" charset="2"/>
                        <a:buChar char="q"/>
                      </a:pPr>
                      <a:r>
                        <a:rPr lang="en-US" sz="1400" dirty="0" smtClean="0">
                          <a:solidFill>
                            <a:schemeClr val="accent5"/>
                          </a:solidFill>
                        </a:rPr>
                        <a:t> The TA  is available  to work with a group for at least 4 of the reading sessions</a:t>
                      </a:r>
                    </a:p>
                    <a:p>
                      <a:pPr>
                        <a:lnSpc>
                          <a:spcPct val="90000"/>
                        </a:lnSpc>
                        <a:buFont typeface="Wingdings" pitchFamily="2" charset="2"/>
                        <a:buChar char="q"/>
                      </a:pPr>
                      <a:r>
                        <a:rPr lang="en-US" sz="1400" dirty="0" smtClean="0">
                          <a:solidFill>
                            <a:schemeClr val="accent5"/>
                          </a:solidFill>
                        </a:rPr>
                        <a:t> The class is split into 5 or 6  reading groups at the discretion of the teacher including an IGR group of 4 children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06134">
                <a:tc>
                  <a:txBody>
                    <a:bodyPr/>
                    <a:lstStyle/>
                    <a:p>
                      <a:r>
                        <a:rPr lang="en-GB" b="1" dirty="0" smtClean="0">
                          <a:solidFill>
                            <a:schemeClr val="accent5"/>
                          </a:solidFill>
                        </a:rPr>
                        <a:t>Action</a:t>
                      </a:r>
                      <a:r>
                        <a:rPr lang="en-GB" b="1" baseline="0" dirty="0" smtClean="0">
                          <a:solidFill>
                            <a:schemeClr val="accent5"/>
                          </a:solidFill>
                        </a:rPr>
                        <a:t> Plan for creating an IGR-ready classroom</a:t>
                      </a:r>
                    </a:p>
                    <a:p>
                      <a:endParaRPr lang="en-GB" baseline="0" dirty="0" smtClean="0">
                        <a:solidFill>
                          <a:schemeClr val="accent5"/>
                        </a:solidFill>
                      </a:endParaRPr>
                    </a:p>
                    <a:p>
                      <a:endParaRPr lang="en-GB" baseline="0" dirty="0" smtClean="0">
                        <a:solidFill>
                          <a:schemeClr val="accent5"/>
                        </a:solidFill>
                      </a:endParaRPr>
                    </a:p>
                    <a:p>
                      <a:endParaRPr lang="en-GB" baseline="0" dirty="0" smtClean="0">
                        <a:solidFill>
                          <a:schemeClr val="accent5"/>
                        </a:solidFill>
                      </a:endParaRPr>
                    </a:p>
                    <a:p>
                      <a:endParaRPr lang="en-GB" baseline="0" dirty="0" smtClean="0">
                        <a:solidFill>
                          <a:schemeClr val="accent5"/>
                        </a:solidFill>
                      </a:endParaRPr>
                    </a:p>
                    <a:p>
                      <a:endParaRPr lang="en-GB" dirty="0">
                        <a:solidFill>
                          <a:schemeClr val="accent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92329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solidFill>
                  <a:srgbClr val="FFFFFF"/>
                </a:solidFill>
              </a:rPr>
              <a:t>Classroom </a:t>
            </a:r>
            <a:r>
              <a:rPr lang="en-US" dirty="0" err="1" smtClean="0">
                <a:solidFill>
                  <a:srgbClr val="FFFFFF"/>
                </a:solidFill>
              </a:rPr>
              <a:t>Organisation</a:t>
            </a:r>
            <a:r>
              <a:rPr lang="en-US" dirty="0" smtClean="0">
                <a:solidFill>
                  <a:srgbClr val="FFFFFF"/>
                </a:solidFill>
              </a:rPr>
              <a:t> for IGR</a:t>
            </a:r>
            <a:br>
              <a:rPr lang="en-US" dirty="0" smtClean="0">
                <a:solidFill>
                  <a:srgbClr val="FFFFFF"/>
                </a:solidFill>
              </a:rPr>
            </a:br>
            <a:r>
              <a:rPr lang="en-US" dirty="0" smtClean="0">
                <a:solidFill>
                  <a:srgbClr val="FFFFFF"/>
                </a:solidFill>
              </a:rPr>
              <a:t>Information for Teachers and TAs</a:t>
            </a:r>
          </a:p>
        </p:txBody>
      </p:sp>
      <p:sp>
        <p:nvSpPr>
          <p:cNvPr id="3" name="Content Placeholder 2"/>
          <p:cNvSpPr>
            <a:spLocks noGrp="1"/>
          </p:cNvSpPr>
          <p:nvPr>
            <p:ph idx="4294967295"/>
          </p:nvPr>
        </p:nvSpPr>
        <p:spPr>
          <a:xfrm>
            <a:off x="467544" y="1916832"/>
            <a:ext cx="8229600" cy="4237931"/>
          </a:xfrm>
        </p:spPr>
        <p:txBody>
          <a:bodyPr>
            <a:normAutofit/>
          </a:bodyPr>
          <a:lstStyle/>
          <a:p>
            <a:pPr marL="0" indent="0">
              <a:lnSpc>
                <a:spcPct val="90000"/>
              </a:lnSpc>
              <a:buNone/>
            </a:pPr>
            <a:r>
              <a:rPr lang="en-US" sz="1800" b="1" dirty="0" smtClean="0"/>
              <a:t>IGR classrooms have some key classroom </a:t>
            </a:r>
            <a:r>
              <a:rPr lang="en-US" sz="1800" b="1" dirty="0" err="1" smtClean="0"/>
              <a:t>organisational</a:t>
            </a:r>
            <a:r>
              <a:rPr lang="en-US" sz="1800" b="1" dirty="0" smtClean="0"/>
              <a:t> features:</a:t>
            </a:r>
          </a:p>
          <a:p>
            <a:pPr>
              <a:lnSpc>
                <a:spcPct val="90000"/>
              </a:lnSpc>
            </a:pPr>
            <a:endParaRPr lang="en-US" sz="1800" dirty="0" smtClean="0"/>
          </a:p>
          <a:p>
            <a:pPr>
              <a:lnSpc>
                <a:spcPct val="90000"/>
              </a:lnSpc>
              <a:buFont typeface="Wingdings" pitchFamily="2" charset="2"/>
              <a:buChar char="q"/>
            </a:pPr>
            <a:r>
              <a:rPr lang="en-US" sz="1800" dirty="0" smtClean="0"/>
              <a:t>Reading is </a:t>
            </a:r>
            <a:r>
              <a:rPr lang="en-US" sz="1800" dirty="0" err="1" smtClean="0"/>
              <a:t>organised</a:t>
            </a:r>
            <a:r>
              <a:rPr lang="en-US" sz="1800" dirty="0" smtClean="0"/>
              <a:t> using a “carousel” model with a period of 30 minutes of group/guided reading each day</a:t>
            </a:r>
            <a:endParaRPr lang="en-US" sz="1800" dirty="0"/>
          </a:p>
          <a:p>
            <a:pPr>
              <a:lnSpc>
                <a:spcPct val="90000"/>
              </a:lnSpc>
              <a:buFont typeface="Wingdings" pitchFamily="2" charset="2"/>
              <a:buChar char="q"/>
            </a:pPr>
            <a:endParaRPr lang="en-US" sz="1800" dirty="0" smtClean="0"/>
          </a:p>
          <a:p>
            <a:pPr>
              <a:lnSpc>
                <a:spcPct val="90000"/>
              </a:lnSpc>
              <a:buFont typeface="Wingdings" pitchFamily="2" charset="2"/>
              <a:buChar char="q"/>
            </a:pPr>
            <a:r>
              <a:rPr lang="en-US" sz="1800" dirty="0" smtClean="0"/>
              <a:t>The TA  is available  to work with the class for at least 4 of the reading sessions</a:t>
            </a:r>
          </a:p>
          <a:p>
            <a:pPr marL="0" indent="0">
              <a:lnSpc>
                <a:spcPct val="90000"/>
              </a:lnSpc>
              <a:buNone/>
            </a:pPr>
            <a:endParaRPr lang="en-US" sz="1800" dirty="0" smtClean="0"/>
          </a:p>
          <a:p>
            <a:pPr>
              <a:lnSpc>
                <a:spcPct val="90000"/>
              </a:lnSpc>
              <a:buFont typeface="Wingdings" pitchFamily="2" charset="2"/>
              <a:buChar char="q"/>
            </a:pPr>
            <a:r>
              <a:rPr lang="en-US" sz="1800" dirty="0" smtClean="0"/>
              <a:t>The class is split into 5 or 6  reading groups at the discretion of the teacher including an IGR group of 4 children</a:t>
            </a:r>
          </a:p>
          <a:p>
            <a:pPr>
              <a:lnSpc>
                <a:spcPct val="90000"/>
              </a:lnSpc>
              <a:buFont typeface="Wingdings" pitchFamily="2" charset="2"/>
              <a:buChar char="q"/>
            </a:pPr>
            <a:endParaRPr lang="en-US" sz="6400" dirty="0"/>
          </a:p>
        </p:txBody>
      </p:sp>
    </p:spTree>
    <p:extLst>
      <p:ext uri="{BB962C8B-B14F-4D97-AF65-F5344CB8AC3E}">
        <p14:creationId xmlns:p14="http://schemas.microsoft.com/office/powerpoint/2010/main" val="3707929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7635" y="2060848"/>
            <a:ext cx="8208912" cy="3305520"/>
          </a:xfrm>
          <a:prstGeom prst="rect">
            <a:avLst/>
          </a:prstGeom>
        </p:spPr>
        <p:txBody>
          <a:bodyPr wrap="square">
            <a:spAutoFit/>
          </a:bodyPr>
          <a:lstStyle/>
          <a:p>
            <a:pPr>
              <a:lnSpc>
                <a:spcPct val="90000"/>
              </a:lnSpc>
            </a:pPr>
            <a:r>
              <a:rPr lang="en-US" b="1" dirty="0"/>
              <a:t>Once these features are in place,  IGR can begin in the class.  </a:t>
            </a:r>
            <a:r>
              <a:rPr lang="en-US" b="1" dirty="0" smtClean="0"/>
              <a:t>IGR includes </a:t>
            </a:r>
            <a:r>
              <a:rPr lang="en-US" b="1" dirty="0"/>
              <a:t>the following elements: </a:t>
            </a:r>
          </a:p>
          <a:p>
            <a:pPr>
              <a:lnSpc>
                <a:spcPct val="90000"/>
              </a:lnSpc>
            </a:pPr>
            <a:endParaRPr lang="en-US" dirty="0"/>
          </a:p>
          <a:p>
            <a:pPr>
              <a:lnSpc>
                <a:spcPct val="90000"/>
              </a:lnSpc>
              <a:buFont typeface="Wingdings" pitchFamily="2" charset="2"/>
              <a:buChar char="q"/>
            </a:pPr>
            <a:r>
              <a:rPr lang="en-US" dirty="0" smtClean="0"/>
              <a:t>  The </a:t>
            </a:r>
            <a:r>
              <a:rPr lang="en-US" dirty="0"/>
              <a:t>IGR group have two sessions each week with the teacher and two </a:t>
            </a:r>
            <a:r>
              <a:rPr lang="en-US" dirty="0" smtClean="0"/>
              <a:t>sessions</a:t>
            </a:r>
          </a:p>
          <a:p>
            <a:pPr>
              <a:lnSpc>
                <a:spcPct val="90000"/>
              </a:lnSpc>
            </a:pPr>
            <a:r>
              <a:rPr lang="en-US" dirty="0"/>
              <a:t> </a:t>
            </a:r>
            <a:r>
              <a:rPr lang="en-US" dirty="0" smtClean="0"/>
              <a:t>     </a:t>
            </a:r>
            <a:r>
              <a:rPr lang="en-US" dirty="0"/>
              <a:t>where they read 1:1 with the TA</a:t>
            </a:r>
          </a:p>
          <a:p>
            <a:pPr>
              <a:lnSpc>
                <a:spcPct val="90000"/>
              </a:lnSpc>
              <a:buFont typeface="Wingdings" pitchFamily="2" charset="2"/>
              <a:buChar char="q"/>
            </a:pPr>
            <a:endParaRPr lang="en-US" dirty="0"/>
          </a:p>
          <a:p>
            <a:pPr>
              <a:lnSpc>
                <a:spcPct val="90000"/>
              </a:lnSpc>
              <a:buFont typeface="Wingdings" pitchFamily="2" charset="2"/>
              <a:buChar char="q"/>
            </a:pPr>
            <a:r>
              <a:rPr lang="en-US" dirty="0" smtClean="0"/>
              <a:t>  While </a:t>
            </a:r>
            <a:r>
              <a:rPr lang="en-US" dirty="0"/>
              <a:t>the teacher is conducting the IGR session,  the TA supports the rest of </a:t>
            </a:r>
            <a:r>
              <a:rPr lang="en-US" dirty="0" smtClean="0"/>
              <a:t>the</a:t>
            </a:r>
          </a:p>
          <a:p>
            <a:pPr>
              <a:lnSpc>
                <a:spcPct val="90000"/>
              </a:lnSpc>
            </a:pPr>
            <a:r>
              <a:rPr lang="en-US" dirty="0"/>
              <a:t> </a:t>
            </a:r>
            <a:r>
              <a:rPr lang="en-US" dirty="0" smtClean="0"/>
              <a:t>     </a:t>
            </a:r>
            <a:r>
              <a:rPr lang="en-US" dirty="0"/>
              <a:t>class and </a:t>
            </a:r>
            <a:r>
              <a:rPr lang="en-US" dirty="0" smtClean="0"/>
              <a:t>may lead </a:t>
            </a:r>
            <a:r>
              <a:rPr lang="en-US" dirty="0"/>
              <a:t>group/guided reading with other groups</a:t>
            </a:r>
            <a:r>
              <a:rPr lang="en-US" dirty="0" smtClean="0"/>
              <a:t>. This work should be     </a:t>
            </a:r>
          </a:p>
          <a:p>
            <a:pPr>
              <a:lnSpc>
                <a:spcPct val="90000"/>
              </a:lnSpc>
            </a:pPr>
            <a:r>
              <a:rPr lang="en-US" dirty="0"/>
              <a:t> </a:t>
            </a:r>
            <a:r>
              <a:rPr lang="en-US" dirty="0" smtClean="0"/>
              <a:t>     planned by the class teacher.</a:t>
            </a:r>
            <a:endParaRPr lang="en-US" dirty="0"/>
          </a:p>
          <a:p>
            <a:pPr>
              <a:lnSpc>
                <a:spcPct val="90000"/>
              </a:lnSpc>
            </a:pPr>
            <a:endParaRPr lang="en-US" dirty="0"/>
          </a:p>
          <a:p>
            <a:pPr>
              <a:lnSpc>
                <a:spcPct val="90000"/>
              </a:lnSpc>
              <a:buFont typeface="Wingdings" pitchFamily="2" charset="2"/>
              <a:buChar char="q"/>
            </a:pPr>
            <a:r>
              <a:rPr lang="en-US" dirty="0" smtClean="0"/>
              <a:t>  Where </a:t>
            </a:r>
            <a:r>
              <a:rPr lang="en-US" dirty="0"/>
              <a:t>necessary,  teachers supplement the training that is given to TA’s so that </a:t>
            </a:r>
            <a:endParaRPr lang="en-US" dirty="0" smtClean="0"/>
          </a:p>
          <a:p>
            <a:pPr>
              <a:lnSpc>
                <a:spcPct val="90000"/>
              </a:lnSpc>
            </a:pPr>
            <a:r>
              <a:rPr lang="en-US" dirty="0"/>
              <a:t> </a:t>
            </a:r>
            <a:r>
              <a:rPr lang="en-US" dirty="0" smtClean="0"/>
              <a:t>     they </a:t>
            </a:r>
            <a:r>
              <a:rPr lang="en-US" dirty="0"/>
              <a:t>are confident in supporting children with IGR and </a:t>
            </a:r>
            <a:r>
              <a:rPr lang="en-US" dirty="0" smtClean="0"/>
              <a:t>group </a:t>
            </a:r>
            <a:r>
              <a:rPr lang="en-US" dirty="0"/>
              <a:t>reading</a:t>
            </a:r>
          </a:p>
          <a:p>
            <a:pPr>
              <a:lnSpc>
                <a:spcPct val="90000"/>
              </a:lnSpc>
            </a:pPr>
            <a:endParaRPr lang="en-US" sz="800" dirty="0"/>
          </a:p>
          <a:p>
            <a:pPr>
              <a:lnSpc>
                <a:spcPct val="90000"/>
              </a:lnSpc>
            </a:pPr>
            <a:endParaRPr lang="en-US" sz="800" dirty="0"/>
          </a:p>
        </p:txBody>
      </p:sp>
      <p:sp>
        <p:nvSpPr>
          <p:cNvPr id="4"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solidFill>
                  <a:srgbClr val="FFFFFF"/>
                </a:solidFill>
              </a:rPr>
              <a:t>Classroom </a:t>
            </a:r>
            <a:r>
              <a:rPr lang="en-US" dirty="0" err="1" smtClean="0">
                <a:solidFill>
                  <a:srgbClr val="FFFFFF"/>
                </a:solidFill>
              </a:rPr>
              <a:t>Organisation</a:t>
            </a:r>
            <a:r>
              <a:rPr lang="en-US" dirty="0" smtClean="0">
                <a:solidFill>
                  <a:srgbClr val="FFFFFF"/>
                </a:solidFill>
              </a:rPr>
              <a:t> for IGR</a:t>
            </a:r>
            <a:br>
              <a:rPr lang="en-US" dirty="0" smtClean="0">
                <a:solidFill>
                  <a:srgbClr val="FFFFFF"/>
                </a:solidFill>
              </a:rPr>
            </a:br>
            <a:r>
              <a:rPr lang="en-US" dirty="0" smtClean="0">
                <a:solidFill>
                  <a:srgbClr val="FFFFFF"/>
                </a:solidFill>
              </a:rPr>
              <a:t>Information for Teachers and TAs</a:t>
            </a:r>
          </a:p>
        </p:txBody>
      </p:sp>
    </p:spTree>
    <p:extLst>
      <p:ext uri="{BB962C8B-B14F-4D97-AF65-F5344CB8AC3E}">
        <p14:creationId xmlns:p14="http://schemas.microsoft.com/office/powerpoint/2010/main" val="207980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225425" y="188640"/>
            <a:ext cx="8626701" cy="571500"/>
          </a:xfrm>
          <a:prstGeom prst="rect">
            <a:avLst/>
          </a:prstGeom>
          <a:solidFill>
            <a:schemeClr val="accent1"/>
          </a:solidFill>
          <a:ln w="25400" cap="flat" algn="ctr">
            <a:solidFill>
              <a:srgbClr val="5C4776"/>
            </a:solidFill>
            <a:miter lim="800000"/>
            <a:headEnd/>
            <a:tailEnd/>
          </a:ln>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3600" dirty="0" smtClean="0">
                <a:solidFill>
                  <a:srgbClr val="FFFFFF"/>
                </a:solidFill>
              </a:rPr>
              <a:t>The IGR weekly cycle</a:t>
            </a:r>
          </a:p>
        </p:txBody>
      </p:sp>
      <p:sp>
        <p:nvSpPr>
          <p:cNvPr id="14" name="TextBox 13"/>
          <p:cNvSpPr txBox="1"/>
          <p:nvPr/>
        </p:nvSpPr>
        <p:spPr>
          <a:xfrm>
            <a:off x="539552" y="1628800"/>
            <a:ext cx="7992888" cy="4154984"/>
          </a:xfrm>
          <a:prstGeom prst="rect">
            <a:avLst/>
          </a:prstGeom>
          <a:noFill/>
        </p:spPr>
        <p:txBody>
          <a:bodyPr wrap="square" rtlCol="0">
            <a:spAutoFit/>
          </a:bodyPr>
          <a:lstStyle/>
          <a:p>
            <a:pPr algn="ctr"/>
            <a:r>
              <a:rPr lang="en-GB" sz="2400" dirty="0" smtClean="0"/>
              <a:t>The integrated group reading approach supports children through multiple experiences of the same text.  The approach is cyclical and in each session pupils revisit books they have already read, and in each teacher-led session,  they are introduced to a new book.  The TA supports the children’s engagement with each book through hearing them read the book one to one, supporting them with creating visual representations of the book, and working with them on a </a:t>
            </a:r>
            <a:r>
              <a:rPr lang="en-GB" sz="2400" dirty="0" err="1" smtClean="0"/>
              <a:t>pelmanism</a:t>
            </a:r>
            <a:r>
              <a:rPr lang="en-GB" sz="2400" dirty="0" smtClean="0"/>
              <a:t> game.</a:t>
            </a:r>
          </a:p>
          <a:p>
            <a:pPr algn="ctr"/>
            <a:r>
              <a:rPr lang="en-GB" sz="2400" dirty="0" smtClean="0"/>
              <a:t>The next two slides provide a visual representation of the IGR process.</a:t>
            </a:r>
            <a:endParaRPr lang="en-GB" sz="2400" dirty="0"/>
          </a:p>
        </p:txBody>
      </p:sp>
    </p:spTree>
    <p:extLst>
      <p:ext uri="{BB962C8B-B14F-4D97-AF65-F5344CB8AC3E}">
        <p14:creationId xmlns:p14="http://schemas.microsoft.com/office/powerpoint/2010/main" val="323678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424980" y="1232254"/>
            <a:ext cx="1296144" cy="93610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Teacher IGR session</a:t>
            </a:r>
            <a:endParaRPr lang="en-GB" dirty="0"/>
          </a:p>
        </p:txBody>
      </p:sp>
      <p:sp>
        <p:nvSpPr>
          <p:cNvPr id="3" name="Oval 2"/>
          <p:cNvSpPr/>
          <p:nvPr/>
        </p:nvSpPr>
        <p:spPr>
          <a:xfrm>
            <a:off x="2843735" y="1278351"/>
            <a:ext cx="360040" cy="288032"/>
          </a:xfrm>
          <a:prstGeom prst="ellipse">
            <a:avLst/>
          </a:prstGeom>
          <a:gradFill>
            <a:gsLst>
              <a:gs pos="100000">
                <a:schemeClr val="accent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Oval 3"/>
          <p:cNvSpPr/>
          <p:nvPr/>
        </p:nvSpPr>
        <p:spPr>
          <a:xfrm>
            <a:off x="2898541" y="1860997"/>
            <a:ext cx="360040" cy="288032"/>
          </a:xfrm>
          <a:prstGeom prst="ellipse">
            <a:avLst/>
          </a:prstGeom>
          <a:gradFill>
            <a:gsLst>
              <a:gs pos="100000">
                <a:schemeClr val="accent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Oval 4"/>
          <p:cNvSpPr/>
          <p:nvPr/>
        </p:nvSpPr>
        <p:spPr>
          <a:xfrm>
            <a:off x="2541104" y="2322924"/>
            <a:ext cx="360040" cy="288032"/>
          </a:xfrm>
          <a:prstGeom prst="ellipse">
            <a:avLst/>
          </a:prstGeom>
          <a:gradFill>
            <a:gsLst>
              <a:gs pos="100000">
                <a:schemeClr val="accent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Oval 5"/>
          <p:cNvSpPr/>
          <p:nvPr/>
        </p:nvSpPr>
        <p:spPr>
          <a:xfrm>
            <a:off x="1965040" y="2418044"/>
            <a:ext cx="360040" cy="288032"/>
          </a:xfrm>
          <a:prstGeom prst="ellipse">
            <a:avLst/>
          </a:prstGeom>
          <a:gradFill>
            <a:gsLst>
              <a:gs pos="100000">
                <a:schemeClr val="accent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ight Arrow 6"/>
          <p:cNvSpPr/>
          <p:nvPr/>
        </p:nvSpPr>
        <p:spPr>
          <a:xfrm>
            <a:off x="4233291" y="1531786"/>
            <a:ext cx="1152128" cy="47322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7668" y="1280127"/>
            <a:ext cx="4572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7668" y="1675731"/>
            <a:ext cx="4572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7668" y="2071335"/>
            <a:ext cx="4572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7668" y="2466940"/>
            <a:ext cx="457200" cy="38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7"/>
          <p:cNvSpPr/>
          <p:nvPr/>
        </p:nvSpPr>
        <p:spPr>
          <a:xfrm>
            <a:off x="6177508" y="1232254"/>
            <a:ext cx="576064" cy="1570988"/>
          </a:xfrm>
          <a:prstGeom prst="rect">
            <a:avLst/>
          </a:prstGeom>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GB" dirty="0" smtClean="0"/>
              <a:t>TA IGR session</a:t>
            </a:r>
            <a:endParaRPr lang="en-GB" dirty="0"/>
          </a:p>
        </p:txBody>
      </p:sp>
      <p:cxnSp>
        <p:nvCxnSpPr>
          <p:cNvPr id="13" name="Straight Arrow Connector 12"/>
          <p:cNvCxnSpPr/>
          <p:nvPr/>
        </p:nvCxnSpPr>
        <p:spPr>
          <a:xfrm>
            <a:off x="6897588" y="1472214"/>
            <a:ext cx="57606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6897588" y="1867818"/>
            <a:ext cx="57606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6897588" y="2233918"/>
            <a:ext cx="57606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6897588" y="2614655"/>
            <a:ext cx="57606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Right Arrow 29"/>
          <p:cNvSpPr/>
          <p:nvPr/>
        </p:nvSpPr>
        <p:spPr>
          <a:xfrm rot="5400000">
            <a:off x="5889475" y="3555423"/>
            <a:ext cx="1152128" cy="47322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89" y="4781273"/>
            <a:ext cx="1927225" cy="1584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2" name="Right Arrow 41"/>
          <p:cNvSpPr/>
          <p:nvPr/>
        </p:nvSpPr>
        <p:spPr>
          <a:xfrm rot="10800000">
            <a:off x="4233292" y="5086514"/>
            <a:ext cx="1152128" cy="47322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3860" y="4456892"/>
            <a:ext cx="1944687" cy="1706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9" name="Title 1"/>
          <p:cNvSpPr txBox="1">
            <a:spLocks/>
          </p:cNvSpPr>
          <p:nvPr/>
        </p:nvSpPr>
        <p:spPr bwMode="auto">
          <a:xfrm>
            <a:off x="225425" y="188640"/>
            <a:ext cx="8626701" cy="571500"/>
          </a:xfrm>
          <a:prstGeom prst="rect">
            <a:avLst/>
          </a:prstGeom>
          <a:solidFill>
            <a:schemeClr val="accent1"/>
          </a:solidFill>
          <a:ln w="25400" cap="flat" algn="ctr">
            <a:solidFill>
              <a:srgbClr val="5C4776"/>
            </a:solidFill>
            <a:miter lim="800000"/>
            <a:headEnd/>
            <a:tailEnd/>
          </a:ln>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3600" dirty="0" smtClean="0">
                <a:solidFill>
                  <a:srgbClr val="FFFFFF"/>
                </a:solidFill>
              </a:rPr>
              <a:t>The IGR weekly cycle</a:t>
            </a:r>
          </a:p>
        </p:txBody>
      </p:sp>
      <p:sp>
        <p:nvSpPr>
          <p:cNvPr id="12" name="Down Arrow 11"/>
          <p:cNvSpPr/>
          <p:nvPr/>
        </p:nvSpPr>
        <p:spPr>
          <a:xfrm rot="10800000">
            <a:off x="1424980" y="2851115"/>
            <a:ext cx="410716" cy="94092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31437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75803044"/>
              </p:ext>
            </p:extLst>
          </p:nvPr>
        </p:nvGraphicFramePr>
        <p:xfrm>
          <a:off x="611561" y="764704"/>
          <a:ext cx="7992888" cy="5904658"/>
        </p:xfrm>
        <a:graphic>
          <a:graphicData uri="http://schemas.openxmlformats.org/drawingml/2006/table">
            <a:tbl>
              <a:tblPr firstRow="1" bandRow="1">
                <a:tableStyleId>{5C22544A-7EE6-4342-B048-85BDC9FD1C3A}</a:tableStyleId>
              </a:tblPr>
              <a:tblGrid>
                <a:gridCol w="4136669"/>
                <a:gridCol w="3856219"/>
              </a:tblGrid>
              <a:tr h="478887">
                <a:tc>
                  <a:txBody>
                    <a:bodyPr/>
                    <a:lstStyle/>
                    <a:p>
                      <a:r>
                        <a:rPr lang="en-GB" dirty="0" smtClean="0"/>
                        <a:t>IGR Session 1 and 2</a:t>
                      </a:r>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smtClean="0"/>
                        <a:t>IGR Session 3 and 4</a:t>
                      </a:r>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76143">
                <a:tc>
                  <a:txBody>
                    <a:bodyPr/>
                    <a:lstStyle/>
                    <a:p>
                      <a:r>
                        <a:rPr lang="en-GB" baseline="0" dirty="0" smtClean="0"/>
                        <a:t>1.  Teacher recaps book from previous week and introduces a new book</a:t>
                      </a:r>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smtClean="0"/>
                        <a:t>3.  Teacher</a:t>
                      </a:r>
                      <a:r>
                        <a:rPr lang="en-GB" baseline="0" dirty="0" smtClean="0"/>
                        <a:t> recaps book from earlier in the week and introduces a new book</a:t>
                      </a:r>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49876">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49876">
                <a:tc>
                  <a:txBody>
                    <a:bodyPr/>
                    <a:lstStyle/>
                    <a:p>
                      <a:r>
                        <a:rPr lang="en-GB" dirty="0" smtClean="0"/>
                        <a:t>2.  TA Supports</a:t>
                      </a:r>
                      <a:r>
                        <a:rPr lang="en-GB" baseline="0" dirty="0" smtClean="0"/>
                        <a:t> the children as they draw from the book,  reads 1:1 with each child and plays a </a:t>
                      </a:r>
                      <a:r>
                        <a:rPr lang="en-GB" baseline="0" dirty="0" err="1" smtClean="0"/>
                        <a:t>pelmanism</a:t>
                      </a:r>
                      <a:r>
                        <a:rPr lang="en-GB" baseline="0" dirty="0" smtClean="0"/>
                        <a:t> game</a:t>
                      </a:r>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4.  TA Supports</a:t>
                      </a:r>
                      <a:r>
                        <a:rPr lang="en-GB" baseline="0" dirty="0" smtClean="0"/>
                        <a:t> the children as they draw from the book,  reads 1:1 with each child and plays a </a:t>
                      </a:r>
                      <a:r>
                        <a:rPr lang="en-GB" baseline="0" dirty="0" err="1" smtClean="0"/>
                        <a:t>pelmanism</a:t>
                      </a:r>
                      <a:r>
                        <a:rPr lang="en-GB" baseline="0" dirty="0" smtClean="0"/>
                        <a:t> game</a:t>
                      </a:r>
                      <a:endParaRPr lang="en-GB" dirty="0" smtClean="0"/>
                    </a:p>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49876">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304" y="2118788"/>
            <a:ext cx="1790676" cy="1468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7948" y="5376888"/>
            <a:ext cx="1301365" cy="11382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2123556"/>
            <a:ext cx="1792287" cy="1463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9988" y="5376888"/>
            <a:ext cx="1298575" cy="113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Title 1"/>
          <p:cNvSpPr txBox="1">
            <a:spLocks/>
          </p:cNvSpPr>
          <p:nvPr/>
        </p:nvSpPr>
        <p:spPr bwMode="auto">
          <a:xfrm>
            <a:off x="611560" y="188640"/>
            <a:ext cx="7992888" cy="432048"/>
          </a:xfrm>
          <a:prstGeom prst="rect">
            <a:avLst/>
          </a:prstGeom>
          <a:solidFill>
            <a:schemeClr val="accent2"/>
          </a:solidFill>
          <a:ln w="25400" cap="flat" algn="ctr">
            <a:solidFill>
              <a:srgbClr val="5C4776"/>
            </a:solidFill>
            <a:miter lim="800000"/>
            <a:headEnd/>
            <a:tailEnd/>
          </a:ln>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2400" dirty="0" smtClean="0">
                <a:solidFill>
                  <a:srgbClr val="FFFFFF"/>
                </a:solidFill>
              </a:rPr>
              <a:t>The IGR weekly cycle</a:t>
            </a:r>
          </a:p>
        </p:txBody>
      </p:sp>
    </p:spTree>
    <p:extLst>
      <p:ext uri="{BB962C8B-B14F-4D97-AF65-F5344CB8AC3E}">
        <p14:creationId xmlns:p14="http://schemas.microsoft.com/office/powerpoint/2010/main" val="302681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solidFill>
            <a:schemeClr val="accent1"/>
          </a:solidFill>
          <a:ln w="25400" cap="flat" algn="ctr">
            <a:solidFill>
              <a:srgbClr val="5C4776"/>
            </a:solidFill>
            <a:miter lim="800000"/>
            <a:headEnd/>
            <a:tailEnd/>
          </a:ln>
        </p:spPr>
        <p:txBody>
          <a:bodyPr/>
          <a:lstStyle/>
          <a:p>
            <a:r>
              <a:rPr lang="en-US" sz="3600" smtClean="0">
                <a:solidFill>
                  <a:srgbClr val="FFFFFF"/>
                </a:solidFill>
              </a:rPr>
              <a:t>Classroom organisation for guided reading</a:t>
            </a:r>
          </a:p>
        </p:txBody>
      </p:sp>
      <p:sp>
        <p:nvSpPr>
          <p:cNvPr id="3" name="TextBox 2"/>
          <p:cNvSpPr txBox="1"/>
          <p:nvPr/>
        </p:nvSpPr>
        <p:spPr>
          <a:xfrm>
            <a:off x="550268" y="3156098"/>
            <a:ext cx="8136904" cy="1384995"/>
          </a:xfrm>
          <a:prstGeom prst="rect">
            <a:avLst/>
          </a:prstGeom>
          <a:noFill/>
        </p:spPr>
        <p:txBody>
          <a:bodyPr wrap="square" rtlCol="0">
            <a:spAutoFit/>
          </a:bodyPr>
          <a:lstStyle/>
          <a:p>
            <a:pPr algn="ctr"/>
            <a:r>
              <a:rPr lang="en-GB" sz="2800" dirty="0" smtClean="0">
                <a:solidFill>
                  <a:prstClr val="black"/>
                </a:solidFill>
              </a:rPr>
              <a:t>In Classrooms that are IGR-ready, teachers employ a carousel model where reading is taught each day of the week.  </a:t>
            </a:r>
            <a:endParaRPr lang="en-GB" sz="2800" dirty="0">
              <a:solidFill>
                <a:prstClr val="black"/>
              </a:solidFill>
            </a:endParaRPr>
          </a:p>
        </p:txBody>
      </p:sp>
    </p:spTree>
    <p:extLst>
      <p:ext uri="{BB962C8B-B14F-4D97-AF65-F5344CB8AC3E}">
        <p14:creationId xmlns:p14="http://schemas.microsoft.com/office/powerpoint/2010/main" val="2004102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solidFill>
            <a:schemeClr val="accent1"/>
          </a:solidFill>
          <a:ln w="25400" cap="flat" algn="ctr">
            <a:solidFill>
              <a:srgbClr val="5C4776"/>
            </a:solidFill>
            <a:miter lim="800000"/>
            <a:headEnd/>
            <a:tailEnd/>
          </a:ln>
        </p:spPr>
        <p:txBody>
          <a:bodyPr/>
          <a:lstStyle/>
          <a:p>
            <a:r>
              <a:rPr lang="en-US" sz="3600" smtClean="0">
                <a:solidFill>
                  <a:srgbClr val="FFFFFF"/>
                </a:solidFill>
              </a:rPr>
              <a:t>Classroom organisation for guided reading</a:t>
            </a:r>
          </a:p>
        </p:txBody>
      </p:sp>
      <p:graphicFrame>
        <p:nvGraphicFramePr>
          <p:cNvPr id="29850" name="Group 154"/>
          <p:cNvGraphicFramePr>
            <a:graphicFrameLocks noGrp="1"/>
          </p:cNvGraphicFramePr>
          <p:nvPr/>
        </p:nvGraphicFramePr>
        <p:xfrm>
          <a:off x="457200" y="1978025"/>
          <a:ext cx="8229600" cy="3663951"/>
        </p:xfrm>
        <a:graphic>
          <a:graphicData uri="http://schemas.openxmlformats.org/drawingml/2006/table">
            <a:tbl>
              <a:tblPr/>
              <a:tblGrid>
                <a:gridCol w="1371600"/>
                <a:gridCol w="1371600"/>
                <a:gridCol w="1371600"/>
                <a:gridCol w="1522413"/>
                <a:gridCol w="1220787"/>
                <a:gridCol w="1371600"/>
              </a:tblGrid>
              <a:tr h="581025">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Monday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Tuesday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Wednesday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Thursday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Friday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79438">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581025">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581025">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581025">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4</a:t>
                      </a:r>
                    </a:p>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9C8D3"/>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DF6"/>
                    </a:solidFill>
                  </a:tcPr>
                </a:tc>
              </a:tr>
              <a:tr h="579438">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Group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endParaRPr kumimoji="0" lang="en-GB" sz="20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EDF6"/>
                    </a:solidFill>
                  </a:tcPr>
                </a:tc>
                <a:tc>
                  <a:txBody>
                    <a:bodyPr/>
                    <a:lstStyle/>
                    <a:p>
                      <a:pPr marL="0" marR="0" lvl="0" indent="0" algn="l" defTabSz="4572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smtClean="0">
                          <a:ln>
                            <a:noFill/>
                          </a:ln>
                          <a:solidFill>
                            <a:schemeClr val="tx1"/>
                          </a:solidFill>
                          <a:effectLst/>
                          <a:latin typeface="Calibri" pitchFamily="34" charset="0"/>
                        </a:rPr>
                        <a:t>Teacher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9C8D3"/>
                    </a:solidFill>
                  </a:tcPr>
                </a:tc>
              </a:tr>
            </a:tbl>
          </a:graphicData>
        </a:graphic>
      </p:graphicFrame>
      <p:sp>
        <p:nvSpPr>
          <p:cNvPr id="3" name="TextBox 2"/>
          <p:cNvSpPr txBox="1"/>
          <p:nvPr/>
        </p:nvSpPr>
        <p:spPr>
          <a:xfrm>
            <a:off x="539552" y="6021288"/>
            <a:ext cx="8136904" cy="646331"/>
          </a:xfrm>
          <a:prstGeom prst="rect">
            <a:avLst/>
          </a:prstGeom>
          <a:noFill/>
        </p:spPr>
        <p:txBody>
          <a:bodyPr wrap="square" rtlCol="0">
            <a:spAutoFit/>
          </a:bodyPr>
          <a:lstStyle/>
          <a:p>
            <a:pPr algn="ctr"/>
            <a:r>
              <a:rPr lang="en-GB" dirty="0" smtClean="0"/>
              <a:t>Many teachers use a timetable similar to this to organise guided or group reading in their class.  </a:t>
            </a:r>
            <a:endParaRPr lang="en-GB" dirty="0"/>
          </a:p>
        </p:txBody>
      </p:sp>
    </p:spTree>
    <p:extLst>
      <p:ext uri="{BB962C8B-B14F-4D97-AF65-F5344CB8AC3E}">
        <p14:creationId xmlns:p14="http://schemas.microsoft.com/office/powerpoint/2010/main" val="2913934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solidFill>
            <a:schemeClr val="accent1"/>
          </a:solidFill>
          <a:ln w="25400" cap="flat" algn="ctr">
            <a:solidFill>
              <a:srgbClr val="5C4776"/>
            </a:solidFill>
            <a:miter lim="800000"/>
            <a:headEnd/>
            <a:tailEnd/>
          </a:ln>
        </p:spPr>
        <p:txBody>
          <a:bodyPr/>
          <a:lstStyle/>
          <a:p>
            <a:r>
              <a:rPr lang="en-US" sz="3600" dirty="0" smtClean="0">
                <a:solidFill>
                  <a:srgbClr val="FFFFFF"/>
                </a:solidFill>
              </a:rPr>
              <a:t>Classroom </a:t>
            </a:r>
            <a:r>
              <a:rPr lang="en-US" sz="3600" dirty="0" err="1" smtClean="0">
                <a:solidFill>
                  <a:srgbClr val="FFFFFF"/>
                </a:solidFill>
              </a:rPr>
              <a:t>organisation</a:t>
            </a:r>
            <a:r>
              <a:rPr lang="en-US" sz="3600" dirty="0" smtClean="0">
                <a:solidFill>
                  <a:srgbClr val="FFFFFF"/>
                </a:solidFill>
              </a:rPr>
              <a:t> for IGR</a:t>
            </a:r>
          </a:p>
        </p:txBody>
      </p:sp>
      <p:sp>
        <p:nvSpPr>
          <p:cNvPr id="5" name="TextBox 4"/>
          <p:cNvSpPr txBox="1"/>
          <p:nvPr/>
        </p:nvSpPr>
        <p:spPr>
          <a:xfrm>
            <a:off x="467544" y="1772816"/>
            <a:ext cx="8208912" cy="4708981"/>
          </a:xfrm>
          <a:prstGeom prst="rect">
            <a:avLst/>
          </a:prstGeom>
          <a:noFill/>
        </p:spPr>
        <p:txBody>
          <a:bodyPr wrap="square" rtlCol="0">
            <a:spAutoFit/>
          </a:bodyPr>
          <a:lstStyle/>
          <a:p>
            <a:r>
              <a:rPr lang="en-GB" sz="2000" dirty="0" smtClean="0"/>
              <a:t>When using the IGR approach,  the teacher spends two reading sessions each week with the IGR group. The non-IGR groups continue with the group/guided reading system used by the school.  In most schools it is seen as good practice for the teacher to work with each reading group every week.  When IGR is being used in the classroom,  some possible timetabling options are:</a:t>
            </a:r>
          </a:p>
          <a:p>
            <a:endParaRPr lang="en-GB" sz="2000" dirty="0"/>
          </a:p>
          <a:p>
            <a:pPr marL="285750" indent="-285750">
              <a:buFont typeface="Arial" pitchFamily="34" charset="0"/>
              <a:buChar char="•"/>
            </a:pPr>
            <a:r>
              <a:rPr lang="en-GB" sz="2000" dirty="0" smtClean="0"/>
              <a:t>The teacher organises a slightly longer guided reading session for one day each week and on that day the teacher works with 2 non-IGR groups</a:t>
            </a:r>
          </a:p>
          <a:p>
            <a:pPr marL="285750" indent="-285750">
              <a:buFont typeface="Arial" pitchFamily="34" charset="0"/>
              <a:buChar char="•"/>
            </a:pPr>
            <a:endParaRPr lang="en-GB" sz="2000" dirty="0"/>
          </a:p>
          <a:p>
            <a:pPr marL="285750" indent="-285750">
              <a:buFont typeface="Arial" pitchFamily="34" charset="0"/>
              <a:buChar char="•"/>
            </a:pPr>
            <a:r>
              <a:rPr lang="en-GB" sz="2000" dirty="0" smtClean="0"/>
              <a:t>The teacher organises an extra guided reading session so that there are 6 sessions each week</a:t>
            </a:r>
          </a:p>
          <a:p>
            <a:pPr marL="285750" indent="-285750">
              <a:buFont typeface="Arial" pitchFamily="34" charset="0"/>
              <a:buChar char="•"/>
            </a:pPr>
            <a:endParaRPr lang="en-GB" sz="2000" dirty="0"/>
          </a:p>
          <a:p>
            <a:pPr marL="285750" indent="-285750">
              <a:buFont typeface="Arial" pitchFamily="34" charset="0"/>
              <a:buChar char="•"/>
            </a:pPr>
            <a:r>
              <a:rPr lang="en-GB" sz="2000" dirty="0" smtClean="0"/>
              <a:t>The school organises for a teacher from outside the class to teach guided reading with one group once a week</a:t>
            </a:r>
          </a:p>
        </p:txBody>
      </p:sp>
    </p:spTree>
    <p:extLst>
      <p:ext uri="{BB962C8B-B14F-4D97-AF65-F5344CB8AC3E}">
        <p14:creationId xmlns:p14="http://schemas.microsoft.com/office/powerpoint/2010/main" val="2288787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1791</TotalTime>
  <Words>1148</Words>
  <Application>Microsoft Macintosh PowerPoint</Application>
  <PresentationFormat>On-screen Show (4:3)</PresentationFormat>
  <Paragraphs>169</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Wingdings</vt:lpstr>
      <vt:lpstr>Office Theme</vt:lpstr>
      <vt:lpstr>1_Office Theme</vt:lpstr>
      <vt:lpstr>PowerPoint Presentation</vt:lpstr>
      <vt:lpstr>Classroom Organisation for IGR Information for Teachers and TAs</vt:lpstr>
      <vt:lpstr>Classroom Organisation for IGR Information for Teachers and TAs</vt:lpstr>
      <vt:lpstr>PowerPoint Presentation</vt:lpstr>
      <vt:lpstr>PowerPoint Presentation</vt:lpstr>
      <vt:lpstr>PowerPoint Presentation</vt:lpstr>
      <vt:lpstr>Classroom organisation for guided reading</vt:lpstr>
      <vt:lpstr>Classroom organisation for guided reading</vt:lpstr>
      <vt:lpstr>Classroom organisation for IGR</vt:lpstr>
      <vt:lpstr>PowerPoint Presentation</vt:lpstr>
      <vt:lpstr>PowerPoint Presentation</vt:lpstr>
      <vt:lpstr>Classroom organisation for guided reading with IGR</vt:lpstr>
      <vt:lpstr>The Role of the TA</vt:lpstr>
      <vt:lpstr>The Role of the TA</vt:lpstr>
      <vt:lpstr>Communication Between Teacher and TA </vt:lpstr>
      <vt:lpstr>PowerPoint Presentation</vt:lpstr>
      <vt:lpstr>Classroom Audit in Preparation for IGR</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dc:creator>
  <cp:lastModifiedBy>Brahm Norwich</cp:lastModifiedBy>
  <cp:revision>30</cp:revision>
  <dcterms:created xsi:type="dcterms:W3CDTF">2015-10-01T15:19:04Z</dcterms:created>
  <dcterms:modified xsi:type="dcterms:W3CDTF">2016-10-19T07:51:48Z</dcterms:modified>
</cp:coreProperties>
</file>