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85" autoAdjust="0"/>
  </p:normalViewPr>
  <p:slideViewPr>
    <p:cSldViewPr snapToGrid="0" snapToObjects="1">
      <p:cViewPr>
        <p:scale>
          <a:sx n="125" d="100"/>
          <a:sy n="125" d="100"/>
        </p:scale>
        <p:origin x="-2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6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5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3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2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6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5A62-4B7B-F241-8022-55698122FF35}" type="datetimeFigureOut">
              <a:rPr lang="en-US" smtClean="0"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D185-DF4F-2B47-915B-51CF1920E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Deliver an Integrated Group Reading Lesson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An IGR Training Manual for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0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7: have the right Phonics Game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Remember, once again, to deal yourself in.</a:t>
            </a:r>
          </a:p>
          <a:p>
            <a:pPr marL="0" indent="0">
              <a:buNone/>
            </a:pPr>
            <a:r>
              <a:rPr lang="en-US" dirty="0" smtClean="0"/>
              <a:t>    You can use this time as an opportunity to quickly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check recollection and comprehension of the new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story material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Even 5 minutes of Phonics will make all the difference, and is a good way of ending the lesson – pitch the game carefully at the children’s learning threshold</a:t>
            </a:r>
          </a:p>
          <a:p>
            <a:endParaRPr lang="en-US" dirty="0"/>
          </a:p>
          <a:p>
            <a:r>
              <a:rPr lang="en-US" dirty="0" smtClean="0"/>
              <a:t>Pay close attention to both strengths and weaknesses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IGR Lesson Methodology: taking a look at a Phonics Game</a:t>
            </a:r>
            <a:endParaRPr lang="en-US" dirty="0"/>
          </a:p>
        </p:txBody>
      </p:sp>
      <p:pic>
        <p:nvPicPr>
          <p:cNvPr id="4" name="Content Placeholder 3" descr="20150727_1519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550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8: Playing a PHONICS Game</a:t>
            </a:r>
            <a:br>
              <a:rPr lang="en-US" dirty="0" smtClean="0"/>
            </a:br>
            <a:r>
              <a:rPr lang="en-US" dirty="0" smtClean="0"/>
              <a:t>(Words in More Detail)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Remember to match this as closely as possible to your children’s current reading ability and phonic skill consolidation requirements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(see the Mapping Standard Measures Chart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the additional Swap</a:t>
            </a:r>
            <a:r>
              <a:rPr lang="en-US" dirty="0"/>
              <a:t> </a:t>
            </a:r>
            <a:r>
              <a:rPr lang="en-US" dirty="0" smtClean="0"/>
              <a:t>- Readability Band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List provided)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Remember that words out of context are harder than words in context, especially when not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tory-specific</a:t>
            </a:r>
            <a:endParaRPr lang="en-US" dirty="0"/>
          </a:p>
        </p:txBody>
      </p:sp>
      <p:pic>
        <p:nvPicPr>
          <p:cNvPr id="4" name="officeArt objec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4360" y="5720080"/>
            <a:ext cx="3505200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61854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Deliver an IGR Lesson</a:t>
            </a:r>
            <a:endParaRPr lang="en-US" dirty="0"/>
          </a:p>
        </p:txBody>
      </p:sp>
      <p:pic>
        <p:nvPicPr>
          <p:cNvPr id="4" name="Content Placeholder 3" descr="20150727_1520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235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IGR Lesson Methodology: taking a look at a Learning Pack</a:t>
            </a:r>
            <a:endParaRPr lang="en-US" dirty="0"/>
          </a:p>
        </p:txBody>
      </p:sp>
      <p:pic>
        <p:nvPicPr>
          <p:cNvPr id="4" name="Content Placeholder 3" descr="20150727_0830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454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the children return their books and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Since their previous lesson, the children will have done 4 things with your TA: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(1) chosen a picture from their books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draw in detail (this supports comprehension)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(2) written an accompanying explanation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(3) re-read their books individually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(4) played story-specific Word </a:t>
            </a:r>
            <a:r>
              <a:rPr lang="en-US" dirty="0" err="1" smtClean="0"/>
              <a:t>Pelmanism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 them show you what they have done and tell you briefly about their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3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Playing a ‘GO FISH’ game</a:t>
            </a:r>
            <a:br>
              <a:rPr lang="en-US" dirty="0" smtClean="0"/>
            </a:br>
            <a:r>
              <a:rPr lang="en-US" dirty="0" smtClean="0"/>
              <a:t>(Recall and Consolidation)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Remember to discuss/recap last lesson’s story together while you deal out the cards – this is a recall and comprehension check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Remember to deal yourself in (you will be </a:t>
            </a:r>
            <a:r>
              <a:rPr lang="en-US" dirty="0" err="1" smtClean="0"/>
              <a:t>modelling</a:t>
            </a:r>
            <a:r>
              <a:rPr lang="en-US" dirty="0" smtClean="0"/>
              <a:t> collaborative game-playing)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Remember to remind the children to place their cards on the table when they are reading them out (you will need to check for accuracy) 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Whenever a matching pair is won, the player gets an extra turn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(NB Go Fish is an important ‘overlearning’ activity – an insurance against forgetting involving the repetition of known items)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5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Introducing </a:t>
            </a:r>
            <a:r>
              <a:rPr lang="en-US" dirty="0"/>
              <a:t>N</a:t>
            </a:r>
            <a:r>
              <a:rPr lang="en-US" dirty="0" smtClean="0"/>
              <a:t>ew Material</a:t>
            </a:r>
            <a:br>
              <a:rPr lang="en-US" dirty="0" smtClean="0"/>
            </a:br>
            <a:r>
              <a:rPr lang="en-US" dirty="0" smtClean="0"/>
              <a:t>(Storytelling)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Remember to take enough time to introduce the new book properly and engage the children’s interest in the story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 sensitive to what your children need – sometimes to listen to the story being told to them, sometimes telling you the story themselves if they know it already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Allow them to comment and make sure that their understanding and engagement is deep – this is advance </a:t>
            </a:r>
            <a:r>
              <a:rPr lang="en-US" dirty="0" err="1" smtClean="0"/>
              <a:t>organising</a:t>
            </a:r>
            <a:r>
              <a:rPr lang="en-US" dirty="0" smtClean="0"/>
              <a:t> at the level </a:t>
            </a:r>
            <a:r>
              <a:rPr lang="en-US" smtClean="0"/>
              <a:t>of </a:t>
            </a:r>
            <a:r>
              <a:rPr lang="en-US" smtClean="0"/>
              <a:t>comprehension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story vignette on the Card Insert gives you a basic beginning, but it is also extremely important to prepare </a:t>
            </a:r>
            <a:r>
              <a:rPr lang="en-US" dirty="0" err="1" smtClean="0"/>
              <a:t>ie</a:t>
            </a:r>
            <a:r>
              <a:rPr lang="en-US" dirty="0" smtClean="0"/>
              <a:t> decide how you are going to tell the story to the children in a way that will engage them deeply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Make good use of each illustration as you go along – have ONE copy of the book so that the children focus on it with you and listen. As they become drawn in you will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ind that their comments and contributions arise naturally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3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Playing LOTTO (phonological – visual mapping)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Remember to remind the children to LISTEN</a:t>
            </a:r>
          </a:p>
          <a:p>
            <a:endParaRPr lang="en-US" dirty="0"/>
          </a:p>
          <a:p>
            <a:r>
              <a:rPr lang="en-US" dirty="0" smtClean="0"/>
              <a:t>Carefully notice their phonological-visual responses (this is good diagnostic information)</a:t>
            </a:r>
          </a:p>
          <a:p>
            <a:endParaRPr lang="en-US" dirty="0"/>
          </a:p>
          <a:p>
            <a:r>
              <a:rPr lang="en-US" dirty="0" smtClean="0"/>
              <a:t>Lotto is an essential ‘advance </a:t>
            </a:r>
            <a:r>
              <a:rPr lang="en-US" dirty="0" err="1" smtClean="0"/>
              <a:t>organiser’in</a:t>
            </a:r>
            <a:r>
              <a:rPr lang="en-US" dirty="0" smtClean="0"/>
              <a:t> IGR,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allowing you to make explicit links with story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as you </a:t>
            </a:r>
            <a:r>
              <a:rPr lang="en-US" dirty="0" err="1" smtClean="0"/>
              <a:t>familiarise</a:t>
            </a:r>
            <a:r>
              <a:rPr lang="en-US" dirty="0" smtClean="0"/>
              <a:t> the children with unfamiliar 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tricky new vocabulary and check their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0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Reading the new book between you (Collaborative Reading)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stablish definite reading protocols for IGR</a:t>
            </a:r>
          </a:p>
          <a:p>
            <a:r>
              <a:rPr lang="en-US" dirty="0"/>
              <a:t>a</a:t>
            </a:r>
            <a:r>
              <a:rPr lang="en-US" dirty="0" smtClean="0"/>
              <a:t> balanced mix of individual and choral reading (avoid ‘reading round’)</a:t>
            </a:r>
          </a:p>
          <a:p>
            <a:r>
              <a:rPr lang="en-US" dirty="0"/>
              <a:t>f</a:t>
            </a:r>
            <a:r>
              <a:rPr lang="en-US" dirty="0" smtClean="0"/>
              <a:t>ollowing and problem-solving even when others are reading individually</a:t>
            </a:r>
          </a:p>
          <a:p>
            <a:r>
              <a:rPr lang="en-US" dirty="0"/>
              <a:t>c</a:t>
            </a:r>
            <a:r>
              <a:rPr lang="en-US" dirty="0" smtClean="0"/>
              <a:t>ultivate collaboration</a:t>
            </a:r>
          </a:p>
          <a:p>
            <a:r>
              <a:rPr lang="en-US" dirty="0"/>
              <a:t>c</a:t>
            </a:r>
            <a:r>
              <a:rPr lang="en-US" dirty="0" smtClean="0"/>
              <a:t>ultivate fluency and expressive reading</a:t>
            </a:r>
          </a:p>
          <a:p>
            <a:r>
              <a:rPr lang="en-US" dirty="0"/>
              <a:t>k</a:t>
            </a:r>
            <a:r>
              <a:rPr lang="en-US" dirty="0" smtClean="0"/>
              <a:t>eep it lively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5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6: the children get their drawing-record books ready for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Now they can write the title of the book on the next page of their drawing/reading record books</a:t>
            </a:r>
          </a:p>
          <a:p>
            <a:endParaRPr lang="en-US" dirty="0"/>
          </a:p>
          <a:p>
            <a:r>
              <a:rPr lang="en-US" dirty="0" smtClean="0"/>
              <a:t>Ask them to decide which picture they are going to choose and what they are going to write</a:t>
            </a:r>
          </a:p>
          <a:p>
            <a:endParaRPr lang="en-US" dirty="0"/>
          </a:p>
          <a:p>
            <a:r>
              <a:rPr lang="en-US" dirty="0" smtClean="0"/>
              <a:t>Children put books and drawing books into their </a:t>
            </a:r>
            <a:r>
              <a:rPr lang="en-US" dirty="0" err="1" smtClean="0"/>
              <a:t>zippa</a:t>
            </a:r>
            <a:r>
              <a:rPr lang="en-US" dirty="0" smtClean="0"/>
              <a:t> wallets, ready for tomorrow’s follow-up session with your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5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20071</TotalTime>
  <Words>747</Words>
  <Application>Microsoft Macintosh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How to Deliver an Integrated Group Reading Lesson</vt:lpstr>
      <vt:lpstr>How to Deliver an IGR Lesson</vt:lpstr>
      <vt:lpstr>IGR Lesson Methodology: taking a look at a Learning Pack</vt:lpstr>
      <vt:lpstr>Step 1: the children return their books and drawings</vt:lpstr>
      <vt:lpstr>Step 2: Playing a ‘GO FISH’ game (Recall and Consolidation)</vt:lpstr>
      <vt:lpstr>Step 3: Introducing New Material (Storytelling)</vt:lpstr>
      <vt:lpstr>Step 4: Playing LOTTO (phonological – visual mapping)</vt:lpstr>
      <vt:lpstr>Step 5: Reading the new book between you (Collaborative Reading)</vt:lpstr>
      <vt:lpstr>Step 6: the children get their drawing-record books ready for tomorrow</vt:lpstr>
      <vt:lpstr>Step 7: have the right Phonics Game ready</vt:lpstr>
      <vt:lpstr>IGR Lesson Methodology: taking a look at a Phonics Game</vt:lpstr>
      <vt:lpstr>Step 8: Playing a PHONICS Game (Words in More Detail)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deliver an Integrated Group Reading Lesson</dc:title>
  <dc:creator>Janet Stebbing</dc:creator>
  <cp:lastModifiedBy>Janet Stebbing</cp:lastModifiedBy>
  <cp:revision>51</cp:revision>
  <cp:lastPrinted>2017-06-24T15:07:37Z</cp:lastPrinted>
  <dcterms:created xsi:type="dcterms:W3CDTF">2015-11-06T01:40:26Z</dcterms:created>
  <dcterms:modified xsi:type="dcterms:W3CDTF">2017-06-24T15:10:40Z</dcterms:modified>
</cp:coreProperties>
</file>