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D5A6"/>
    <a:srgbClr val="36BDFF"/>
    <a:srgbClr val="FC732E"/>
    <a:srgbClr val="FC7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CA6CF-9CE9-C74E-AB27-5CEC15DF0879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CA4D-5377-104A-AC71-C6FD937E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2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6CA4D-5377-104A-AC71-C6FD937EAC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3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9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9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7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5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7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541F-E261-41CF-BF85-70F5FB83E9FD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0260A-E2DA-4A6D-BE9B-3CD9B70C2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41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92080" y="4365104"/>
            <a:ext cx="295232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423841" y="4423302"/>
            <a:ext cx="432048" cy="5040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441930" y="4448213"/>
            <a:ext cx="432048" cy="50405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524328" y="5190355"/>
            <a:ext cx="432048" cy="5040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593499" y="5233000"/>
            <a:ext cx="432048" cy="504056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7524328" y="4373488"/>
            <a:ext cx="432048" cy="5040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454116" y="5700045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90"/>
                </a:solidFill>
              </a:rPr>
              <a:t>IGR</a:t>
            </a:r>
          </a:p>
          <a:p>
            <a:r>
              <a:rPr lang="en-GB" b="1" dirty="0" smtClean="0">
                <a:solidFill>
                  <a:srgbClr val="000090"/>
                </a:solidFill>
              </a:rPr>
              <a:t>group</a:t>
            </a:r>
            <a:endParaRPr lang="en-GB" b="1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6211669"/>
            <a:ext cx="271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IGR classroom: 6 groups</a:t>
            </a:r>
          </a:p>
          <a:p>
            <a:r>
              <a:rPr lang="en-GB" b="1" dirty="0" smtClean="0"/>
              <a:t>FOCUSED ON YEARS 2 &amp; 3</a:t>
            </a:r>
            <a:endParaRPr lang="en-GB" b="1" dirty="0"/>
          </a:p>
        </p:txBody>
      </p:sp>
      <p:sp>
        <p:nvSpPr>
          <p:cNvPr id="13" name="Oval 12"/>
          <p:cNvSpPr/>
          <p:nvPr/>
        </p:nvSpPr>
        <p:spPr>
          <a:xfrm>
            <a:off x="1311896" y="4179788"/>
            <a:ext cx="2952328" cy="2448272"/>
          </a:xfrm>
          <a:prstGeom prst="ellipse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907704" y="4725144"/>
            <a:ext cx="57606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C1</a:t>
            </a:r>
            <a:r>
              <a:rPr lang="en-GB" sz="1200" dirty="0" smtClean="0"/>
              <a:t>ld</a:t>
            </a:r>
            <a:endParaRPr lang="en-GB" sz="1200" dirty="0"/>
          </a:p>
        </p:txBody>
      </p:sp>
      <p:sp>
        <p:nvSpPr>
          <p:cNvPr id="21" name="Oval 20"/>
          <p:cNvSpPr/>
          <p:nvPr/>
        </p:nvSpPr>
        <p:spPr>
          <a:xfrm>
            <a:off x="2843808" y="4625516"/>
            <a:ext cx="57606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C2</a:t>
            </a:r>
            <a:r>
              <a:rPr lang="en-GB" sz="1200" dirty="0" smtClean="0"/>
              <a:t>ld</a:t>
            </a:r>
            <a:endParaRPr lang="en-GB" sz="1200" dirty="0"/>
          </a:p>
        </p:txBody>
      </p:sp>
      <p:sp>
        <p:nvSpPr>
          <p:cNvPr id="22" name="Oval 21"/>
          <p:cNvSpPr/>
          <p:nvPr/>
        </p:nvSpPr>
        <p:spPr>
          <a:xfrm>
            <a:off x="3597424" y="5225101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</a:t>
            </a:r>
            <a:endParaRPr lang="en-GB" sz="1200" dirty="0"/>
          </a:p>
        </p:txBody>
      </p:sp>
      <p:sp>
        <p:nvSpPr>
          <p:cNvPr id="23" name="Oval 22"/>
          <p:cNvSpPr/>
          <p:nvPr/>
        </p:nvSpPr>
        <p:spPr>
          <a:xfrm>
            <a:off x="2850116" y="5856137"/>
            <a:ext cx="57606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C4</a:t>
            </a:r>
            <a:r>
              <a:rPr lang="en-GB" sz="1200" dirty="0" smtClean="0"/>
              <a:t>ld</a:t>
            </a:r>
            <a:endParaRPr lang="en-GB" sz="1200" dirty="0"/>
          </a:p>
        </p:txBody>
      </p:sp>
      <p:sp>
        <p:nvSpPr>
          <p:cNvPr id="24" name="Oval 23"/>
          <p:cNvSpPr/>
          <p:nvPr/>
        </p:nvSpPr>
        <p:spPr>
          <a:xfrm>
            <a:off x="1874695" y="5534447"/>
            <a:ext cx="576064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C3</a:t>
            </a:r>
            <a:r>
              <a:rPr lang="en-GB" sz="1200" dirty="0" smtClean="0"/>
              <a:t>ld</a:t>
            </a:r>
            <a:endParaRPr lang="en-GB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83768" y="4827730"/>
            <a:ext cx="360040" cy="99628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1"/>
          </p:cNvCxnSpPr>
          <p:nvPr/>
        </p:nvCxnSpPr>
        <p:spPr>
          <a:xfrm flipV="1">
            <a:off x="1959058" y="5229200"/>
            <a:ext cx="129983" cy="379064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3" idx="2"/>
          </p:cNvCxnSpPr>
          <p:nvPr/>
        </p:nvCxnSpPr>
        <p:spPr>
          <a:xfrm>
            <a:off x="2418277" y="5955766"/>
            <a:ext cx="431839" cy="152399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7"/>
            <a:endCxn id="22" idx="3"/>
          </p:cNvCxnSpPr>
          <p:nvPr/>
        </p:nvCxnSpPr>
        <p:spPr>
          <a:xfrm flipV="1">
            <a:off x="3341817" y="5655340"/>
            <a:ext cx="339970" cy="274614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5"/>
            <a:endCxn id="22" idx="1"/>
          </p:cNvCxnSpPr>
          <p:nvPr/>
        </p:nvCxnSpPr>
        <p:spPr>
          <a:xfrm>
            <a:off x="3335509" y="5055755"/>
            <a:ext cx="346278" cy="243163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4" idx="5"/>
          </p:cNvCxnSpPr>
          <p:nvPr/>
        </p:nvCxnSpPr>
        <p:spPr>
          <a:xfrm>
            <a:off x="2399405" y="5155383"/>
            <a:ext cx="1216153" cy="32964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2" idx="2"/>
          </p:cNvCxnSpPr>
          <p:nvPr/>
        </p:nvCxnSpPr>
        <p:spPr>
          <a:xfrm flipV="1">
            <a:off x="2418277" y="5477129"/>
            <a:ext cx="1179147" cy="178211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418277" y="5155383"/>
            <a:ext cx="674840" cy="452881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93117" y="5229200"/>
            <a:ext cx="66764" cy="626937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Oval 1039"/>
          <p:cNvSpPr/>
          <p:nvPr/>
        </p:nvSpPr>
        <p:spPr>
          <a:xfrm>
            <a:off x="547603" y="1124744"/>
            <a:ext cx="2872269" cy="1944216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TextBox 1040"/>
          <p:cNvSpPr txBox="1"/>
          <p:nvPr/>
        </p:nvSpPr>
        <p:spPr>
          <a:xfrm>
            <a:off x="899592" y="1412776"/>
            <a:ext cx="23427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Integrated </a:t>
            </a:r>
            <a:r>
              <a:rPr lang="en-GB" sz="1400" b="1" dirty="0">
                <a:solidFill>
                  <a:schemeClr val="bg1"/>
                </a:solidFill>
              </a:rPr>
              <a:t>G</a:t>
            </a:r>
            <a:r>
              <a:rPr lang="en-GB" sz="1400" b="1" dirty="0" smtClean="0">
                <a:solidFill>
                  <a:schemeClr val="bg1"/>
                </a:solidFill>
              </a:rPr>
              <a:t>roup Reading 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smtClean="0">
                <a:solidFill>
                  <a:schemeClr val="bg1"/>
                </a:solidFill>
              </a:rPr>
              <a:t>                (IGR)</a:t>
            </a:r>
          </a:p>
          <a:p>
            <a:r>
              <a:rPr lang="en-GB" sz="1400" b="1" dirty="0" smtClean="0">
                <a:solidFill>
                  <a:schemeClr val="bg1"/>
                </a:solidFill>
              </a:rPr>
              <a:t>  Teaching Methodology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smtClean="0">
                <a:solidFill>
                  <a:schemeClr val="bg1"/>
                </a:solidFill>
              </a:rPr>
              <a:t>                and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smtClean="0">
                <a:solidFill>
                  <a:schemeClr val="bg1"/>
                </a:solidFill>
              </a:rPr>
              <a:t>          Materials</a:t>
            </a:r>
          </a:p>
        </p:txBody>
      </p:sp>
      <p:graphicFrame>
        <p:nvGraphicFramePr>
          <p:cNvPr id="1043" name="Table 10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29047"/>
              </p:ext>
            </p:extLst>
          </p:nvPr>
        </p:nvGraphicFramePr>
        <p:xfrm>
          <a:off x="4499989" y="167640"/>
          <a:ext cx="4032450" cy="350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/>
                <a:gridCol w="672075"/>
                <a:gridCol w="672075"/>
                <a:gridCol w="672075"/>
                <a:gridCol w="672075"/>
                <a:gridCol w="672075"/>
              </a:tblGrid>
              <a:tr h="349609"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2060"/>
                          </a:solidFill>
                        </a:rPr>
                        <a:t>Weekly class organisation of IGR: staffing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7008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2 weekly time-table</a:t>
                      </a:r>
                      <a:endParaRPr lang="en-GB" sz="10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Mon</a:t>
                      </a:r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Tues</a:t>
                      </a:r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Wed</a:t>
                      </a:r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Thur</a:t>
                      </a:r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Fri</a:t>
                      </a:r>
                      <a:endParaRPr lang="en-GB" sz="1400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Gp</a:t>
                      </a:r>
                      <a:r>
                        <a:rPr lang="en-GB" b="0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TA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Gp2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Gp3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TA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Gp4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Gp5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  <a:tr h="349609"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IGR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TA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</a:rPr>
                        <a:t>T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n w="3175">
                            <a:solidFill>
                              <a:schemeClr val="tx1"/>
                            </a:solidFill>
                          </a:ln>
                        </a:rPr>
                        <a:t>TA</a:t>
                      </a:r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rgbClr val="FC732E"/>
                    </a:solidFill>
                  </a:tcPr>
                </a:tc>
              </a:tr>
            </a:tbl>
          </a:graphicData>
        </a:graphic>
      </p:graphicFrame>
      <p:cxnSp>
        <p:nvCxnSpPr>
          <p:cNvPr id="1045" name="Straight Arrow Connector 1044"/>
          <p:cNvCxnSpPr/>
          <p:nvPr/>
        </p:nvCxnSpPr>
        <p:spPr>
          <a:xfrm>
            <a:off x="2267744" y="3068960"/>
            <a:ext cx="496004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Arrow Connector 1046"/>
          <p:cNvCxnSpPr/>
          <p:nvPr/>
        </p:nvCxnSpPr>
        <p:spPr>
          <a:xfrm flipH="1">
            <a:off x="5868144" y="3717032"/>
            <a:ext cx="12255" cy="6607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TextBox 1047"/>
          <p:cNvSpPr txBox="1"/>
          <p:nvPr/>
        </p:nvSpPr>
        <p:spPr>
          <a:xfrm>
            <a:off x="6300192" y="364502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T= teacher: </a:t>
            </a:r>
          </a:p>
          <a:p>
            <a:r>
              <a:rPr lang="en-GB" b="1" dirty="0" smtClean="0"/>
              <a:t>TA = teaching assistant</a:t>
            </a:r>
            <a:endParaRPr lang="en-GB" b="1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4264224" y="5534447"/>
            <a:ext cx="1243880" cy="317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050"/>
          <p:cNvSpPr txBox="1"/>
          <p:nvPr/>
        </p:nvSpPr>
        <p:spPr>
          <a:xfrm>
            <a:off x="251520" y="116632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INTEGRATED GROUP READING PROGRAMME: early intervention</a:t>
            </a:r>
            <a:endParaRPr lang="en-GB" sz="2000" b="1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399405" y="5190355"/>
            <a:ext cx="727094" cy="602292"/>
          </a:xfrm>
          <a:prstGeom prst="straightConnector1">
            <a:avLst/>
          </a:prstGeom>
          <a:ln w="28575">
            <a:solidFill>
              <a:srgbClr val="FF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flipH="1">
            <a:off x="6444208" y="5229200"/>
            <a:ext cx="504056" cy="504056"/>
          </a:xfrm>
          <a:prstGeom prst="ellipse">
            <a:avLst/>
          </a:prstGeom>
          <a:solidFill>
            <a:srgbClr val="15D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26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</a:t>
            </a:r>
            <a:r>
              <a:rPr lang="en-US" dirty="0"/>
              <a:t>G</a:t>
            </a:r>
            <a:r>
              <a:rPr lang="en-US" dirty="0" smtClean="0"/>
              <a:t>roup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book-based, whole language intervention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 which each lesson encompasses: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Both"/>
            </a:pPr>
            <a:r>
              <a:rPr lang="en-US" dirty="0" smtClean="0"/>
              <a:t>a Preparation Stage: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</a:t>
            </a:r>
            <a:r>
              <a:rPr lang="en-US" dirty="0" smtClean="0"/>
              <a:t>story telling</a:t>
            </a:r>
            <a:r>
              <a:rPr lang="en-US" dirty="0" smtClean="0"/>
              <a:t> </a:t>
            </a:r>
            <a:r>
              <a:rPr lang="en-US" dirty="0" smtClean="0"/>
              <a:t>(story </a:t>
            </a:r>
            <a:r>
              <a:rPr lang="en-US" dirty="0" err="1" smtClean="0"/>
              <a:t>familiarisation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a Lotto game (phonological-visual</a:t>
            </a:r>
          </a:p>
          <a:p>
            <a:pPr marL="0" indent="0">
              <a:buNone/>
            </a:pPr>
            <a:r>
              <a:rPr lang="en-US" dirty="0" smtClean="0"/>
              <a:t>                          mapping – receptive vocabulary)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4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Group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(2) a Collaborative Reading Stage: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new material is read both individually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chorally in a mutually supportive 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collaborative problem-solving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emphasis on cadence, rhythm, and fluency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3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Group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(3) a Consolidation of Phonic Skill Stage: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playing an appropriately-</a:t>
            </a:r>
            <a:r>
              <a:rPr lang="en-US" dirty="0" err="1" smtClean="0"/>
              <a:t>levelled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phonics game (matched with book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7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Group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(4)  a Revision and Consolidation Stage: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playing a ‘Go Fish’ sentence game with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phrases from the previous lesson’s book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[</a:t>
            </a:r>
            <a:r>
              <a:rPr lang="en-US" dirty="0" err="1" smtClean="0"/>
              <a:t>ie</a:t>
            </a:r>
            <a:r>
              <a:rPr lang="en-US" dirty="0" smtClean="0"/>
              <a:t> this begins the following lesson]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light-touch Recall and Comprehension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checking while cards are being dealt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3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IGR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become fluent beginner readers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by working systematically through a set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materials (books and games) that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exemplify the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8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between IGR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TAs hear the children read their new books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ndividually and play individual or group</a:t>
            </a:r>
          </a:p>
          <a:p>
            <a:pPr marL="0" indent="0">
              <a:buNone/>
            </a:pPr>
            <a:r>
              <a:rPr lang="en-US" dirty="0" smtClean="0"/>
              <a:t>Word</a:t>
            </a:r>
            <a:r>
              <a:rPr lang="en-US" dirty="0"/>
              <a:t> </a:t>
            </a:r>
            <a:r>
              <a:rPr lang="en-US" dirty="0" err="1" smtClean="0"/>
              <a:t>Pelmanism</a:t>
            </a:r>
            <a:r>
              <a:rPr lang="en-US" dirty="0" smtClean="0"/>
              <a:t> – this helps in the  </a:t>
            </a:r>
          </a:p>
          <a:p>
            <a:pPr marL="0" indent="0">
              <a:buNone/>
            </a:pPr>
            <a:r>
              <a:rPr lang="en-US" dirty="0" smtClean="0"/>
              <a:t>consolidation of their new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1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between IGR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intervention itself lasts for</a:t>
            </a:r>
          </a:p>
          <a:p>
            <a:pPr marL="0" indent="0">
              <a:buNone/>
            </a:pPr>
            <a:r>
              <a:rPr lang="en-US" dirty="0" smtClean="0"/>
              <a:t>30 </a:t>
            </a:r>
            <a:r>
              <a:rPr lang="en-US" smtClean="0"/>
              <a:t>weeks but </a:t>
            </a:r>
            <a:r>
              <a:rPr lang="en-US" dirty="0" smtClean="0"/>
              <a:t>can be extended through the addition of IGR materials made for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lassroom reading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0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319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Integrated Group Reading</vt:lpstr>
      <vt:lpstr>Integrated Group Reading</vt:lpstr>
      <vt:lpstr>Integrated Group Reading</vt:lpstr>
      <vt:lpstr>Integrated Group Reading</vt:lpstr>
      <vt:lpstr>IGR materials</vt:lpstr>
      <vt:lpstr>In between IGR Lessons</vt:lpstr>
      <vt:lpstr>In between IGR Lessons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Norwich, Brahm</dc:creator>
  <cp:lastModifiedBy>Koutsouris, George</cp:lastModifiedBy>
  <cp:revision>40</cp:revision>
  <cp:lastPrinted>2015-05-18T13:57:21Z</cp:lastPrinted>
  <dcterms:created xsi:type="dcterms:W3CDTF">2015-05-18T10:55:31Z</dcterms:created>
  <dcterms:modified xsi:type="dcterms:W3CDTF">2017-06-27T10:09:43Z</dcterms:modified>
</cp:coreProperties>
</file>