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5"/>
  </p:normalViewPr>
  <p:slideViewPr>
    <p:cSldViewPr snapToGrid="0" snapToObjects="1">
      <p:cViewPr varScale="1">
        <p:scale>
          <a:sx n="101" d="100"/>
          <a:sy n="101" d="100"/>
        </p:scale>
        <p:origin x="196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7091-B3F8-484E-B740-1334A2ECE61C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72DF7-F243-074F-BA46-25B4DAE3A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48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7091-B3F8-484E-B740-1334A2ECE61C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72DF7-F243-074F-BA46-25B4DAE3A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00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7091-B3F8-484E-B740-1334A2ECE61C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72DF7-F243-074F-BA46-25B4DAE3A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49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7091-B3F8-484E-B740-1334A2ECE61C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72DF7-F243-074F-BA46-25B4DAE3A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41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7091-B3F8-484E-B740-1334A2ECE61C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72DF7-F243-074F-BA46-25B4DAE3A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00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7091-B3F8-484E-B740-1334A2ECE61C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72DF7-F243-074F-BA46-25B4DAE3A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9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7091-B3F8-484E-B740-1334A2ECE61C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72DF7-F243-074F-BA46-25B4DAE3A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936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7091-B3F8-484E-B740-1334A2ECE61C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72DF7-F243-074F-BA46-25B4DAE3A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09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7091-B3F8-484E-B740-1334A2ECE61C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72DF7-F243-074F-BA46-25B4DAE3A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41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7091-B3F8-484E-B740-1334A2ECE61C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72DF7-F243-074F-BA46-25B4DAE3A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33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7091-B3F8-484E-B740-1334A2ECE61C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72DF7-F243-074F-BA46-25B4DAE3A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099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87091-B3F8-484E-B740-1334A2ECE61C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72DF7-F243-074F-BA46-25B4DAE3A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276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Making Your Own IGR Learning Packs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 IGR Training Manual for Teachers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813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NB: Instructional Level texts and IGR Lesson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AutoNum type="arabicParenBoth"/>
            </a:pPr>
            <a:r>
              <a:rPr lang="en-US" dirty="0" smtClean="0"/>
              <a:t>The child-text interface: a small window of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opportunity for learning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(2) The importance of Instructional Level texts: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these provide a good balance of the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unfamiliar and the familiar in a ratio of 1:10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(3) IGR Lesson Methodology seeks to bypass any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chance of error in the matching of books to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readers for best learning outcomes</a:t>
            </a:r>
            <a:endParaRPr lang="en-US" dirty="0"/>
          </a:p>
        </p:txBody>
      </p:sp>
      <p:pic>
        <p:nvPicPr>
          <p:cNvPr id="4" name="officeArt object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0478" y="6000230"/>
            <a:ext cx="2362200" cy="69850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625540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Making Your Own IGR Learning Packs</a:t>
            </a:r>
            <a:endParaRPr lang="en-US" dirty="0"/>
          </a:p>
        </p:txBody>
      </p:sp>
      <p:pic>
        <p:nvPicPr>
          <p:cNvPr id="4" name="Content Placeholder 3" descr="Process-EXPLAIN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45" b="146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46180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Make Your Own Learning Packs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Select a short, lovely book (a story or rhyme – no more than 100 – 2</a:t>
            </a:r>
            <a:r>
              <a:rPr lang="en-US" dirty="0"/>
              <a:t>5</a:t>
            </a:r>
            <a:r>
              <a:rPr lang="en-US" dirty="0" smtClean="0"/>
              <a:t>0 words) at what you think is the right reading level for this group of children</a:t>
            </a:r>
          </a:p>
          <a:p>
            <a:r>
              <a:rPr lang="en-US" dirty="0" smtClean="0"/>
              <a:t>Make sure it is at an easier Book Band level than the class reading books they are on</a:t>
            </a:r>
          </a:p>
          <a:p>
            <a:endParaRPr lang="en-US" dirty="0"/>
          </a:p>
          <a:p>
            <a:r>
              <a:rPr lang="en-US" dirty="0" smtClean="0"/>
              <a:t>Refer to the Mapping Standard Measures Chart if you are unsure about this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883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Choose Instructional Level reading 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sure that no more than 1 in 10 words is going to be overly challenging for this group of children (for a 150-word text this will be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15 words, or for a 180-word text this will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be 18 words). For longer texts please select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what you consider are the 18 words that will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give the children the most difficulty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42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Identify words beyond the children’s current level of accomplishment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List the 14 – 18 words you think will present the children with most difficulty (refer to the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Mapping Standard measures Chart as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necessary)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Make a Lotto game of 4 </a:t>
            </a:r>
            <a:r>
              <a:rPr lang="en-US" dirty="0" err="1" smtClean="0"/>
              <a:t>basecards</a:t>
            </a:r>
            <a:r>
              <a:rPr lang="en-US" dirty="0" smtClean="0"/>
              <a:t> (18 words, 9 per card, as 6 words in common and 3 additional words per card, or 14 words, 8 per card, as 6 words in common and 2 additional words per card)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605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Make the Lotto baseboards attractive for the children</a:t>
            </a:r>
            <a:endParaRPr lang="en-US" dirty="0"/>
          </a:p>
        </p:txBody>
      </p:sp>
      <p:pic>
        <p:nvPicPr>
          <p:cNvPr id="6" name="Content Placeholder 5" descr="Process-EXPLAIN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45" b="146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01116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Lotto Cue 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a set of Lotto Cue cards (14 or 18 words)</a:t>
            </a:r>
          </a:p>
          <a:p>
            <a:endParaRPr lang="en-US" dirty="0"/>
          </a:p>
          <a:p>
            <a:r>
              <a:rPr lang="en-US" dirty="0" smtClean="0"/>
              <a:t>Write the words clearly in case you need to use them for a Matching Game (visual-visual-phonological learning) instead of or as well a Recognition Game (phonological-visual checking)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094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a Go Fish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a Go Fish Game by picking out 12 – 15 phrases from the text you have chosen, and write them onto pairs of cards</a:t>
            </a:r>
          </a:p>
          <a:p>
            <a:endParaRPr lang="en-US" dirty="0"/>
          </a:p>
          <a:p>
            <a:r>
              <a:rPr lang="en-US" dirty="0" smtClean="0"/>
              <a:t>Make them beforehand unless you have your own copy of the book (the children may be taking the books away with them once they have had their lesson)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85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</a:t>
            </a:r>
            <a:r>
              <a:rPr lang="en-US" smtClean="0"/>
              <a:t>a Word Pelmanism</a:t>
            </a:r>
            <a:r>
              <a:rPr lang="en-US" dirty="0" smtClean="0"/>
              <a:t>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Pick out 6 – 9 words for a </a:t>
            </a:r>
            <a:r>
              <a:rPr lang="en-US" dirty="0" err="1" smtClean="0"/>
              <a:t>Pelmanism</a:t>
            </a:r>
            <a:r>
              <a:rPr lang="en-US" dirty="0" smtClean="0"/>
              <a:t> Game (this is for your TA). These can be subdivided: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write decodable words in blue and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sight words in red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Refer to the Mapping Standard </a:t>
            </a:r>
            <a:r>
              <a:rPr lang="en-US" dirty="0"/>
              <a:t>M</a:t>
            </a:r>
            <a:r>
              <a:rPr lang="en-US" dirty="0" smtClean="0"/>
              <a:t>easures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Chart to check what words count as decodable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for the reading level of the 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436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4809</TotalTime>
  <Words>501</Words>
  <Application>Microsoft Macintosh PowerPoint</Application>
  <PresentationFormat>On-screen Show (4:3)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Making Your Own IGR Learning Packs</vt:lpstr>
      <vt:lpstr>Making Your Own IGR Learning Packs</vt:lpstr>
      <vt:lpstr>How to Make Your Own Learning Packs</vt:lpstr>
      <vt:lpstr>Choose Instructional Level reading material</vt:lpstr>
      <vt:lpstr>Identify words beyond the children’s current level of accomplishment</vt:lpstr>
      <vt:lpstr>Make the Lotto baseboards attractive for the children</vt:lpstr>
      <vt:lpstr>Lotto Cue cards</vt:lpstr>
      <vt:lpstr>Making a Go Fish Game</vt:lpstr>
      <vt:lpstr>Making a Word Pelmanism game</vt:lpstr>
      <vt:lpstr>NB: Instructional Level texts and IGR Lesson Methodology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Your Own IGR Learning Packs</dc:title>
  <dc:creator>Janet Stebbing</dc:creator>
  <cp:lastModifiedBy>Brahm Norwich</cp:lastModifiedBy>
  <cp:revision>23</cp:revision>
  <cp:lastPrinted>2016-10-06T11:40:29Z</cp:lastPrinted>
  <dcterms:created xsi:type="dcterms:W3CDTF">2015-11-06T02:37:45Z</dcterms:created>
  <dcterms:modified xsi:type="dcterms:W3CDTF">2016-10-19T07:52:18Z</dcterms:modified>
</cp:coreProperties>
</file>