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Stebbin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36C7-7FA0-0F46-ACB7-ABAAE43DD79F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402C-ED9B-5848-97B6-D51A0A9B2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0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E77D-0303-9945-889C-A7AA01398E62}" type="datetimeFigureOut">
              <a:rPr lang="en-US" smtClean="0"/>
              <a:t>24/06/2017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71CF-5164-714D-A8CE-4CB5F9369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Integrated Group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training manual for Teaching Assistants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Pelmanism</a:t>
            </a:r>
            <a:r>
              <a:rPr lang="en-US" dirty="0" smtClean="0"/>
              <a:t>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Pelmanism</a:t>
            </a:r>
            <a:r>
              <a:rPr lang="en-US" dirty="0" smtClean="0"/>
              <a:t> (matching pairs) is a good way of ensuring that new words are </a:t>
            </a:r>
            <a:r>
              <a:rPr lang="en-US" dirty="0" err="1" smtClean="0"/>
              <a:t>memorised</a:t>
            </a:r>
            <a:endParaRPr lang="en-US" dirty="0" smtClean="0"/>
          </a:p>
          <a:p>
            <a:r>
              <a:rPr lang="en-US" dirty="0" smtClean="0"/>
              <a:t>You can play with BLUE words or/and RED words (they are all from the same story)</a:t>
            </a:r>
          </a:p>
          <a:p>
            <a:r>
              <a:rPr lang="en-US" dirty="0" smtClean="0"/>
              <a:t>Lay the cards out </a:t>
            </a:r>
            <a:r>
              <a:rPr lang="en-US" dirty="0" err="1" smtClean="0"/>
              <a:t>upsidedown</a:t>
            </a:r>
            <a:endParaRPr lang="en-US" dirty="0" smtClean="0"/>
          </a:p>
          <a:p>
            <a:r>
              <a:rPr lang="en-US" dirty="0" smtClean="0"/>
              <a:t>Turn over 2 cards – read the words ALOUD</a:t>
            </a:r>
          </a:p>
          <a:p>
            <a:r>
              <a:rPr lang="en-US" dirty="0" smtClean="0"/>
              <a:t>Take turns with the children – model good play</a:t>
            </a:r>
          </a:p>
          <a:p>
            <a:r>
              <a:rPr lang="en-US" dirty="0" smtClean="0"/>
              <a:t>If you find a matching pair you get another go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7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children have completed their pictures </a:t>
            </a:r>
            <a:r>
              <a:rPr lang="en-US" dirty="0" smtClean="0"/>
              <a:t>and writing to the best of their ability</a:t>
            </a:r>
            <a:r>
              <a:rPr lang="en-US" dirty="0" smtClean="0"/>
              <a:t> </a:t>
            </a:r>
            <a:r>
              <a:rPr lang="en-US" dirty="0" smtClean="0"/>
              <a:t>(and </a:t>
            </a:r>
            <a:r>
              <a:rPr lang="en-US" smtClean="0"/>
              <a:t>have also written </a:t>
            </a:r>
            <a:r>
              <a:rPr lang="en-US" dirty="0" smtClean="0"/>
              <a:t>the book title)</a:t>
            </a:r>
          </a:p>
          <a:p>
            <a:endParaRPr lang="en-US" dirty="0"/>
          </a:p>
          <a:p>
            <a:r>
              <a:rPr lang="en-US" dirty="0" smtClean="0"/>
              <a:t>Record your observations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Daily Record Booklet</a:t>
            </a:r>
            <a:endParaRPr lang="en-US" dirty="0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5" y="5587620"/>
            <a:ext cx="3721100" cy="1041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63222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in the IGR </a:t>
            </a:r>
            <a:r>
              <a:rPr lang="en-US" dirty="0" err="1" smtClean="0"/>
              <a:t>Programme</a:t>
            </a:r>
            <a:endParaRPr lang="en-US" dirty="0"/>
          </a:p>
        </p:txBody>
      </p:sp>
      <p:pic>
        <p:nvPicPr>
          <p:cNvPr id="4" name="Content Placeholder 3" descr="20150727_1520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79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the work of the Class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 Teacher will be delivering an IGR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lesson twice-a-week to the IGR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the IGR Methodology requires that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inbetween</a:t>
            </a:r>
            <a:r>
              <a:rPr lang="en-US" dirty="0" smtClean="0"/>
              <a:t> lessons you will also be working in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systematic way, to help consolidate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what the children have learned in their lesson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2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work of the TA is an integral </a:t>
            </a:r>
            <a:r>
              <a:rPr lang="en-US" dirty="0"/>
              <a:t>p</a:t>
            </a:r>
            <a:r>
              <a:rPr lang="en-US" dirty="0" smtClean="0"/>
              <a:t>art of the IGR Learning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Model covers 6 linguistic levels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(see ‘The IGR Learning Cycle’)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reinforcement at the level of the WORD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(the game of story-specific </a:t>
            </a:r>
            <a:r>
              <a:rPr lang="en-US" dirty="0" err="1" smtClean="0"/>
              <a:t>Pelmanism</a:t>
            </a:r>
            <a:r>
              <a:rPr lang="en-US" dirty="0" smtClean="0"/>
              <a:t>)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responsibility of the TA  </a:t>
            </a:r>
          </a:p>
        </p:txBody>
      </p:sp>
    </p:spTree>
    <p:extLst>
      <p:ext uri="{BB962C8B-B14F-4D97-AF65-F5344CB8AC3E}">
        <p14:creationId xmlns:p14="http://schemas.microsoft.com/office/powerpoint/2010/main" val="19570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One-to-one follow-up with the IGR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Setting up the IGR Follow-Up table: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/>
              <a:t>b</a:t>
            </a:r>
            <a:r>
              <a:rPr lang="en-US" dirty="0" smtClean="0"/>
              <a:t>efore you begin, make sure you have spoken with your class teacher and checked the Teacher-TA Daily Record Booklet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(2) also make sure you have the correct </a:t>
            </a:r>
            <a:r>
              <a:rPr lang="en-US" dirty="0" err="1" smtClean="0"/>
              <a:t>Pelmanism</a:t>
            </a:r>
            <a:r>
              <a:rPr lang="en-US" dirty="0" smtClean="0"/>
              <a:t> Game to hand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(also the WIN the WORD game if required)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(3) have pencils and </a:t>
            </a:r>
            <a:r>
              <a:rPr lang="en-US" dirty="0" err="1" smtClean="0"/>
              <a:t>colouring</a:t>
            </a:r>
            <a:r>
              <a:rPr lang="en-US" dirty="0" smtClean="0"/>
              <a:t> pencils ready </a:t>
            </a:r>
            <a:r>
              <a:rPr lang="en-US" dirty="0" smtClean="0"/>
              <a:t>for the children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(4) tell the IGR children to come to the table,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bringing with them their </a:t>
            </a:r>
            <a:r>
              <a:rPr lang="en-US" dirty="0" err="1" smtClean="0"/>
              <a:t>zippa</a:t>
            </a:r>
            <a:r>
              <a:rPr lang="en-US" dirty="0" smtClean="0"/>
              <a:t> wallets (these will contain their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latest IGR reading books and their drawing-reading record books)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2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your TA-directed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You will be doing </a:t>
            </a:r>
            <a:r>
              <a:rPr lang="en-US" dirty="0" smtClean="0"/>
              <a:t>5 </a:t>
            </a:r>
            <a:r>
              <a:rPr lang="en-US" dirty="0" smtClean="0"/>
              <a:t>things:</a:t>
            </a:r>
          </a:p>
          <a:p>
            <a:pPr marL="0" indent="0">
              <a:buNone/>
            </a:pPr>
            <a:r>
              <a:rPr lang="en-US" dirty="0" smtClean="0"/>
              <a:t>(1) asking the children to choose their </a:t>
            </a:r>
            <a:r>
              <a:rPr lang="en-US" dirty="0" err="1" smtClean="0"/>
              <a:t>favourite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picture from their last IGR reading book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draw </a:t>
            </a:r>
            <a:r>
              <a:rPr lang="en-US" dirty="0" smtClean="0"/>
              <a:t>and </a:t>
            </a:r>
            <a:r>
              <a:rPr lang="en-US" dirty="0" err="1" smtClean="0"/>
              <a:t>colour</a:t>
            </a:r>
            <a:r>
              <a:rPr lang="en-US" dirty="0" smtClean="0"/>
              <a:t> it well (with good detail)</a:t>
            </a:r>
          </a:p>
          <a:p>
            <a:pPr marL="0" indent="0">
              <a:buNone/>
            </a:pPr>
            <a:r>
              <a:rPr lang="en-US" dirty="0" smtClean="0"/>
              <a:t>(2) Ensuring that they write an accompanying </a:t>
            </a:r>
          </a:p>
          <a:p>
            <a:pPr marL="0" indent="0">
              <a:buNone/>
            </a:pPr>
            <a:r>
              <a:rPr lang="en-US" dirty="0" smtClean="0"/>
              <a:t>      sentence or two (as directed by the teacher)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(3) </a:t>
            </a:r>
            <a:r>
              <a:rPr lang="en-US" dirty="0" smtClean="0"/>
              <a:t>once they have settled, hearing them read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their IGR books to you </a:t>
            </a:r>
            <a:r>
              <a:rPr lang="en-US" dirty="0" smtClean="0"/>
              <a:t>individually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(4) </a:t>
            </a:r>
            <a:r>
              <a:rPr lang="en-US" dirty="0" smtClean="0"/>
              <a:t>playing </a:t>
            </a:r>
            <a:r>
              <a:rPr lang="en-US" dirty="0" err="1" smtClean="0"/>
              <a:t>Pelmanism</a:t>
            </a:r>
            <a:r>
              <a:rPr lang="en-US" dirty="0" smtClean="0"/>
              <a:t>, individually or together</a:t>
            </a:r>
          </a:p>
          <a:p>
            <a:pPr marL="0" indent="0">
              <a:buNone/>
            </a:pPr>
            <a:r>
              <a:rPr lang="en-US" dirty="0" smtClean="0"/>
              <a:t>(5) </a:t>
            </a:r>
            <a:r>
              <a:rPr lang="en-US" dirty="0" smtClean="0"/>
              <a:t>recording your findings in the Daily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4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TA-directed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</a:t>
            </a:r>
            <a:r>
              <a:rPr lang="en-US" dirty="0" smtClean="0"/>
              <a:t>ctivities will help consolidate the  children’s new learning and are an essential</a:t>
            </a:r>
          </a:p>
          <a:p>
            <a:pPr marL="0" indent="0">
              <a:buNone/>
            </a:pPr>
            <a:r>
              <a:rPr lang="en-US" dirty="0" smtClean="0"/>
              <a:t>component of the IGR </a:t>
            </a:r>
            <a:r>
              <a:rPr lang="en-US" dirty="0" smtClean="0"/>
              <a:t>Learning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istening to children reading</a:t>
            </a:r>
            <a:endParaRPr lang="en-US" dirty="0"/>
          </a:p>
        </p:txBody>
      </p:sp>
      <p:pic>
        <p:nvPicPr>
          <p:cNvPr id="4" name="Content Placeholder 3" descr="20151026_144429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5" b="-16028"/>
          <a:stretch/>
        </p:blipFill>
        <p:spPr>
          <a:xfrm rot="5400000">
            <a:off x="2024568" y="1722930"/>
            <a:ext cx="4174113" cy="4114800"/>
          </a:xfrm>
        </p:spPr>
      </p:pic>
    </p:spTree>
    <p:extLst>
      <p:ext uri="{BB962C8B-B14F-4D97-AF65-F5344CB8AC3E}">
        <p14:creationId xmlns:p14="http://schemas.microsoft.com/office/powerpoint/2010/main" val="174549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IGR Reading Aloud Checklist</a:t>
            </a:r>
            <a:br>
              <a:rPr lang="en-US" dirty="0" smtClean="0"/>
            </a:br>
            <a:r>
              <a:rPr lang="en-US" dirty="0" smtClean="0"/>
              <a:t>(encouraging and supporting </a:t>
            </a:r>
            <a:r>
              <a:rPr lang="en-US" dirty="0" smtClean="0"/>
              <a:t>fluency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(1) make sure the child reads the whole book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(if necessary, take a page each – this can help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with fluency and a sense of doing it together)</a:t>
            </a:r>
          </a:p>
          <a:p>
            <a:pPr marL="0" indent="0">
              <a:buNone/>
            </a:pPr>
            <a:r>
              <a:rPr lang="en-US" dirty="0" smtClean="0"/>
              <a:t>(2) if the child hesitates, allow him/her time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solve the problem but </a:t>
            </a:r>
            <a:r>
              <a:rPr lang="en-US" dirty="0" smtClean="0"/>
              <a:t>then: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(3) solve it together in a </a:t>
            </a:r>
            <a:r>
              <a:rPr lang="en-US" dirty="0" smtClean="0"/>
              <a:t>collaborative</a:t>
            </a:r>
            <a:r>
              <a:rPr lang="en-US" dirty="0" smtClean="0"/>
              <a:t> </a:t>
            </a:r>
            <a:r>
              <a:rPr lang="en-US" dirty="0" smtClean="0"/>
              <a:t>way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and move on (you can ask at the end whether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s/he can still remember the word)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71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53217</TotalTime>
  <Words>572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Integrated Group Reading</vt:lpstr>
      <vt:lpstr>Your Role in the IGR Programme</vt:lpstr>
      <vt:lpstr>Supporting the work of the Class Teacher</vt:lpstr>
      <vt:lpstr>The work of the TA is an integral part of the IGR Learning Model</vt:lpstr>
      <vt:lpstr>One-to-one follow-up with the IGR children</vt:lpstr>
      <vt:lpstr> your TA-directed Activity</vt:lpstr>
      <vt:lpstr>Your TA-directed Activity</vt:lpstr>
      <vt:lpstr>listening to children reading</vt:lpstr>
      <vt:lpstr>IGR Reading Aloud Checklist (encouraging and supporting fluency)</vt:lpstr>
      <vt:lpstr>Pelmanism Checklist</vt:lpstr>
      <vt:lpstr>Finally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Group Reading</dc:title>
  <dc:creator>Janet Stebbing</dc:creator>
  <cp:lastModifiedBy>Janet Stebbing</cp:lastModifiedBy>
  <cp:revision>57</cp:revision>
  <cp:lastPrinted>2017-03-02T14:38:25Z</cp:lastPrinted>
  <dcterms:created xsi:type="dcterms:W3CDTF">2015-10-22T15:27:14Z</dcterms:created>
  <dcterms:modified xsi:type="dcterms:W3CDTF">2017-06-24T14:53:01Z</dcterms:modified>
</cp:coreProperties>
</file>