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5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8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7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4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ACCB-1360-AA4B-8935-81469AA723B6}" type="datetimeFigureOut">
              <a:rPr lang="en-US" smtClean="0"/>
              <a:t>25/06/2017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E360-3A12-2144-A9CD-F9BC7F70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IGR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Fundamental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of the IGR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Delivery of the IGR Lesson is always the responsibility of the class teacher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5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Group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Integrated Group Reading is a teaching-learning model incorporating an integral Teacher-TA model</a:t>
            </a:r>
          </a:p>
          <a:p>
            <a:endParaRPr lang="en-US" dirty="0"/>
          </a:p>
          <a:p>
            <a:r>
              <a:rPr lang="en-US" dirty="0" smtClean="0"/>
              <a:t>Both the teacher-led IGR lessons and the next-day TA follow-up sessions take place in the classroom within the normal school </a:t>
            </a:r>
            <a:r>
              <a:rPr lang="en-US" dirty="0" err="1" smtClean="0"/>
              <a:t>organisational</a:t>
            </a:r>
            <a:r>
              <a:rPr lang="en-US" dirty="0" smtClean="0"/>
              <a:t> structuring of group or guided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0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Aspects of IGR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IGR is above all a therapeutic approach for children in need of careful, close, expert teaching </a:t>
            </a:r>
            <a:r>
              <a:rPr lang="en-US" dirty="0" err="1" smtClean="0"/>
              <a:t>ie</a:t>
            </a:r>
            <a:r>
              <a:rPr lang="en-US" dirty="0"/>
              <a:t> </a:t>
            </a:r>
            <a:r>
              <a:rPr lang="en-US" dirty="0" smtClean="0"/>
              <a:t>children whose reading delay means that they are as yet unable to fully access key aspects of the literacy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5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purpose-built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close teaching takes place within a refined, purpose-built methodology with its own materials, including story-specific games</a:t>
            </a:r>
          </a:p>
          <a:p>
            <a:endParaRPr lang="en-US" dirty="0"/>
          </a:p>
          <a:p>
            <a:r>
              <a:rPr lang="en-US" dirty="0" smtClean="0"/>
              <a:t>IGR Methodology has been designed to allow for close, observant teaching which in turn brings the teacher a detailed knowledge of the reading strengths and weaknesses of the children in his or her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3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</a:t>
            </a:r>
            <a:r>
              <a:rPr lang="en-US" dirty="0"/>
              <a:t>D</a:t>
            </a:r>
            <a:r>
              <a:rPr lang="en-US" dirty="0" smtClean="0"/>
              <a:t>epth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IGR involves working in depth with short books so that every book becomes the hub of a complete learning cycle</a:t>
            </a:r>
          </a:p>
          <a:p>
            <a:endParaRPr lang="en-US" dirty="0"/>
          </a:p>
          <a:p>
            <a:r>
              <a:rPr lang="en-US" dirty="0" smtClean="0"/>
              <a:t>Children experience the same text at several linguistic levels, including the phonic level</a:t>
            </a:r>
          </a:p>
          <a:p>
            <a:endParaRPr lang="en-US" dirty="0"/>
          </a:p>
          <a:p>
            <a:r>
              <a:rPr lang="en-US" dirty="0" smtClean="0"/>
              <a:t>The playing of story-specific games at each of these levels helps consolidate learning and secures children’s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5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IGR learning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IGR approach involves a learning sequence that goes from that which is easier to that which is more difficult (</a:t>
            </a:r>
            <a:r>
              <a:rPr lang="en-US" dirty="0" err="1" smtClean="0"/>
              <a:t>ie</a:t>
            </a:r>
            <a:r>
              <a:rPr lang="en-US" dirty="0" smtClean="0"/>
              <a:t> recognition is easier than reading words in context, which is easier than reading words out of context, which is easier than reading unfamiliar non-story-specific words out of context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0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non-analytic approach for the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IGR is a non-analytic, non-metacognitive approach for the children (but </a:t>
            </a:r>
            <a:r>
              <a:rPr lang="en-US" i="1" dirty="0" smtClean="0"/>
              <a:t>is</a:t>
            </a:r>
            <a:r>
              <a:rPr lang="en-US" dirty="0" smtClean="0"/>
              <a:t> analytic and metacognitive for the teacher)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4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Teacher-TA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teacher-TA communications (the observation and recording of the fine detail of children’s progress and difficulties) are a fundamental aspect of IGR methodology</a:t>
            </a:r>
          </a:p>
          <a:p>
            <a:endParaRPr lang="en-US" dirty="0"/>
          </a:p>
          <a:p>
            <a:r>
              <a:rPr lang="en-US" dirty="0" smtClean="0"/>
              <a:t>The respective roles of Teacher and TA are unified by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3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 err="1" smtClean="0"/>
              <a:t>standardised</a:t>
            </a:r>
            <a:r>
              <a:rPr lang="en-US" dirty="0" smtClean="0"/>
              <a:t>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 err="1" smtClean="0"/>
              <a:t>standardised</a:t>
            </a:r>
            <a:r>
              <a:rPr lang="en-US" dirty="0" smtClean="0"/>
              <a:t> assessments of accuracy and comprehension helps determine point of entry onto the </a:t>
            </a:r>
            <a:r>
              <a:rPr lang="en-US" dirty="0" err="1" smtClean="0"/>
              <a:t>programme</a:t>
            </a:r>
            <a:r>
              <a:rPr lang="en-US" dirty="0" smtClean="0"/>
              <a:t> and/or keep track of children’s progress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7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404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IGR Methodology</vt:lpstr>
      <vt:lpstr>Integrated Group Reading</vt:lpstr>
      <vt:lpstr>Fundamental Aspects of IGR</vt:lpstr>
      <vt:lpstr>A purpose-built Methodology</vt:lpstr>
      <vt:lpstr>Working in Depth </vt:lpstr>
      <vt:lpstr>The IGR learning Sequence</vt:lpstr>
      <vt:lpstr>A non-analytic approach for the children</vt:lpstr>
      <vt:lpstr>Teacher-TA communications</vt:lpstr>
      <vt:lpstr>Use of standardised assessments</vt:lpstr>
      <vt:lpstr>Delivery of the IGR Lesson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 Methodology</dc:title>
  <dc:creator>Janet Stebbing</dc:creator>
  <cp:lastModifiedBy>Janet Stebbing</cp:lastModifiedBy>
  <cp:revision>16</cp:revision>
  <cp:lastPrinted>2017-06-25T07:28:39Z</cp:lastPrinted>
  <dcterms:created xsi:type="dcterms:W3CDTF">2017-06-25T06:52:30Z</dcterms:created>
  <dcterms:modified xsi:type="dcterms:W3CDTF">2017-06-25T08:34:37Z</dcterms:modified>
</cp:coreProperties>
</file>