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8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t Stebbi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56"/>
    <p:restoredTop sz="94695"/>
  </p:normalViewPr>
  <p:slideViewPr>
    <p:cSldViewPr snapToGrid="0" snapToObjects="1">
      <p:cViewPr varScale="1">
        <p:scale>
          <a:sx n="101" d="100"/>
          <a:sy n="101" d="100"/>
        </p:scale>
        <p:origin x="5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8F755-32CA-E145-9B7D-AD8807743AE4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6A801-F2C4-4649-BA0C-EACD70E43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1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5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74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4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1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9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1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4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9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8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2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42E53-FE37-CE41-8734-11D5520D1B7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63BB-1C5E-2741-AEE6-B9032F32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3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Integrated Group Reading?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Summary of the Approach for Teachers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93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the Lotto Game for </a:t>
            </a:r>
            <a:br>
              <a:rPr lang="en-US" dirty="0" smtClean="0"/>
            </a:br>
            <a:r>
              <a:rPr lang="en-US" dirty="0" smtClean="0"/>
              <a:t>‘Thunder and Lightning’</a:t>
            </a:r>
            <a:endParaRPr lang="en-US" dirty="0"/>
          </a:p>
        </p:txBody>
      </p:sp>
      <p:pic>
        <p:nvPicPr>
          <p:cNvPr id="4" name="Content Placeholder 3" descr="teaching-mapBES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4" r="-142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808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(2) The Story-Specific Aspect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the games we play with children are story-specific, so that there is coherence and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integration for them as they experience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the new text at a succession of linguistic levels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(see page 17)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57205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contents of an IGR Learning Pack</a:t>
            </a:r>
            <a:endParaRPr lang="en-US" dirty="0"/>
          </a:p>
        </p:txBody>
      </p:sp>
      <p:pic>
        <p:nvPicPr>
          <p:cNvPr id="4" name="Content Placeholder 3" descr="Process-EXPLAI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46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8400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(3) The Play Aspect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playing of story-specific sentence, word, and word consolidation games, plus appropriately-</a:t>
            </a:r>
            <a:r>
              <a:rPr lang="en-US" dirty="0" err="1" smtClean="0"/>
              <a:t>levelled</a:t>
            </a:r>
            <a:r>
              <a:rPr lang="en-US" dirty="0" smtClean="0"/>
              <a:t> phonics games, is</a:t>
            </a:r>
            <a:r>
              <a:rPr lang="en-US" dirty="0"/>
              <a:t> </a:t>
            </a:r>
            <a:r>
              <a:rPr lang="en-US" dirty="0" smtClean="0"/>
              <a:t>fundamental to IGR Lesson Methodology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When children experience reading as an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enjoyable activity that includes the playing of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well-pitched book-related games, they experience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learning as effortless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9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IGR Learning Pack showing Lotto, Go Fish and </a:t>
            </a:r>
            <a:r>
              <a:rPr lang="en-US" dirty="0" err="1" smtClean="0"/>
              <a:t>Pelmanism</a:t>
            </a:r>
            <a:r>
              <a:rPr lang="en-US" dirty="0" smtClean="0"/>
              <a:t> Games</a:t>
            </a:r>
            <a:endParaRPr lang="en-US" dirty="0"/>
          </a:p>
        </p:txBody>
      </p:sp>
      <p:pic>
        <p:nvPicPr>
          <p:cNvPr id="4" name="Content Placeholder 3" descr="20150727_083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2195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example of a CVC Phonics Game</a:t>
            </a:r>
            <a:endParaRPr lang="en-US" dirty="0"/>
          </a:p>
        </p:txBody>
      </p:sp>
      <p:pic>
        <p:nvPicPr>
          <p:cNvPr id="4" name="Content Placeholder 3" descr="20150727_1519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5286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IGR?</a:t>
            </a:r>
            <a:endParaRPr lang="en-US" dirty="0"/>
          </a:p>
        </p:txBody>
      </p:sp>
      <p:pic>
        <p:nvPicPr>
          <p:cNvPr id="4" name="Content Placeholder 3" descr="Process-EXPLAI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46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956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Essential components of learning to read in English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Texts with a narrative structure (stories)</a:t>
            </a:r>
          </a:p>
          <a:p>
            <a:r>
              <a:rPr lang="en-US" dirty="0" smtClean="0"/>
              <a:t>Grapheme-phoneme knowledge</a:t>
            </a:r>
          </a:p>
          <a:p>
            <a:r>
              <a:rPr lang="en-US" dirty="0" smtClean="0"/>
              <a:t>The ability to sound-through and </a:t>
            </a:r>
            <a:r>
              <a:rPr lang="en-US" dirty="0" err="1" smtClean="0"/>
              <a:t>synthesise</a:t>
            </a:r>
            <a:r>
              <a:rPr lang="en-US" dirty="0" smtClean="0"/>
              <a:t> from left to right</a:t>
            </a:r>
          </a:p>
          <a:p>
            <a:r>
              <a:rPr lang="en-US" dirty="0" smtClean="0"/>
              <a:t>Knowledge of common simple sight words</a:t>
            </a:r>
          </a:p>
          <a:p>
            <a:r>
              <a:rPr lang="en-US" dirty="0" smtClean="0"/>
              <a:t>Progress through carefully graded texts</a:t>
            </a:r>
          </a:p>
          <a:p>
            <a:r>
              <a:rPr lang="en-US" dirty="0" smtClean="0"/>
              <a:t>Texts matched closely to the current reading ability of the reader</a:t>
            </a:r>
          </a:p>
          <a:p>
            <a:r>
              <a:rPr lang="en-US" dirty="0" smtClean="0"/>
              <a:t>Full engagement with what is </a:t>
            </a:r>
            <a:r>
              <a:rPr lang="en-US" smtClean="0"/>
              <a:t>being read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55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IGR Methodology adds to these: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IGR puts all of these components together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  in a systematic, integrated way and adds an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enjoyable teaching methodology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the IGR approach is unique: through the structure of the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methodology, children experience each narrative text at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several interdependent, interlocked levels (story, sentence,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and word), with game-playing </a:t>
            </a:r>
            <a:r>
              <a:rPr lang="en-US" smtClean="0"/>
              <a:t>functioning as a </a:t>
            </a:r>
            <a:r>
              <a:rPr lang="en-US" dirty="0" smtClean="0"/>
              <a:t>key motivator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and memory tool at each level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the story-specific games in IGR function as ‘advance </a:t>
            </a:r>
            <a:r>
              <a:rPr lang="en-US" dirty="0" err="1" smtClean="0"/>
              <a:t>organisers’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(Lotto) or ‘overlearning consolidators’ (</a:t>
            </a:r>
            <a:r>
              <a:rPr lang="en-US" dirty="0" err="1" smtClean="0"/>
              <a:t>Pelmanism</a:t>
            </a:r>
            <a:r>
              <a:rPr lang="en-US" dirty="0" smtClean="0"/>
              <a:t> and Go Fish)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9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</a:t>
            </a:r>
            <a:r>
              <a:rPr lang="en-US" dirty="0"/>
              <a:t>6</a:t>
            </a:r>
            <a:r>
              <a:rPr lang="en-US" dirty="0" smtClean="0"/>
              <a:t> basic aspects to IGR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(1) The Linguistic Aspect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If children are introduced to written language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in a way that is congruent with their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acquisition of spoken language,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we make learning to read easier for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35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cross-referencing of orthographic progression and readability </a:t>
            </a:r>
            <a:r>
              <a:rPr lang="en-US" dirty="0"/>
              <a:t>l</a:t>
            </a:r>
            <a:r>
              <a:rPr lang="en-US" dirty="0" smtClean="0"/>
              <a:t>evels…</a:t>
            </a:r>
            <a:endParaRPr lang="en-US" dirty="0"/>
          </a:p>
        </p:txBody>
      </p:sp>
      <p:pic>
        <p:nvPicPr>
          <p:cNvPr id="4" name="Content Placeholder 3" descr="Process-EXPLAI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46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969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llows us to define words for reading as Expressive vocabulary (the known)</a:t>
            </a:r>
            <a:endParaRPr lang="en-US" dirty="0"/>
          </a:p>
        </p:txBody>
      </p:sp>
      <p:pic>
        <p:nvPicPr>
          <p:cNvPr id="4" name="Content Placeholder 3" descr="Process-EXPLAI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46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97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…and Receptive vocabulary (the almost known)</a:t>
            </a:r>
            <a:endParaRPr lang="en-US" dirty="0"/>
          </a:p>
        </p:txBody>
      </p:sp>
      <p:pic>
        <p:nvPicPr>
          <p:cNvPr id="4" name="Content Placeholder 3" descr="Process-EXPLAI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146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4576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This means that children can meet words beyond their current reading level in a receptive way (as recognition, by way of the Lotto Game) before they have to read them</a:t>
            </a:r>
          </a:p>
          <a:p>
            <a:endParaRPr lang="en-US" dirty="0"/>
          </a:p>
          <a:p>
            <a:r>
              <a:rPr lang="en-US" dirty="0" smtClean="0"/>
              <a:t>Lotto: phonological – visual mapping  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  <a:p>
            <a:r>
              <a:rPr lang="en-US" dirty="0" smtClean="0"/>
              <a:t>This receptive way of encountering words-yet-to-be-mastered makes learning to read easier for them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9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32874</TotalTime>
  <Words>450</Words>
  <Application>Microsoft Macintosh PowerPoint</Application>
  <PresentationFormat>On-screen Show (4:3)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What is Integrated Group Reading?</vt:lpstr>
      <vt:lpstr>What is IGR?</vt:lpstr>
      <vt:lpstr>Essential components of learning to read in English</vt:lpstr>
      <vt:lpstr>What IGR Methodology adds to these:</vt:lpstr>
      <vt:lpstr>There are 6 basic aspects to IGR</vt:lpstr>
      <vt:lpstr>The cross-referencing of orthographic progression and readability levels…</vt:lpstr>
      <vt:lpstr>allows us to define words for reading as Expressive vocabulary (the known)</vt:lpstr>
      <vt:lpstr>…and Receptive vocabulary (the almost known)</vt:lpstr>
      <vt:lpstr>Why this is Important</vt:lpstr>
      <vt:lpstr>Example: the Lotto Game for  ‘Thunder and Lightning’</vt:lpstr>
      <vt:lpstr>(2) The Story-Specific Aspect</vt:lpstr>
      <vt:lpstr>The contents of an IGR Learning Pack</vt:lpstr>
      <vt:lpstr>(3) The Play Aspect</vt:lpstr>
      <vt:lpstr>An IGR Learning Pack showing Lotto, Go Fish and Pelmanism Games</vt:lpstr>
      <vt:lpstr>An example of a CVC Phonics Game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Integrated Group Reading  in the Classroom</dc:title>
  <dc:creator>Janet Stebbing</dc:creator>
  <cp:lastModifiedBy>Norwich, Brahm</cp:lastModifiedBy>
  <cp:revision>32</cp:revision>
  <cp:lastPrinted>2016-06-07T15:42:40Z</cp:lastPrinted>
  <dcterms:created xsi:type="dcterms:W3CDTF">2015-11-07T10:57:51Z</dcterms:created>
  <dcterms:modified xsi:type="dcterms:W3CDTF">2016-10-19T08:37:29Z</dcterms:modified>
</cp:coreProperties>
</file>