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8" r:id="rId8"/>
    <p:sldId id="269" r:id="rId9"/>
    <p:sldId id="262" r:id="rId10"/>
    <p:sldId id="263" r:id="rId11"/>
    <p:sldId id="266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t Stebbi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5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1FB95-8EA7-4244-A902-856D9F72880A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E9015-1AF6-0342-A72A-C2ABB1970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2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96B0-E33C-1D45-BBA9-3E9833C9C24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E53A-8D22-1447-9D8D-F34BCC639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9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96B0-E33C-1D45-BBA9-3E9833C9C24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E53A-8D22-1447-9D8D-F34BCC639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3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96B0-E33C-1D45-BBA9-3E9833C9C24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E53A-8D22-1447-9D8D-F34BCC639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9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96B0-E33C-1D45-BBA9-3E9833C9C24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E53A-8D22-1447-9D8D-F34BCC639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96B0-E33C-1D45-BBA9-3E9833C9C24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E53A-8D22-1447-9D8D-F34BCC639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6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96B0-E33C-1D45-BBA9-3E9833C9C24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E53A-8D22-1447-9D8D-F34BCC639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1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96B0-E33C-1D45-BBA9-3E9833C9C24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E53A-8D22-1447-9D8D-F34BCC639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96B0-E33C-1D45-BBA9-3E9833C9C24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E53A-8D22-1447-9D8D-F34BCC639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5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96B0-E33C-1D45-BBA9-3E9833C9C24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E53A-8D22-1447-9D8D-F34BCC639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6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96B0-E33C-1D45-BBA9-3E9833C9C24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E53A-8D22-1447-9D8D-F34BCC639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3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96B0-E33C-1D45-BBA9-3E9833C9C24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E53A-8D22-1447-9D8D-F34BCC639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2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96B0-E33C-1D45-BBA9-3E9833C9C244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E53A-8D22-1447-9D8D-F34BCC639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0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IGR Reading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Principles and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and Comprehension: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structured phonics teaching is accompanied by a properly systematic, structured approach to the experience of reading early narrative material , comprehension and accuracy progress in easy partnership, with the desire to understand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supporting the ability to decode, both 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and out of context</a:t>
            </a:r>
          </a:p>
        </p:txBody>
      </p:sp>
    </p:spTree>
    <p:extLst>
      <p:ext uri="{BB962C8B-B14F-4D97-AF65-F5344CB8AC3E}">
        <p14:creationId xmlns:p14="http://schemas.microsoft.com/office/powerpoint/2010/main" val="71646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Sequence of a 30-minute Group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the structure of an IGR lesson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follows a cycle of revision-consolidation,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preparation-</a:t>
            </a:r>
            <a:r>
              <a:rPr lang="en-US" dirty="0" err="1" smtClean="0"/>
              <a:t>familiarisation</a:t>
            </a:r>
            <a:r>
              <a:rPr lang="en-US" dirty="0" smtClean="0"/>
              <a:t>, collaborative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reading and problem-solving,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phonic skill consolidation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TA follow-up sessions, children are encouraged to draw from the story (this helps deepen comprehension and engagement). They will also re-read it one-to-one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nd play story-specific Word </a:t>
            </a:r>
            <a:r>
              <a:rPr lang="en-US" dirty="0" err="1" smtClean="0"/>
              <a:t>Pelmanism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56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09539"/>
              </p:ext>
            </p:extLst>
          </p:nvPr>
        </p:nvGraphicFramePr>
        <p:xfrm>
          <a:off x="545124" y="1327639"/>
          <a:ext cx="8440614" cy="605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538"/>
                <a:gridCol w="2813538"/>
                <a:gridCol w="2813538"/>
              </a:tblGrid>
              <a:tr h="817684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  The Language Model</a:t>
                      </a:r>
                    </a:p>
                    <a:p>
                      <a:pPr algn="l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    - a learning cycle</a:t>
                      </a:r>
                    </a:p>
                    <a:p>
                      <a:pPr algn="l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</a:p>
                    <a:p>
                      <a:pPr algn="l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Linguistic Level Covered</a:t>
                      </a:r>
                    </a:p>
                    <a:p>
                      <a:pPr algn="l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42762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(5) Consolidation</a:t>
                      </a:r>
                      <a:r>
                        <a:rPr lang="en-GB" baseline="0" dirty="0" smtClean="0"/>
                        <a:t> and Recall</a:t>
                      </a:r>
                    </a:p>
                    <a:p>
                      <a:pPr algn="l"/>
                      <a:r>
                        <a:rPr lang="en-GB" baseline="0" dirty="0" smtClean="0"/>
                        <a:t>      for the previous book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    a game of ‘Go Fish’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 the sentence or phrase</a:t>
                      </a:r>
                    </a:p>
                    <a:p>
                      <a:pPr algn="l"/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842762">
                <a:tc>
                  <a:txBody>
                    <a:bodyPr/>
                    <a:lstStyle/>
                    <a:p>
                      <a:pPr algn="l"/>
                      <a:r>
                        <a:rPr lang="en-GB" baseline="0" dirty="0" smtClean="0"/>
                        <a:t>   </a:t>
                      </a:r>
                      <a:r>
                        <a:rPr lang="en-GB" dirty="0" smtClean="0"/>
                        <a:t> New Material:                                                                                                        </a:t>
                      </a:r>
                    </a:p>
                    <a:p>
                      <a:pPr algn="l"/>
                      <a:r>
                        <a:rPr lang="en-GB" dirty="0" smtClean="0"/>
                        <a:t>(1)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Storytelling</a:t>
                      </a:r>
                    </a:p>
                    <a:p>
                      <a:pPr algn="l"/>
                      <a:endParaRPr lang="en-GB" dirty="0" smtClean="0"/>
                    </a:p>
                    <a:p>
                      <a:pPr algn="l"/>
                      <a:r>
                        <a:rPr lang="en-GB" dirty="0" smtClean="0"/>
                        <a:t>(2a)</a:t>
                      </a:r>
                      <a:r>
                        <a:rPr lang="en-GB" baseline="0" dirty="0" smtClean="0"/>
                        <a:t> r</a:t>
                      </a:r>
                      <a:r>
                        <a:rPr lang="en-GB" dirty="0" smtClean="0"/>
                        <a:t>eceptive encounter with ZPD vocabulary</a:t>
                      </a:r>
                    </a:p>
                    <a:p>
                      <a:pPr algn="l"/>
                      <a:r>
                        <a:rPr lang="en-GB" dirty="0" smtClean="0"/>
                        <a:t> </a:t>
                      </a:r>
                    </a:p>
                    <a:p>
                      <a:pPr algn="l"/>
                      <a:endParaRPr lang="en-GB" dirty="0" smtClean="0"/>
                    </a:p>
                    <a:p>
                      <a:pPr algn="l"/>
                      <a:r>
                        <a:rPr lang="en-GB" dirty="0" smtClean="0"/>
                        <a:t>(2b) Collaborative Reading</a:t>
                      </a:r>
                    </a:p>
                    <a:p>
                      <a:pPr algn="l"/>
                      <a:r>
                        <a:rPr lang="en-GB" dirty="0" smtClean="0"/>
                        <a:t> and problem-solving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dirty="0" smtClean="0"/>
                    </a:p>
                    <a:p>
                      <a:pPr algn="l"/>
                      <a:r>
                        <a:rPr lang="en-GB" dirty="0" smtClean="0"/>
                        <a:t> narrative</a:t>
                      </a:r>
                      <a:r>
                        <a:rPr lang="en-GB" baseline="0" dirty="0" smtClean="0"/>
                        <a:t> familiarisation                    </a:t>
                      </a:r>
                      <a:endParaRPr lang="en-GB" dirty="0" smtClean="0"/>
                    </a:p>
                    <a:p>
                      <a:pPr algn="l"/>
                      <a:endParaRPr lang="en-GB" dirty="0" smtClean="0"/>
                    </a:p>
                    <a:p>
                      <a:pPr algn="l"/>
                      <a:r>
                        <a:rPr lang="en-GB" dirty="0" smtClean="0"/>
                        <a:t>Lotto: ‘Listen and Look’</a:t>
                      </a:r>
                    </a:p>
                    <a:p>
                      <a:pPr algn="l"/>
                      <a:r>
                        <a:rPr lang="en-GB" dirty="0" smtClean="0"/>
                        <a:t>(Phonological-Visual</a:t>
                      </a:r>
                      <a:r>
                        <a:rPr lang="en-GB" baseline="0" dirty="0" smtClean="0"/>
                        <a:t> Mapping)</a:t>
                      </a:r>
                      <a:endParaRPr lang="en-GB" dirty="0" smtClean="0"/>
                    </a:p>
                    <a:p>
                      <a:pPr algn="l"/>
                      <a:endParaRPr lang="en-GB" dirty="0" smtClean="0"/>
                    </a:p>
                    <a:p>
                      <a:pPr algn="l"/>
                      <a:r>
                        <a:rPr lang="en-GB" dirty="0" smtClean="0"/>
                        <a:t>reading the new story</a:t>
                      </a:r>
                    </a:p>
                    <a:p>
                      <a:pPr algn="l"/>
                      <a:r>
                        <a:rPr lang="en-GB" dirty="0" smtClean="0"/>
                        <a:t>between us</a:t>
                      </a:r>
                    </a:p>
                    <a:p>
                      <a:pPr algn="l"/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 the story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 receptive vocabulary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words in context</a:t>
                      </a:r>
                    </a:p>
                    <a:p>
                      <a:pPr algn="l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427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(3) Words in More Detail: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(4) With the TA [next day]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playing an appropriately-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levelled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phonics game </a:t>
                      </a:r>
                    </a:p>
                    <a:p>
                      <a:pPr algn="l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(matched with book level)</a:t>
                      </a:r>
                    </a:p>
                    <a:p>
                      <a:pPr algn="l"/>
                      <a:endParaRPr lang="en-GB" dirty="0" smtClean="0"/>
                    </a:p>
                    <a:p>
                      <a:pPr algn="l"/>
                      <a:r>
                        <a:rPr lang="en-GB" dirty="0" smtClean="0"/>
                        <a:t>Word </a:t>
                      </a:r>
                      <a:r>
                        <a:rPr lang="en-GB" dirty="0" err="1" smtClean="0"/>
                        <a:t>Pelmanism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graphemes to be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blended into words</a:t>
                      </a:r>
                    </a:p>
                    <a:p>
                      <a:pPr algn="l"/>
                      <a:endParaRPr lang="en-GB" dirty="0"/>
                    </a:p>
                    <a:p>
                      <a:pPr algn="l"/>
                      <a:endParaRPr lang="en-GB" dirty="0" smtClean="0"/>
                    </a:p>
                    <a:p>
                      <a:pPr algn="l"/>
                      <a:r>
                        <a:rPr lang="en-GB" dirty="0" smtClean="0"/>
                        <a:t> the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IGR Lesson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Reading Instruction: </a:t>
            </a:r>
            <a:br>
              <a:rPr lang="en-US" dirty="0" smtClean="0"/>
            </a:br>
            <a:r>
              <a:rPr lang="en-US" dirty="0" smtClean="0"/>
              <a:t>the current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Decoding Ability x </a:t>
            </a:r>
            <a:r>
              <a:rPr lang="en-US" dirty="0"/>
              <a:t>L</a:t>
            </a:r>
            <a:r>
              <a:rPr lang="en-US" dirty="0" smtClean="0"/>
              <a:t>inguistic Comprehension as necessary for success in reading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(Gough and </a:t>
            </a:r>
            <a:r>
              <a:rPr lang="en-US" dirty="0" err="1" smtClean="0"/>
              <a:t>Tumner</a:t>
            </a:r>
            <a:r>
              <a:rPr lang="en-US" dirty="0" smtClean="0"/>
              <a:t>: Simple View of Reading)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Decoding defined as ‘efficient word recognition’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Linguistic Comprehension defined as ‘the use of    lexical or word level information to achieve</a:t>
            </a:r>
          </a:p>
          <a:p>
            <a:pPr marL="0" indent="0">
              <a:buNone/>
            </a:pPr>
            <a:r>
              <a:rPr lang="en-US" dirty="0" smtClean="0"/>
              <a:t>sentence and discourse interpretations’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6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Simplistic Interpretation of the Simple 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Decoding or Efficient </a:t>
            </a:r>
            <a:r>
              <a:rPr lang="en-US" dirty="0"/>
              <a:t>W</a:t>
            </a:r>
            <a:r>
              <a:rPr lang="en-US" dirty="0" smtClean="0"/>
              <a:t>ord Recognition is currently being interpreted as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‘Phonics First, Fast and Only’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However, a strictly Phonic approach to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arly instruction does not unlock reading for</a:t>
            </a:r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very child, and can also affect fluency and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comprehension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09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IGR challenges this interpretation of the Simple View,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not least because its application in isolation – without a complementary and structured whole-to-parts approach to small group reading –</a:t>
            </a:r>
          </a:p>
          <a:p>
            <a:pPr marL="0" indent="0">
              <a:buNone/>
            </a:pPr>
            <a:r>
              <a:rPr lang="en-US" dirty="0" smtClean="0"/>
              <a:t>does not meet the learning needs of all children (see Government Statistics)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The IGR model offers this systematic, structured, whole-to-parts complementary approach; it takes into account the interdependency of Accuracy and Comprehension and helps children develop fluency</a:t>
            </a:r>
            <a:r>
              <a:rPr lang="en-US" dirty="0"/>
              <a:t>,</a:t>
            </a:r>
            <a:r>
              <a:rPr lang="en-US" dirty="0" smtClean="0"/>
              <a:t> comprehension and confidence as readers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5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Systematic: everything is cross-referenced for teachers</a:t>
            </a:r>
            <a:endParaRPr lang="en-US" dirty="0"/>
          </a:p>
        </p:txBody>
      </p:sp>
      <p:pic>
        <p:nvPicPr>
          <p:cNvPr id="4" name="Content Placeholder 3" descr="Process-EXPLAI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5" b="14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767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olistic and Language-Focused: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IGR: A Language Model underpinning both 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Teaching and Learning of Fluency in Reading,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in which the Materials exemplify 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Methodology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both Principle and in Practice, if children are taught to read in a way that is congruent with the way they learn language itself, it makes learning to read easier for them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6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hus: Expressive vocabulary</a:t>
            </a:r>
            <a:endParaRPr lang="en-US" dirty="0"/>
          </a:p>
        </p:txBody>
      </p:sp>
      <p:pic>
        <p:nvPicPr>
          <p:cNvPr id="6" name="Content Placeholder 5" descr="Process-EXPLAI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5" b="14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82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Receptive vocabulary</a:t>
            </a:r>
            <a:br>
              <a:rPr lang="en-US" dirty="0" smtClean="0"/>
            </a:br>
            <a:r>
              <a:rPr lang="en-US" dirty="0" smtClean="0"/>
              <a:t>(for phonological to visual mapping)</a:t>
            </a:r>
            <a:endParaRPr lang="en-US" dirty="0"/>
          </a:p>
        </p:txBody>
      </p:sp>
      <p:pic>
        <p:nvPicPr>
          <p:cNvPr id="4" name="Content Placeholder 3" descr="Process-EXPLAI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5" b="14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925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and Child-</a:t>
            </a:r>
            <a:r>
              <a:rPr lang="en-US" dirty="0" err="1"/>
              <a:t>C</a:t>
            </a:r>
            <a:r>
              <a:rPr lang="en-US" dirty="0" err="1" smtClean="0"/>
              <a:t>entred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IGR is a narrative, book-based approach </a:t>
            </a:r>
          </a:p>
          <a:p>
            <a:endParaRPr lang="en-US" dirty="0"/>
          </a:p>
          <a:p>
            <a:r>
              <a:rPr lang="en-US" dirty="0" smtClean="0"/>
              <a:t>This Language-based Model is also an interlocked and systematic Lesson Methodology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  <a:p>
            <a:r>
              <a:rPr lang="en-US" dirty="0" smtClean="0"/>
              <a:t>Every book is the hub of a complete, linguistically-layered learning cycle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Story-specific games are the linchpin of children’s learning, ensuring high levels of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59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5990</TotalTime>
  <Words>578</Words>
  <Application>Microsoft Office PowerPoint</Application>
  <PresentationFormat>On-screen Show (4:3)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The IGR Reading Programme</vt:lpstr>
      <vt:lpstr>Early Reading Instruction:  the current context</vt:lpstr>
      <vt:lpstr>A Simplistic Interpretation of the Simple View?</vt:lpstr>
      <vt:lpstr>IGR challenges this interpretation of the Simple View, </vt:lpstr>
      <vt:lpstr>Systematic: everything is cross-referenced for teachers</vt:lpstr>
      <vt:lpstr>Holistic and Language-Focused:</vt:lpstr>
      <vt:lpstr>thus: Expressive vocabulary</vt:lpstr>
      <vt:lpstr>Receptive vocabulary (for phonological to visual mapping)</vt:lpstr>
      <vt:lpstr>Dynamic and Child-Centred</vt:lpstr>
      <vt:lpstr>Accuracy and Comprehension:</vt:lpstr>
      <vt:lpstr>The Sequence of a 30-minute Group Lesson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IGR Reading Programme</dc:title>
  <dc:creator>Janet Stebbing</dc:creator>
  <cp:lastModifiedBy>Koutsouris, George</cp:lastModifiedBy>
  <cp:revision>79</cp:revision>
  <cp:lastPrinted>2016-10-06T11:26:31Z</cp:lastPrinted>
  <dcterms:created xsi:type="dcterms:W3CDTF">2015-12-02T12:19:00Z</dcterms:created>
  <dcterms:modified xsi:type="dcterms:W3CDTF">2017-06-27T10:19:18Z</dcterms:modified>
</cp:coreProperties>
</file>