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6"/>
  </p:notesMasterIdLst>
  <p:sldIdLst>
    <p:sldId id="256" r:id="rId2"/>
    <p:sldId id="282" r:id="rId3"/>
    <p:sldId id="290" r:id="rId4"/>
    <p:sldId id="283" r:id="rId5"/>
    <p:sldId id="289" r:id="rId6"/>
    <p:sldId id="294" r:id="rId7"/>
    <p:sldId id="339" r:id="rId8"/>
    <p:sldId id="257" r:id="rId9"/>
    <p:sldId id="261" r:id="rId10"/>
    <p:sldId id="277" r:id="rId11"/>
    <p:sldId id="317" r:id="rId12"/>
    <p:sldId id="335" r:id="rId13"/>
    <p:sldId id="336" r:id="rId14"/>
    <p:sldId id="334" r:id="rId15"/>
    <p:sldId id="324" r:id="rId16"/>
    <p:sldId id="340" r:id="rId17"/>
    <p:sldId id="260" r:id="rId18"/>
    <p:sldId id="280" r:id="rId19"/>
    <p:sldId id="286" r:id="rId20"/>
    <p:sldId id="285" r:id="rId21"/>
    <p:sldId id="287" r:id="rId22"/>
    <p:sldId id="288" r:id="rId23"/>
    <p:sldId id="343" r:id="rId24"/>
    <p:sldId id="2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B0EEB1-3C85-91EF-28DB-8C89C23057DF}" v="47" dt="2021-12-14T19:54:53.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5"/>
    <p:restoredTop sz="83077"/>
  </p:normalViewPr>
  <p:slideViewPr>
    <p:cSldViewPr snapToGrid="0">
      <p:cViewPr varScale="1">
        <p:scale>
          <a:sx n="92" d="100"/>
          <a:sy n="92" d="100"/>
        </p:scale>
        <p:origin x="125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0A8FA3-7C62-1648-9142-5679D5D1FA29}" type="datetimeFigureOut">
              <a:rPr lang="en-GB" smtClean="0"/>
              <a:t>15/12/2021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F41F5-E2A5-354C-9085-157EA8D2B4F7}" type="slidenum">
              <a:rPr lang="en-GB" smtClean="0"/>
              <a:t>‹#›</a:t>
            </a:fld>
            <a:endParaRPr lang="en-GB"/>
          </a:p>
        </p:txBody>
      </p:sp>
    </p:spTree>
    <p:extLst>
      <p:ext uri="{BB962C8B-B14F-4D97-AF65-F5344CB8AC3E}">
        <p14:creationId xmlns:p14="http://schemas.microsoft.com/office/powerpoint/2010/main" val="268143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a case study of a climate assembly conducted in Devon in 2021, the process that led to it, what it aimed to do, how it evolved.</a:t>
            </a:r>
          </a:p>
          <a:p>
            <a:r>
              <a:rPr lang="en-GB" dirty="0"/>
              <a:t>Funding and aims, methods of research</a:t>
            </a:r>
          </a:p>
          <a:p>
            <a:endParaRPr lang="en-GB"/>
          </a:p>
          <a:p>
            <a:endParaRPr lang="en-GB"/>
          </a:p>
        </p:txBody>
      </p:sp>
      <p:sp>
        <p:nvSpPr>
          <p:cNvPr id="4" name="Slide Number Placeholder 3"/>
          <p:cNvSpPr>
            <a:spLocks noGrp="1"/>
          </p:cNvSpPr>
          <p:nvPr>
            <p:ph type="sldNum" sz="quarter" idx="5"/>
          </p:nvPr>
        </p:nvSpPr>
        <p:spPr/>
        <p:txBody>
          <a:bodyPr/>
          <a:lstStyle/>
          <a:p>
            <a:fld id="{09EF41F5-E2A5-354C-9085-157EA8D2B4F7}" type="slidenum">
              <a:rPr lang="en-GB" smtClean="0"/>
              <a:t>1</a:t>
            </a:fld>
            <a:endParaRPr lang="en-GB"/>
          </a:p>
        </p:txBody>
      </p:sp>
    </p:spTree>
    <p:extLst>
      <p:ext uri="{BB962C8B-B14F-4D97-AF65-F5344CB8AC3E}">
        <p14:creationId xmlns:p14="http://schemas.microsoft.com/office/powerpoint/2010/main" val="3472220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When you run it will depend on the type of questions you are exploring – e.g. are you feeding into a process to generate an idea of priorities and values, or are you exploring different policy options involving trade-offs, sacrifices &amp; potentially winners &amp; losers?</a:t>
            </a:r>
          </a:p>
        </p:txBody>
      </p:sp>
      <p:sp>
        <p:nvSpPr>
          <p:cNvPr id="4" name="Slide Number Placeholder 3"/>
          <p:cNvSpPr>
            <a:spLocks noGrp="1"/>
          </p:cNvSpPr>
          <p:nvPr>
            <p:ph type="sldNum" sz="quarter" idx="5"/>
          </p:nvPr>
        </p:nvSpPr>
        <p:spPr/>
        <p:txBody>
          <a:bodyPr/>
          <a:lstStyle/>
          <a:p>
            <a:fld id="{09EF41F5-E2A5-354C-9085-157EA8D2B4F7}" type="slidenum">
              <a:rPr lang="en-GB" smtClean="0"/>
              <a:t>19</a:t>
            </a:fld>
            <a:endParaRPr lang="en-GB"/>
          </a:p>
        </p:txBody>
      </p:sp>
    </p:spTree>
    <p:extLst>
      <p:ext uri="{BB962C8B-B14F-4D97-AF65-F5344CB8AC3E}">
        <p14:creationId xmlns:p14="http://schemas.microsoft.com/office/powerpoint/2010/main" val="1645075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broad scope of our research was to evaluate Devon’s citizens’ assembly and look at what worked and what didn’t work so well – to learn from their assembly and share our findings through various events like this one. Defining success is project-specific as choosing the focus of your assembly and its objectives influence how you evaluate its success. So there are no definitive answers here but some things to consider which can influence what you use to define the success of your assembly (and some of which we’ve already heard about from Emily and Kaela).</a:t>
            </a:r>
          </a:p>
          <a:p>
            <a:endParaRPr lang="en-GB" dirty="0"/>
          </a:p>
          <a:p>
            <a:r>
              <a:rPr lang="en-GB" dirty="0"/>
              <a:t>When it comes to evaluating citizens’ assemblies and juries, there are different aspects that can be evaluated: (1) the assembly itself, (2) the output of the assembly, and (3) what’s </a:t>
            </a:r>
            <a:r>
              <a:rPr lang="en-GB" i="1" dirty="0"/>
              <a:t>done </a:t>
            </a:r>
            <a:r>
              <a:rPr lang="en-GB" dirty="0"/>
              <a:t>with the output of the assembly (how it’s implemented).</a:t>
            </a:r>
          </a:p>
          <a:p>
            <a:endParaRPr lang="en-GB" dirty="0"/>
          </a:p>
          <a:p>
            <a:r>
              <a:rPr lang="en-GB" dirty="0"/>
              <a:t>One of the themes that affects all three aspects is </a:t>
            </a:r>
            <a:r>
              <a:rPr lang="en-GB" b="1" dirty="0"/>
              <a:t>legitimacy</a:t>
            </a:r>
            <a:r>
              <a:rPr lang="en-GB" b="0" dirty="0"/>
              <a:t>. So we can ask, ‘</a:t>
            </a:r>
            <a:r>
              <a:rPr lang="en-GB" dirty="0"/>
              <a:t>What legitimates an assembly?’</a:t>
            </a:r>
          </a:p>
          <a:p>
            <a:endParaRPr lang="en-GB" dirty="0"/>
          </a:p>
          <a:p>
            <a:r>
              <a:rPr lang="en-GB" b="1" dirty="0"/>
              <a:t>Representation</a:t>
            </a:r>
            <a:r>
              <a:rPr lang="en-GB" b="0" dirty="0"/>
              <a:t>: For</a:t>
            </a:r>
            <a:r>
              <a:rPr lang="en-GB" dirty="0"/>
              <a:t> example, there may be different responses from businesses and politicians to things/recommendations the assembly endorses, especially if they’re seen as controversial or contentious issues. And what can happen is that people may then question </a:t>
            </a:r>
            <a:r>
              <a:rPr lang="en-GB" i="1" u="none" dirty="0"/>
              <a:t>representation</a:t>
            </a:r>
            <a:r>
              <a:rPr lang="en-GB" dirty="0"/>
              <a:t> (or, ‘Does the assembly really represent the wider public?’). At present, citizens’ assemblies have no legal status compared with public consultation and this lack of legal standing could be used as a reason </a:t>
            </a:r>
            <a:r>
              <a:rPr lang="en-GB" i="0" dirty="0"/>
              <a:t>to </a:t>
            </a:r>
            <a:r>
              <a:rPr lang="en-GB" i="1" dirty="0"/>
              <a:t>not</a:t>
            </a:r>
            <a:r>
              <a:rPr lang="en-GB" i="0" dirty="0"/>
              <a:t> act on assembly findings.</a:t>
            </a:r>
          </a:p>
          <a:p>
            <a:endParaRPr lang="en-GB" dirty="0"/>
          </a:p>
          <a:p>
            <a:r>
              <a:rPr lang="en-GB" b="1" dirty="0"/>
              <a:t>Leading by example:</a:t>
            </a:r>
            <a:r>
              <a:rPr lang="en-GB" b="0" dirty="0"/>
              <a:t> stakeholders and assembly members mentioned how seeing the council lead by example can be seen as a way of legitimising the assembly and its recommendations but this is connected with </a:t>
            </a:r>
            <a:r>
              <a:rPr lang="en-GB" b="0" u="sng" dirty="0"/>
              <a:t>capacity.</a:t>
            </a:r>
            <a:endParaRPr lang="en-GB" b="1"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Capacity:</a:t>
            </a:r>
            <a:r>
              <a:rPr lang="en-GB" b="0" dirty="0"/>
              <a:t> </a:t>
            </a:r>
            <a:r>
              <a:rPr lang="en-GB" dirty="0"/>
              <a:t> Councils have tight, or near non-existent budgets, which affects their capacity to act on recommendations which feeds into thinking about legitimacy. If assembly recommendations have no legal status and aren’t connected with statutory functions capacity to act on recommendations is limited which then calls into question the value and legitimacy of the assembly.</a:t>
            </a:r>
          </a:p>
        </p:txBody>
      </p:sp>
      <p:sp>
        <p:nvSpPr>
          <p:cNvPr id="4" name="Slide Number Placeholder 3"/>
          <p:cNvSpPr>
            <a:spLocks noGrp="1"/>
          </p:cNvSpPr>
          <p:nvPr>
            <p:ph type="sldNum" sz="quarter" idx="5"/>
          </p:nvPr>
        </p:nvSpPr>
        <p:spPr/>
        <p:txBody>
          <a:bodyPr/>
          <a:lstStyle/>
          <a:p>
            <a:fld id="{09EF41F5-E2A5-354C-9085-157EA8D2B4F7}" type="slidenum">
              <a:rPr lang="en-GB" smtClean="0"/>
              <a:t>21</a:t>
            </a:fld>
            <a:endParaRPr lang="en-GB"/>
          </a:p>
        </p:txBody>
      </p:sp>
    </p:spTree>
    <p:extLst>
      <p:ext uri="{BB962C8B-B14F-4D97-AF65-F5344CB8AC3E}">
        <p14:creationId xmlns:p14="http://schemas.microsoft.com/office/powerpoint/2010/main" val="3253573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IMPACT –</a:t>
            </a:r>
            <a:r>
              <a:rPr lang="en-GB" dirty="0"/>
              <a:t> In terms of impact, it’s difficult to talk about overall impact because it depends which ‘group’ you’re in: local authority, business, assembly member, public.</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u="none" dirty="0"/>
              <a:t>Assembly members</a:t>
            </a:r>
            <a:r>
              <a:rPr lang="en-GB" b="0" dirty="0"/>
              <a:t> valued being given a voice and the whole experience itself;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a:t>
            </a:r>
            <a:r>
              <a:rPr lang="en-GB" dirty="0"/>
              <a:t>WHOSE VOICE IS HEARD …</a:t>
            </a:r>
            <a:r>
              <a:rPr lang="en-GB" sz="1200" dirty="0">
                <a:effectLst/>
              </a:rPr>
              <a:t>our research found that there were concerns about representation of people from more rural areas of Devon but we found that the assembly’s </a:t>
            </a:r>
            <a:r>
              <a:rPr lang="en-GB" sz="1200" b="1" dirty="0">
                <a:effectLst/>
              </a:rPr>
              <a:t>representativeness gave voice to rural concerns particularly through the roads and mobility topic where there have, historically, been inequalities across the </a:t>
            </a:r>
            <a:r>
              <a:rPr lang="en-GB" sz="1200" b="0" dirty="0">
                <a:effectLst/>
              </a:rPr>
              <a:t>county. So in this example, the</a:t>
            </a:r>
            <a:r>
              <a:rPr lang="en-GB" sz="1200" dirty="0">
                <a:effectLst/>
              </a:rPr>
              <a:t> assembly rejected or only weakly supported strong measures affecting car use. The value of the assembly was to provide a context and process where those rural voices can make themselves heard and indicate the challenge of sustainable transitions in the countryside. What we don’t yet know is how conventional politics/structures will respond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u="none" dirty="0"/>
              <a:t>Stakeholders</a:t>
            </a:r>
            <a:r>
              <a:rPr lang="en-GB" b="0" dirty="0"/>
              <a:t> who are focused on policymaking value resolutions and conditions that are practical, can be implemented and are seen as legitimate by wider groups.</a:t>
            </a:r>
          </a:p>
          <a:p>
            <a:endParaRPr lang="en-GB" dirty="0"/>
          </a:p>
          <a:p>
            <a:r>
              <a:rPr lang="en-GB" dirty="0"/>
              <a:t>The impacts on, in this case, Devon’s Carbon Plan are produced at different layers of governance so, in local policy spaces, there are different priorities and timelines because </a:t>
            </a:r>
            <a:r>
              <a:rPr lang="en-GB" b="1" dirty="0"/>
              <a:t>processes aren’t necessarily joined up across layers</a:t>
            </a:r>
            <a:r>
              <a:rPr lang="en-GB" dirty="0"/>
              <a:t>, and this is what we’re beginning to see here when considering the impact of the assembly on the plan, and the impact of Devon’s Carbon Plan itself.</a:t>
            </a:r>
          </a:p>
          <a:p>
            <a:endParaRPr lang="en-GB" dirty="0"/>
          </a:p>
          <a:p>
            <a:r>
              <a:rPr lang="en-GB" b="1" i="0" u="sng" dirty="0"/>
              <a:t>ACCOUNTABILITY</a:t>
            </a:r>
            <a:r>
              <a:rPr lang="en-GB" b="0" i="0" u="none" dirty="0"/>
              <a:t> – Where does accountability lie? and what happens after the assembly? In Devon, there are multi-partner working groups within the council which oversee the interpretation of the assembly’s recommendations and their integration into policy and the partners have responsibility to deliver some of the actions, even though some partners don’t have any democratic pressures. But there isn’t, at the moment, a method for the public or assembly members, to hold the council to account even though there appears to be interest in climate change in the community.</a:t>
            </a:r>
          </a:p>
          <a:p>
            <a:endParaRPr lang="en-GB" b="0" i="0" u="none" dirty="0"/>
          </a:p>
          <a:p>
            <a:r>
              <a:rPr lang="en-GB" b="0" i="0" u="none" dirty="0"/>
              <a:t>So when evaluating your assembly, it’s worth thinking about what happens afterwards: is there a public consultation? or a way of keeping the public informed or involved? And asking who is responsible for what, by when, and how?</a:t>
            </a:r>
            <a:endParaRPr lang="en-GB" b="1" i="0" u="sng" dirty="0"/>
          </a:p>
          <a:p>
            <a:endParaRPr lang="en-GB" dirty="0"/>
          </a:p>
          <a:p>
            <a:endParaRPr lang="en-GB" dirty="0"/>
          </a:p>
        </p:txBody>
      </p:sp>
      <p:sp>
        <p:nvSpPr>
          <p:cNvPr id="4" name="Slide Number Placeholder 3"/>
          <p:cNvSpPr>
            <a:spLocks noGrp="1"/>
          </p:cNvSpPr>
          <p:nvPr>
            <p:ph type="sldNum" sz="quarter" idx="5"/>
          </p:nvPr>
        </p:nvSpPr>
        <p:spPr/>
        <p:txBody>
          <a:bodyPr/>
          <a:lstStyle/>
          <a:p>
            <a:fld id="{09EF41F5-E2A5-354C-9085-157EA8D2B4F7}" type="slidenum">
              <a:rPr lang="en-GB" smtClean="0"/>
              <a:t>22</a:t>
            </a:fld>
            <a:endParaRPr lang="en-GB"/>
          </a:p>
        </p:txBody>
      </p:sp>
    </p:spTree>
    <p:extLst>
      <p:ext uri="{BB962C8B-B14F-4D97-AF65-F5344CB8AC3E}">
        <p14:creationId xmlns:p14="http://schemas.microsoft.com/office/powerpoint/2010/main" val="3014364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09EF41F5-E2A5-354C-9085-157EA8D2B4F7}" type="slidenum">
              <a:rPr lang="en-GB" smtClean="0"/>
              <a:t>3</a:t>
            </a:fld>
            <a:endParaRPr lang="en-GB"/>
          </a:p>
        </p:txBody>
      </p:sp>
    </p:spTree>
    <p:extLst>
      <p:ext uri="{BB962C8B-B14F-4D97-AF65-F5344CB8AC3E}">
        <p14:creationId xmlns:p14="http://schemas.microsoft.com/office/powerpoint/2010/main" val="3724650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pPr>
            <a:r>
              <a:rPr lang="en-GB" b="1" dirty="0">
                <a:cs typeface="Calibri"/>
              </a:rPr>
              <a:t>Project were focus on getting 'impact' from research,</a:t>
            </a:r>
            <a:r>
              <a:rPr lang="en-GB" dirty="0">
                <a:cs typeface="Calibri"/>
              </a:rPr>
              <a:t> </a:t>
            </a:r>
            <a:r>
              <a:rPr lang="en-GB" dirty="0" err="1">
                <a:cs typeface="Calibri"/>
              </a:rPr>
              <a:t>ie</a:t>
            </a:r>
            <a:r>
              <a:rPr lang="en-GB" dirty="0">
                <a:cs typeface="Calibri"/>
              </a:rPr>
              <a:t> not principally about contributing to an academic body of work:</a:t>
            </a:r>
            <a:r>
              <a:rPr lang="en-GB" b="1" dirty="0">
                <a:cs typeface="Calibri"/>
              </a:rPr>
              <a:t> </a:t>
            </a:r>
            <a:r>
              <a:rPr lang="en-GB" dirty="0">
                <a:cs typeface="Calibri"/>
              </a:rPr>
              <a:t>co-created with our Devon CC partners, aiming to inform the emerging design of the assembly, and help inform other authorities, individuals or orgs embarking on deliberative public engagement. Similar to what we sometimes label action research, or engaged research.</a:t>
            </a:r>
          </a:p>
          <a:p>
            <a:pPr>
              <a:lnSpc>
                <a:spcPct val="90000"/>
              </a:lnSpc>
              <a:spcBef>
                <a:spcPts val="1200"/>
              </a:spcBef>
            </a:pPr>
            <a:endParaRPr lang="en-GB" b="1" dirty="0">
              <a:cs typeface="Calibri"/>
            </a:endParaRPr>
          </a:p>
          <a:p>
            <a:pPr>
              <a:lnSpc>
                <a:spcPct val="90000"/>
              </a:lnSpc>
              <a:spcBef>
                <a:spcPts val="1200"/>
              </a:spcBef>
            </a:pPr>
            <a:r>
              <a:rPr lang="en-GB" dirty="0">
                <a:cs typeface="Calibri"/>
              </a:rPr>
              <a:t>This webinar one output of the projects, we're also developing a toolkit of guidance on online deliberation, which we'll share following the webinar. There's lots of emerging guidance on this from various sources, which we'll aim to bring together in a single source, along with sharing reflections from our own research experience and the practical experience &amp; reflections of those who ran and were involved in the assembly.</a:t>
            </a:r>
          </a:p>
          <a:p>
            <a:pPr>
              <a:lnSpc>
                <a:spcPct val="90000"/>
              </a:lnSpc>
              <a:spcBef>
                <a:spcPts val="1200"/>
              </a:spcBef>
            </a:pPr>
            <a:endParaRPr lang="en-GB" b="1" dirty="0">
              <a:cs typeface="Calibri"/>
            </a:endParaRPr>
          </a:p>
          <a:p>
            <a:pPr>
              <a:lnSpc>
                <a:spcPct val="90000"/>
              </a:lnSpc>
              <a:spcBef>
                <a:spcPts val="1200"/>
              </a:spcBef>
            </a:pPr>
            <a:r>
              <a:rPr lang="en-GB" b="1" dirty="0">
                <a:cs typeface="Calibri"/>
              </a:rPr>
              <a:t>Previous Project: </a:t>
            </a:r>
            <a:endParaRPr lang="en-US" dirty="0">
              <a:cs typeface="Calibri" panose="020F0502020204030204"/>
            </a:endParaRPr>
          </a:p>
          <a:p>
            <a:pPr marL="342900" indent="-342900">
              <a:lnSpc>
                <a:spcPct val="90000"/>
              </a:lnSpc>
              <a:spcBef>
                <a:spcPts val="1200"/>
              </a:spcBef>
              <a:buFont typeface="Arial"/>
              <a:buChar char="•"/>
            </a:pPr>
            <a:r>
              <a:rPr lang="en-GB" dirty="0"/>
              <a:t>Explored perceptions, aspirations, concerns of stakeholders and publics in the run up to the assembly</a:t>
            </a:r>
            <a:endParaRPr lang="en-US" dirty="0">
              <a:cs typeface="Calibri" panose="020F0502020204030204"/>
            </a:endParaRPr>
          </a:p>
          <a:p>
            <a:pPr marL="342900" indent="-342900">
              <a:lnSpc>
                <a:spcPct val="90000"/>
              </a:lnSpc>
              <a:spcBef>
                <a:spcPts val="1200"/>
              </a:spcBef>
              <a:buFont typeface="Arial"/>
              <a:buChar char="•"/>
            </a:pPr>
            <a:r>
              <a:rPr lang="en-GB" dirty="0"/>
              <a:t>Focusing on perceptions about its purpose, operational aspects and aspirations &amp; concerns</a:t>
            </a:r>
            <a:endParaRPr lang="en-GB" dirty="0">
              <a:cs typeface="Calibri"/>
            </a:endParaRPr>
          </a:p>
          <a:p>
            <a:pPr marL="342900" indent="-342900">
              <a:lnSpc>
                <a:spcPct val="90000"/>
              </a:lnSpc>
              <a:spcBef>
                <a:spcPts val="1200"/>
              </a:spcBef>
              <a:buFont typeface="Arial"/>
              <a:buChar char="•"/>
            </a:pPr>
            <a:r>
              <a:rPr lang="en-GB" dirty="0"/>
              <a:t>To generate insights for use by local stakeholders, notably Devon Climate Emergency Response Group (DCERG) when undertaking the Citizens’ Assembly</a:t>
            </a:r>
            <a:endParaRPr lang="en-GB" dirty="0">
              <a:cs typeface="Calibri"/>
            </a:endParaRPr>
          </a:p>
          <a:p>
            <a:pPr marL="342900" indent="-342900">
              <a:lnSpc>
                <a:spcPct val="90000"/>
              </a:lnSpc>
              <a:spcBef>
                <a:spcPts val="1200"/>
              </a:spcBef>
              <a:buFont typeface="Arial"/>
              <a:buChar char="•"/>
            </a:pPr>
            <a:r>
              <a:rPr lang="en-GB" dirty="0"/>
              <a:t>Lessons about communicating with the public, maximising the credibility, impact and perceived legitimacy of the Assembly in the eyes of the public and key stakeholders.</a:t>
            </a:r>
          </a:p>
          <a:p>
            <a:pPr>
              <a:lnSpc>
                <a:spcPct val="90000"/>
              </a:lnSpc>
              <a:spcBef>
                <a:spcPts val="1200"/>
              </a:spcBef>
            </a:pPr>
            <a:r>
              <a:rPr lang="en-GB" b="1" dirty="0">
                <a:cs typeface="Calibri" panose="020F0502020204030204"/>
              </a:rPr>
              <a:t>Current project</a:t>
            </a:r>
          </a:p>
          <a:p>
            <a:pPr marL="171450" indent="-171450">
              <a:lnSpc>
                <a:spcPct val="90000"/>
              </a:lnSpc>
              <a:spcBef>
                <a:spcPts val="1200"/>
              </a:spcBef>
              <a:buFont typeface="Arial"/>
              <a:buChar char="•"/>
            </a:pPr>
            <a:r>
              <a:rPr lang="en-GB" dirty="0"/>
              <a:t>Impacting on the evolving design of the assembly to support the development of DCC/DCERG Devon pathways to Net Zero process.</a:t>
            </a:r>
            <a:endParaRPr lang="en-GB" dirty="0">
              <a:cs typeface="Calibri" panose="020F0502020204030204"/>
            </a:endParaRPr>
          </a:p>
          <a:p>
            <a:pPr marL="171450" indent="-171450">
              <a:lnSpc>
                <a:spcPct val="90000"/>
              </a:lnSpc>
              <a:spcBef>
                <a:spcPts val="1200"/>
              </a:spcBef>
              <a:buFont typeface="Arial"/>
              <a:buChar char="•"/>
            </a:pPr>
            <a:r>
              <a:rPr lang="en-GB" dirty="0"/>
              <a:t>To gather critical reflections from participants and practitioners involved </a:t>
            </a:r>
            <a:endParaRPr lang="en-GB" dirty="0">
              <a:cs typeface="Calibri" panose="020F0502020204030204"/>
            </a:endParaRPr>
          </a:p>
          <a:p>
            <a:pPr marL="171450" indent="-171450">
              <a:lnSpc>
                <a:spcPct val="90000"/>
              </a:lnSpc>
              <a:spcBef>
                <a:spcPts val="1200"/>
              </a:spcBef>
              <a:buFont typeface="Arial"/>
              <a:buChar char="•"/>
            </a:pPr>
            <a:r>
              <a:rPr lang="en-GB" dirty="0"/>
              <a:t>To co-design and co-produce with partners a toolkit on online and digital methods for deliberative democratic processes.</a:t>
            </a:r>
            <a:endParaRPr lang="en-GB" dirty="0">
              <a:cs typeface="Calibri" panose="020F0502020204030204"/>
            </a:endParaRPr>
          </a:p>
          <a:p>
            <a:pPr marL="171450" indent="-171450">
              <a:lnSpc>
                <a:spcPct val="90000"/>
              </a:lnSpc>
              <a:spcBef>
                <a:spcPts val="1200"/>
              </a:spcBef>
              <a:buFont typeface="Arial"/>
              <a:buChar char="•"/>
            </a:pPr>
            <a:r>
              <a:rPr lang="en-GB" dirty="0"/>
              <a:t>Also to collaborate with leading national organisations to lead webinars on the running of online Mini-Publics.</a:t>
            </a: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09EF41F5-E2A5-354C-9085-157EA8D2B4F7}" type="slidenum">
              <a:rPr lang="en-GB" smtClean="0"/>
              <a:t>4</a:t>
            </a:fld>
            <a:endParaRPr lang="en-GB"/>
          </a:p>
        </p:txBody>
      </p:sp>
    </p:spTree>
    <p:extLst>
      <p:ext uri="{BB962C8B-B14F-4D97-AF65-F5344CB8AC3E}">
        <p14:creationId xmlns:p14="http://schemas.microsoft.com/office/powerpoint/2010/main" val="1031094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Briefly, some background &amp; key findings from our research so far....</a:t>
            </a:r>
          </a:p>
        </p:txBody>
      </p:sp>
      <p:sp>
        <p:nvSpPr>
          <p:cNvPr id="4" name="Slide Number Placeholder 3"/>
          <p:cNvSpPr>
            <a:spLocks noGrp="1"/>
          </p:cNvSpPr>
          <p:nvPr>
            <p:ph type="sldNum" sz="quarter" idx="5"/>
          </p:nvPr>
        </p:nvSpPr>
        <p:spPr/>
        <p:txBody>
          <a:bodyPr/>
          <a:lstStyle/>
          <a:p>
            <a:fld id="{09EF41F5-E2A5-354C-9085-157EA8D2B4F7}" type="slidenum">
              <a:rPr lang="en-GB" smtClean="0"/>
              <a:t>5</a:t>
            </a:fld>
            <a:endParaRPr lang="en-GB"/>
          </a:p>
        </p:txBody>
      </p:sp>
    </p:spTree>
    <p:extLst>
      <p:ext uri="{BB962C8B-B14F-4D97-AF65-F5344CB8AC3E}">
        <p14:creationId xmlns:p14="http://schemas.microsoft.com/office/powerpoint/2010/main" val="3802879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the interest in holding a citizens assembly? Consultations often don’t reach as broad a group of people as hoped</a:t>
            </a:r>
          </a:p>
          <a:p>
            <a:endParaRPr lang="en-GB" dirty="0"/>
          </a:p>
          <a:p>
            <a:r>
              <a:rPr lang="en-GB" dirty="0"/>
              <a:t>Part of consultation on the Interim Devon Carbon Plan asked about topics which should go to the Devon Climate Assembly – broad support for the topics identified.</a:t>
            </a:r>
          </a:p>
        </p:txBody>
      </p:sp>
      <p:sp>
        <p:nvSpPr>
          <p:cNvPr id="4" name="Slide Number Placeholder 3"/>
          <p:cNvSpPr>
            <a:spLocks noGrp="1"/>
          </p:cNvSpPr>
          <p:nvPr>
            <p:ph type="sldNum" sz="quarter" idx="5"/>
          </p:nvPr>
        </p:nvSpPr>
        <p:spPr/>
        <p:txBody>
          <a:bodyPr/>
          <a:lstStyle/>
          <a:p>
            <a:fld id="{B994F3AB-BC40-4B7B-9F38-F1B4192529F5}" type="slidenum">
              <a:rPr lang="en-GB" smtClean="0"/>
              <a:t>10</a:t>
            </a:fld>
            <a:endParaRPr lang="en-GB"/>
          </a:p>
        </p:txBody>
      </p:sp>
    </p:spTree>
    <p:extLst>
      <p:ext uri="{BB962C8B-B14F-4D97-AF65-F5344CB8AC3E}">
        <p14:creationId xmlns:p14="http://schemas.microsoft.com/office/powerpoint/2010/main" val="4239256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the topics were decided – public consultation and other avenues for public deliberation e.g. the Ruby Country Net Zero Beef Farming Forum</a:t>
            </a:r>
          </a:p>
        </p:txBody>
      </p:sp>
      <p:sp>
        <p:nvSpPr>
          <p:cNvPr id="4" name="Slide Number Placeholder 3"/>
          <p:cNvSpPr>
            <a:spLocks noGrp="1"/>
          </p:cNvSpPr>
          <p:nvPr>
            <p:ph type="sldNum" sz="quarter" idx="5"/>
          </p:nvPr>
        </p:nvSpPr>
        <p:spPr/>
        <p:txBody>
          <a:bodyPr/>
          <a:lstStyle/>
          <a:p>
            <a:fld id="{B994F3AB-BC40-4B7B-9F38-F1B4192529F5}" type="slidenum">
              <a:rPr lang="en-GB" smtClean="0"/>
              <a:t>11</a:t>
            </a:fld>
            <a:endParaRPr lang="en-GB"/>
          </a:p>
        </p:txBody>
      </p:sp>
    </p:spTree>
    <p:extLst>
      <p:ext uri="{BB962C8B-B14F-4D97-AF65-F5344CB8AC3E}">
        <p14:creationId xmlns:p14="http://schemas.microsoft.com/office/powerpoint/2010/main" val="4146089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We’re consulting on whether the public agree that we’ve interpreted what the assembly has resolved appropriately, and where we are not taking a resolution forward that the public agree with our reason. We are not consulting on whether the public agree with </a:t>
            </a:r>
            <a:r>
              <a:rPr lang="en-GB" sz="1800">
                <a:effectLst/>
                <a:latin typeface="Calibri" panose="020F0502020204030204" pitchFamily="34" charset="0"/>
                <a:ea typeface="Calibri" panose="020F0502020204030204" pitchFamily="34" charset="0"/>
              </a:rPr>
              <a:t>the assembly. </a:t>
            </a:r>
            <a:endParaRPr lang="en-GB" sz="18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994F3AB-BC40-4B7B-9F38-F1B4192529F5}" type="slidenum">
              <a:rPr lang="en-GB" smtClean="0"/>
              <a:t>14</a:t>
            </a:fld>
            <a:endParaRPr lang="en-GB"/>
          </a:p>
        </p:txBody>
      </p:sp>
    </p:spTree>
    <p:extLst>
      <p:ext uri="{BB962C8B-B14F-4D97-AF65-F5344CB8AC3E}">
        <p14:creationId xmlns:p14="http://schemas.microsoft.com/office/powerpoint/2010/main" val="1846060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EF41F5-E2A5-354C-9085-157EA8D2B4F7}" type="slidenum">
              <a:rPr lang="en-GB" smtClean="0"/>
              <a:t>15</a:t>
            </a:fld>
            <a:endParaRPr lang="en-GB"/>
          </a:p>
        </p:txBody>
      </p:sp>
    </p:spTree>
    <p:extLst>
      <p:ext uri="{BB962C8B-B14F-4D97-AF65-F5344CB8AC3E}">
        <p14:creationId xmlns:p14="http://schemas.microsoft.com/office/powerpoint/2010/main" val="4146269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After the tender process, Devon’s climate assembly took approximately two very busy months to arrange plus much more lead in time to plan it, and then time procurement.</a:t>
            </a:r>
          </a:p>
          <a:p>
            <a:r>
              <a:rPr lang="en-GB">
                <a:cs typeface="Calibri"/>
              </a:rPr>
              <a:t>The point is that to do them properly, you need sufficient time</a:t>
            </a:r>
          </a:p>
          <a:p>
            <a:r>
              <a:rPr lang="en-GB">
                <a:cs typeface="Calibri"/>
              </a:rPr>
              <a:t>No sense running one without adequate time and resources</a:t>
            </a:r>
          </a:p>
        </p:txBody>
      </p:sp>
      <p:sp>
        <p:nvSpPr>
          <p:cNvPr id="4" name="Slide Number Placeholder 3"/>
          <p:cNvSpPr>
            <a:spLocks noGrp="1"/>
          </p:cNvSpPr>
          <p:nvPr>
            <p:ph type="sldNum" sz="quarter" idx="5"/>
          </p:nvPr>
        </p:nvSpPr>
        <p:spPr/>
        <p:txBody>
          <a:bodyPr/>
          <a:lstStyle/>
          <a:p>
            <a:fld id="{09EF41F5-E2A5-354C-9085-157EA8D2B4F7}" type="slidenum">
              <a:rPr lang="en-GB" smtClean="0"/>
              <a:t>18</a:t>
            </a:fld>
            <a:endParaRPr lang="en-GB"/>
          </a:p>
        </p:txBody>
      </p:sp>
    </p:spTree>
    <p:extLst>
      <p:ext uri="{BB962C8B-B14F-4D97-AF65-F5344CB8AC3E}">
        <p14:creationId xmlns:p14="http://schemas.microsoft.com/office/powerpoint/2010/main" val="2630541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GB"/>
              <a:t>Click to edit Master title style</a:t>
            </a:r>
            <a:endParaRPr lang="en-US"/>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3284890-85D2-4D7B-8EF5-15A9C1DB8F42}" type="datetimeFigureOut">
              <a:rPr lang="en-US" smtClean="0"/>
              <a:t>12/15/21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t>12/15/21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6764DA5-CD3D-4590-A511-FCD3BC7A793E}" type="datetimeFigureOut">
              <a:rPr lang="en-US" smtClean="0"/>
              <a:t>12/15/21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2F5661D-6934-4B32-B92C-470368BF1EC6}" type="datetimeFigureOut">
              <a:rPr lang="en-US" smtClean="0"/>
              <a:t>12/15/21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GB"/>
              <a:t>Click to edit Master title style</a:t>
            </a:r>
            <a:endParaRPr lang="en-US"/>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12/15/21</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548D31E-DCDA-41A7-9C67-C4B11B94D21D}" type="datetimeFigureOut">
              <a:rPr lang="en-US" smtClean="0"/>
              <a:t>12/15/21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B3762C0-B258-48F1-ADE6-176B4174CCDD}" type="datetimeFigureOut">
              <a:rPr lang="en-US" smtClean="0"/>
              <a:t>12/15/21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12/15/21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12/15/21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12/15/21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12/15/21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12/15/21</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devonclimateemergency.org.uk/devon-climate-assembly/devon-climate-assembly-report/"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devonclimateemergency.org.uk/join"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www.devonclimateemergency.org.uk/citizens-assembly/"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owl.excelsior.edu/grammar-essentials/common-errors/common-errors-quotation-error/" TargetMode="External"/><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www.thebluediamondgallery.com/wooden-tile/e/evaluate.html" TargetMode="External"/><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publicdomainpictures.net/view-image.php?image=38564&amp;picture=the-impact-of-drops-detail" TargetMode="External"/><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image" Target="../media/image28.jpeg"/><Relationship Id="rId18" Type="http://schemas.openxmlformats.org/officeDocument/2006/relationships/image" Target="../media/image33.jpeg"/><Relationship Id="rId26" Type="http://schemas.openxmlformats.org/officeDocument/2006/relationships/image" Target="../media/image41.jpeg"/><Relationship Id="rId3" Type="http://schemas.openxmlformats.org/officeDocument/2006/relationships/image" Target="../media/image18.jpeg"/><Relationship Id="rId21" Type="http://schemas.openxmlformats.org/officeDocument/2006/relationships/image" Target="../media/image36.jpe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5" Type="http://schemas.openxmlformats.org/officeDocument/2006/relationships/image" Target="../media/image40.jpeg"/><Relationship Id="rId33" Type="http://schemas.openxmlformats.org/officeDocument/2006/relationships/image" Target="../media/image16.png"/><Relationship Id="rId2" Type="http://schemas.openxmlformats.org/officeDocument/2006/relationships/image" Target="../media/image17.jpeg"/><Relationship Id="rId16" Type="http://schemas.openxmlformats.org/officeDocument/2006/relationships/image" Target="../media/image31.jpeg"/><Relationship Id="rId20" Type="http://schemas.openxmlformats.org/officeDocument/2006/relationships/image" Target="../media/image35.jpeg"/><Relationship Id="rId29"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21.jpeg"/><Relationship Id="rId11" Type="http://schemas.openxmlformats.org/officeDocument/2006/relationships/image" Target="../media/image26.jpeg"/><Relationship Id="rId24" Type="http://schemas.openxmlformats.org/officeDocument/2006/relationships/image" Target="../media/image39.jpeg"/><Relationship Id="rId32" Type="http://schemas.openxmlformats.org/officeDocument/2006/relationships/image" Target="../media/image47.jpeg"/><Relationship Id="rId5" Type="http://schemas.openxmlformats.org/officeDocument/2006/relationships/image" Target="../media/image20.jpeg"/><Relationship Id="rId15" Type="http://schemas.openxmlformats.org/officeDocument/2006/relationships/image" Target="../media/image30.jpeg"/><Relationship Id="rId23" Type="http://schemas.openxmlformats.org/officeDocument/2006/relationships/image" Target="../media/image38.jpeg"/><Relationship Id="rId28" Type="http://schemas.openxmlformats.org/officeDocument/2006/relationships/image" Target="../media/image43.jpeg"/><Relationship Id="rId10" Type="http://schemas.openxmlformats.org/officeDocument/2006/relationships/image" Target="../media/image25.jpeg"/><Relationship Id="rId19" Type="http://schemas.openxmlformats.org/officeDocument/2006/relationships/image" Target="../media/image34.png"/><Relationship Id="rId31" Type="http://schemas.openxmlformats.org/officeDocument/2006/relationships/image" Target="../media/image46.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 Id="rId22" Type="http://schemas.openxmlformats.org/officeDocument/2006/relationships/image" Target="../media/image37.jpeg"/><Relationship Id="rId27" Type="http://schemas.openxmlformats.org/officeDocument/2006/relationships/image" Target="../media/image42.jpeg"/><Relationship Id="rId30" Type="http://schemas.openxmlformats.org/officeDocument/2006/relationships/image" Target="../media/image45.png"/><Relationship Id="rId8"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3EF00-492F-6A41-9880-BE7C4993F5B5}"/>
              </a:ext>
            </a:extLst>
          </p:cNvPr>
          <p:cNvSpPr>
            <a:spLocks noGrp="1"/>
          </p:cNvSpPr>
          <p:nvPr>
            <p:ph type="ctrTitle"/>
          </p:nvPr>
        </p:nvSpPr>
        <p:spPr/>
        <p:txBody>
          <a:bodyPr/>
          <a:lstStyle/>
          <a:p>
            <a:r>
              <a:rPr lang="en-GB" sz="4400"/>
              <a:t>Citizens’ Assemblies &amp; Juries, Online &amp; Offline: Tips, challenges and best practices for public and local authorities</a:t>
            </a:r>
            <a:br>
              <a:rPr lang="en-GB" sz="4400"/>
            </a:br>
            <a:br>
              <a:rPr lang="en-GB" sz="4000" b="1"/>
            </a:br>
            <a:endParaRPr lang="en-GB" sz="4000"/>
          </a:p>
        </p:txBody>
      </p:sp>
      <p:sp>
        <p:nvSpPr>
          <p:cNvPr id="3" name="Subtitle 2">
            <a:extLst>
              <a:ext uri="{FF2B5EF4-FFF2-40B4-BE49-F238E27FC236}">
                <a16:creationId xmlns:a16="http://schemas.microsoft.com/office/drawing/2014/main" id="{B9447055-DC3B-2D45-8EC8-49E9DFA2FB7B}"/>
              </a:ext>
            </a:extLst>
          </p:cNvPr>
          <p:cNvSpPr>
            <a:spLocks noGrp="1"/>
          </p:cNvSpPr>
          <p:nvPr>
            <p:ph type="subTitle" idx="1"/>
          </p:nvPr>
        </p:nvSpPr>
        <p:spPr>
          <a:xfrm>
            <a:off x="1069848" y="4389120"/>
            <a:ext cx="8492606" cy="2189480"/>
          </a:xfrm>
        </p:spPr>
        <p:txBody>
          <a:bodyPr vert="horz" lIns="91440" tIns="45720" rIns="91440" bIns="45720" rtlCol="0" anchor="t">
            <a:noAutofit/>
          </a:bodyPr>
          <a:lstStyle/>
          <a:p>
            <a:r>
              <a:rPr lang="en-GB" sz="3200"/>
              <a:t>Co-hosted by University of Exeter, Involve and Devon Climate Emergency (DCE)</a:t>
            </a:r>
          </a:p>
          <a:p>
            <a:r>
              <a:rPr lang="en-GB" sz="3200"/>
              <a:t>15</a:t>
            </a:r>
            <a:r>
              <a:rPr lang="en-GB" sz="3200" baseline="30000"/>
              <a:t>th</a:t>
            </a:r>
            <a:r>
              <a:rPr lang="en-GB" sz="3200"/>
              <a:t> Dec 2021</a:t>
            </a:r>
          </a:p>
          <a:p>
            <a:r>
              <a:rPr lang="en-GB" sz="2000"/>
              <a:t>Patrick Devine-Wright, Alice Moseley, Rebecca Sandover, </a:t>
            </a:r>
            <a:r>
              <a:rPr lang="en-GB" sz="2000" err="1"/>
              <a:t>Fionnguala</a:t>
            </a:r>
            <a:r>
              <a:rPr lang="en-GB" sz="2000"/>
              <a:t> Sherry-Brennan</a:t>
            </a:r>
          </a:p>
        </p:txBody>
      </p:sp>
      <p:sp>
        <p:nvSpPr>
          <p:cNvPr id="4" name="TextBox 3">
            <a:extLst>
              <a:ext uri="{FF2B5EF4-FFF2-40B4-BE49-F238E27FC236}">
                <a16:creationId xmlns:a16="http://schemas.microsoft.com/office/drawing/2014/main" id="{EDCF0AAA-5A68-42E4-A3E4-556A8890E061}"/>
              </a:ext>
            </a:extLst>
          </p:cNvPr>
          <p:cNvSpPr txBox="1"/>
          <p:nvPr/>
        </p:nvSpPr>
        <p:spPr>
          <a:xfrm>
            <a:off x="7841944" y="6393934"/>
            <a:ext cx="3957241" cy="369332"/>
          </a:xfrm>
          <a:prstGeom prst="rect">
            <a:avLst/>
          </a:prstGeom>
          <a:noFill/>
        </p:spPr>
        <p:txBody>
          <a:bodyPr wrap="square" rtlCol="0">
            <a:spAutoFit/>
          </a:bodyPr>
          <a:lstStyle/>
          <a:p>
            <a:r>
              <a:rPr lang="en-GB"/>
              <a:t>ESRC IAA Awards 2019 &amp; 2020</a:t>
            </a:r>
          </a:p>
        </p:txBody>
      </p:sp>
    </p:spTree>
    <p:extLst>
      <p:ext uri="{BB962C8B-B14F-4D97-AF65-F5344CB8AC3E}">
        <p14:creationId xmlns:p14="http://schemas.microsoft.com/office/powerpoint/2010/main" val="277122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65FC2-6CB1-4812-8B08-A3E2DF8D40AD}"/>
              </a:ext>
            </a:extLst>
          </p:cNvPr>
          <p:cNvSpPr>
            <a:spLocks noGrp="1"/>
          </p:cNvSpPr>
          <p:nvPr>
            <p:ph type="title"/>
          </p:nvPr>
        </p:nvSpPr>
        <p:spPr>
          <a:xfrm>
            <a:off x="838199" y="77651"/>
            <a:ext cx="9140302" cy="1325563"/>
          </a:xfrm>
        </p:spPr>
        <p:txBody>
          <a:bodyPr/>
          <a:lstStyle/>
          <a:p>
            <a:r>
              <a:rPr lang="en-GB" dirty="0">
                <a:solidFill>
                  <a:srgbClr val="FD5F40"/>
                </a:solidFill>
              </a:rPr>
              <a:t>2. The Carbon Plan Process</a:t>
            </a:r>
          </a:p>
        </p:txBody>
      </p:sp>
      <p:sp>
        <p:nvSpPr>
          <p:cNvPr id="4" name="Rectangle 3">
            <a:extLst>
              <a:ext uri="{FF2B5EF4-FFF2-40B4-BE49-F238E27FC236}">
                <a16:creationId xmlns:a16="http://schemas.microsoft.com/office/drawing/2014/main" id="{965AD314-C121-4DF2-8EBE-752CB8D6468F}"/>
              </a:ext>
            </a:extLst>
          </p:cNvPr>
          <p:cNvSpPr/>
          <p:nvPr/>
        </p:nvSpPr>
        <p:spPr>
          <a:xfrm>
            <a:off x="8149701" y="1615736"/>
            <a:ext cx="1145219"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F41A0E3B-85A7-4501-9996-D18293ACF0E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96" y="1615735"/>
            <a:ext cx="10868769" cy="2966203"/>
          </a:xfrm>
          <a:prstGeom prst="rect">
            <a:avLst/>
          </a:prstGeom>
          <a:noFill/>
        </p:spPr>
      </p:pic>
      <p:sp>
        <p:nvSpPr>
          <p:cNvPr id="6" name="Footer Placeholder 5">
            <a:extLst>
              <a:ext uri="{FF2B5EF4-FFF2-40B4-BE49-F238E27FC236}">
                <a16:creationId xmlns:a16="http://schemas.microsoft.com/office/drawing/2014/main" id="{324B6708-35F5-5142-8F23-20AB92D83DE6}"/>
              </a:ext>
            </a:extLst>
          </p:cNvPr>
          <p:cNvSpPr>
            <a:spLocks noGrp="1"/>
          </p:cNvSpPr>
          <p:nvPr>
            <p:ph type="ftr" sz="quarter" idx="11"/>
          </p:nvPr>
        </p:nvSpPr>
        <p:spPr>
          <a:xfrm>
            <a:off x="0" y="5727032"/>
            <a:ext cx="12192000" cy="1130968"/>
          </a:xfrm>
          <a:blipFill>
            <a:blip r:embed="rId4"/>
            <a:stretch>
              <a:fillRect/>
            </a:stretch>
          </a:blipFill>
        </p:spPr>
        <p:txBody>
          <a:bodyPr/>
          <a:lstStyle/>
          <a:p>
            <a:endParaRPr lang="en-US" dirty="0"/>
          </a:p>
        </p:txBody>
      </p:sp>
    </p:spTree>
    <p:extLst>
      <p:ext uri="{BB962C8B-B14F-4D97-AF65-F5344CB8AC3E}">
        <p14:creationId xmlns:p14="http://schemas.microsoft.com/office/powerpoint/2010/main" val="1450911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5673C-FF4D-4690-BC19-5414FDF0407B}"/>
              </a:ext>
            </a:extLst>
          </p:cNvPr>
          <p:cNvSpPr>
            <a:spLocks noGrp="1"/>
          </p:cNvSpPr>
          <p:nvPr>
            <p:ph type="ctrTitle"/>
          </p:nvPr>
        </p:nvSpPr>
        <p:spPr>
          <a:xfrm>
            <a:off x="799236" y="181975"/>
            <a:ext cx="9144000" cy="1014736"/>
          </a:xfrm>
        </p:spPr>
        <p:txBody>
          <a:bodyPr>
            <a:normAutofit/>
          </a:bodyPr>
          <a:lstStyle/>
          <a:p>
            <a:pPr algn="l"/>
            <a:r>
              <a:rPr lang="en-GB" sz="4400" dirty="0">
                <a:solidFill>
                  <a:srgbClr val="FD5F40"/>
                </a:solidFill>
              </a:rPr>
              <a:t>3. Citizens’ Assembly – The process</a:t>
            </a:r>
          </a:p>
        </p:txBody>
      </p:sp>
      <p:sp>
        <p:nvSpPr>
          <p:cNvPr id="3" name="Subtitle 2">
            <a:extLst>
              <a:ext uri="{FF2B5EF4-FFF2-40B4-BE49-F238E27FC236}">
                <a16:creationId xmlns:a16="http://schemas.microsoft.com/office/drawing/2014/main" id="{E4AA0F83-ECA6-402E-B159-0948EC14E791}"/>
              </a:ext>
            </a:extLst>
          </p:cNvPr>
          <p:cNvSpPr>
            <a:spLocks noGrp="1"/>
          </p:cNvSpPr>
          <p:nvPr>
            <p:ph type="subTitle" idx="1"/>
          </p:nvPr>
        </p:nvSpPr>
        <p:spPr>
          <a:xfrm>
            <a:off x="799235" y="1339596"/>
            <a:ext cx="10945921" cy="4146804"/>
          </a:xfrm>
        </p:spPr>
        <p:txBody>
          <a:bodyPr>
            <a:noAutofit/>
          </a:bodyPr>
          <a:lstStyle/>
          <a:p>
            <a:pPr marL="342900" indent="-342900" algn="l">
              <a:buFont typeface="Arial" panose="020B0604020202020204" pitchFamily="34" charset="0"/>
              <a:buChar char="•"/>
            </a:pPr>
            <a:r>
              <a:rPr lang="en-GB" dirty="0">
                <a:solidFill>
                  <a:srgbClr val="002060"/>
                </a:solidFill>
              </a:rPr>
              <a:t>70-strong panel of Devon’s residents – a representative sample</a:t>
            </a:r>
          </a:p>
          <a:p>
            <a:pPr marL="342900" indent="-342900" algn="l">
              <a:buFont typeface="Arial" panose="020B0604020202020204" pitchFamily="34" charset="0"/>
              <a:buChar char="•"/>
            </a:pPr>
            <a:r>
              <a:rPr lang="en-GB" dirty="0">
                <a:solidFill>
                  <a:srgbClr val="002060"/>
                </a:solidFill>
              </a:rPr>
              <a:t>University of Exeter advised on the process</a:t>
            </a:r>
          </a:p>
          <a:p>
            <a:pPr marL="342900" indent="-342900" algn="l">
              <a:lnSpc>
                <a:spcPct val="100000"/>
              </a:lnSpc>
              <a:buFont typeface="Arial" panose="020B0604020202020204" pitchFamily="34" charset="0"/>
              <a:buChar char="•"/>
            </a:pPr>
            <a:r>
              <a:rPr lang="en-GB" dirty="0">
                <a:solidFill>
                  <a:srgbClr val="002060"/>
                </a:solidFill>
              </a:rPr>
              <a:t>Convened and facilitated by the Involve Foundation.</a:t>
            </a:r>
          </a:p>
          <a:p>
            <a:pPr marL="342900" indent="-342900" algn="l">
              <a:lnSpc>
                <a:spcPct val="100000"/>
              </a:lnSpc>
              <a:buFont typeface="Arial" panose="020B0604020202020204" pitchFamily="34" charset="0"/>
              <a:buChar char="•"/>
            </a:pPr>
            <a:r>
              <a:rPr lang="en-GB" dirty="0">
                <a:solidFill>
                  <a:srgbClr val="002060"/>
                </a:solidFill>
              </a:rPr>
              <a:t>Met online for a total of 25 hours during June and July 2021. </a:t>
            </a:r>
          </a:p>
          <a:p>
            <a:pPr marL="342900" indent="-342900" algn="l">
              <a:lnSpc>
                <a:spcPct val="100000"/>
              </a:lnSpc>
              <a:buFont typeface="Arial" panose="020B0604020202020204" pitchFamily="34" charset="0"/>
              <a:buChar char="•"/>
            </a:pPr>
            <a:r>
              <a:rPr lang="en-GB" dirty="0">
                <a:solidFill>
                  <a:srgbClr val="002060"/>
                </a:solidFill>
              </a:rPr>
              <a:t>Members engaged in learning, dialogue and deliberation about the context of the climate emergency and the specific topics they were being asked to address. </a:t>
            </a:r>
          </a:p>
          <a:p>
            <a:pPr marL="342900" indent="-342900" algn="l">
              <a:buFont typeface="Arial" panose="020B0604020202020204" pitchFamily="34" charset="0"/>
              <a:buChar char="•"/>
            </a:pPr>
            <a:r>
              <a:rPr lang="en-GB" dirty="0">
                <a:solidFill>
                  <a:srgbClr val="002060"/>
                </a:solidFill>
              </a:rPr>
              <a:t>Deliberated the remaining big challenges</a:t>
            </a:r>
          </a:p>
          <a:p>
            <a:pPr marL="800100" lvl="1" indent="-342900" algn="l">
              <a:buFont typeface="Arial" panose="020B0604020202020204" pitchFamily="34" charset="0"/>
              <a:buChar char="•"/>
            </a:pPr>
            <a:r>
              <a:rPr lang="en-GB" dirty="0">
                <a:solidFill>
                  <a:srgbClr val="002060"/>
                </a:solidFill>
              </a:rPr>
              <a:t>How should we encourage people to reduce car use?</a:t>
            </a:r>
          </a:p>
          <a:p>
            <a:pPr marL="800100" lvl="1" indent="-342900" algn="l">
              <a:buFont typeface="Arial" panose="020B0604020202020204" pitchFamily="34" charset="0"/>
              <a:buChar char="•"/>
            </a:pPr>
            <a:r>
              <a:rPr lang="en-GB" dirty="0">
                <a:solidFill>
                  <a:srgbClr val="002060"/>
                </a:solidFill>
              </a:rPr>
              <a:t>How should we encourage people to retrofit buildings?</a:t>
            </a:r>
          </a:p>
          <a:p>
            <a:pPr marL="800100" lvl="1" indent="-342900" algn="l">
              <a:buFont typeface="Arial" panose="020B0604020202020204" pitchFamily="34" charset="0"/>
              <a:buChar char="•"/>
            </a:pPr>
            <a:r>
              <a:rPr lang="en-GB" dirty="0">
                <a:solidFill>
                  <a:srgbClr val="002060"/>
                </a:solidFill>
              </a:rPr>
              <a:t>What should the role of onshore wind energy be in Devon?</a:t>
            </a:r>
          </a:p>
          <a:p>
            <a:pPr algn="l"/>
            <a:endParaRPr lang="en-GB" dirty="0">
              <a:solidFill>
                <a:srgbClr val="002060"/>
              </a:solidFill>
            </a:endParaRPr>
          </a:p>
          <a:p>
            <a:pPr algn="l"/>
            <a:endParaRPr lang="en-GB" dirty="0">
              <a:solidFill>
                <a:srgbClr val="002060"/>
              </a:solidFill>
            </a:endParaRPr>
          </a:p>
          <a:p>
            <a:pPr algn="l"/>
            <a:endParaRPr lang="en-GB" dirty="0">
              <a:solidFill>
                <a:srgbClr val="002060"/>
              </a:solidFill>
            </a:endParaRPr>
          </a:p>
          <a:p>
            <a:pPr marL="457200" indent="-457200" algn="l">
              <a:buFont typeface="Arial" panose="020B0604020202020204" pitchFamily="34" charset="0"/>
              <a:buAutoNum type="arabicPeriod"/>
            </a:pPr>
            <a:endParaRPr lang="en-GB" b="1" dirty="0">
              <a:solidFill>
                <a:srgbClr val="002060"/>
              </a:solidFill>
            </a:endParaRPr>
          </a:p>
          <a:p>
            <a:pPr marL="457200" indent="-457200" algn="l">
              <a:buAutoNum type="arabicPeriod"/>
            </a:pPr>
            <a:endParaRPr lang="en-GB" dirty="0">
              <a:solidFill>
                <a:srgbClr val="002060"/>
              </a:solidFill>
            </a:endParaRPr>
          </a:p>
        </p:txBody>
      </p:sp>
      <p:sp>
        <p:nvSpPr>
          <p:cNvPr id="6" name="Footer Placeholder 5">
            <a:extLst>
              <a:ext uri="{FF2B5EF4-FFF2-40B4-BE49-F238E27FC236}">
                <a16:creationId xmlns:a16="http://schemas.microsoft.com/office/drawing/2014/main" id="{F85D265E-CE5A-ED41-9B26-20EA12D80969}"/>
              </a:ext>
            </a:extLst>
          </p:cNvPr>
          <p:cNvSpPr>
            <a:spLocks noGrp="1"/>
          </p:cNvSpPr>
          <p:nvPr>
            <p:ph type="ftr" sz="quarter" idx="11"/>
          </p:nvPr>
        </p:nvSpPr>
        <p:spPr>
          <a:xfrm>
            <a:off x="0" y="5843264"/>
            <a:ext cx="12192000" cy="1014736"/>
          </a:xfrm>
          <a:blipFill>
            <a:blip r:embed="rId3"/>
            <a:stretch>
              <a:fillRect/>
            </a:stretch>
          </a:blipFill>
        </p:spPr>
        <p:txBody>
          <a:bodyPr/>
          <a:lstStyle/>
          <a:p>
            <a:endParaRPr lang="en-US" dirty="0"/>
          </a:p>
        </p:txBody>
      </p:sp>
    </p:spTree>
    <p:extLst>
      <p:ext uri="{BB962C8B-B14F-4D97-AF65-F5344CB8AC3E}">
        <p14:creationId xmlns:p14="http://schemas.microsoft.com/office/powerpoint/2010/main" val="1160907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5673C-FF4D-4690-BC19-5414FDF0407B}"/>
              </a:ext>
            </a:extLst>
          </p:cNvPr>
          <p:cNvSpPr>
            <a:spLocks noGrp="1"/>
          </p:cNvSpPr>
          <p:nvPr>
            <p:ph type="ctrTitle"/>
          </p:nvPr>
        </p:nvSpPr>
        <p:spPr>
          <a:xfrm>
            <a:off x="799236" y="181975"/>
            <a:ext cx="9144000" cy="1014736"/>
          </a:xfrm>
        </p:spPr>
        <p:txBody>
          <a:bodyPr>
            <a:normAutofit/>
          </a:bodyPr>
          <a:lstStyle/>
          <a:p>
            <a:pPr algn="l"/>
            <a:r>
              <a:rPr lang="en-GB" sz="4400" dirty="0">
                <a:solidFill>
                  <a:srgbClr val="FD5F40"/>
                </a:solidFill>
              </a:rPr>
              <a:t>3. Citizens’ Assembly – The outputs</a:t>
            </a:r>
          </a:p>
        </p:txBody>
      </p:sp>
      <p:sp>
        <p:nvSpPr>
          <p:cNvPr id="3" name="Subtitle 2">
            <a:extLst>
              <a:ext uri="{FF2B5EF4-FFF2-40B4-BE49-F238E27FC236}">
                <a16:creationId xmlns:a16="http://schemas.microsoft.com/office/drawing/2014/main" id="{E4AA0F83-ECA6-402E-B159-0948EC14E791}"/>
              </a:ext>
            </a:extLst>
          </p:cNvPr>
          <p:cNvSpPr>
            <a:spLocks noGrp="1"/>
          </p:cNvSpPr>
          <p:nvPr>
            <p:ph type="subTitle" idx="1"/>
          </p:nvPr>
        </p:nvSpPr>
        <p:spPr>
          <a:xfrm>
            <a:off x="799235" y="1339596"/>
            <a:ext cx="10945921" cy="4146804"/>
          </a:xfrm>
        </p:spPr>
        <p:txBody>
          <a:bodyPr>
            <a:noAutofit/>
          </a:bodyPr>
          <a:lstStyle/>
          <a:p>
            <a:pPr marL="457200" indent="-457200" algn="l">
              <a:buFont typeface="Arial" panose="020B0604020202020204" pitchFamily="34" charset="0"/>
              <a:buChar char="•"/>
            </a:pPr>
            <a:r>
              <a:rPr lang="en-GB" dirty="0">
                <a:solidFill>
                  <a:srgbClr val="002060"/>
                </a:solidFill>
              </a:rPr>
              <a:t>The Assembly has proposed a series of resolutions for each challenge, and a set of conditions attached to each resolution</a:t>
            </a:r>
          </a:p>
          <a:p>
            <a:pPr marL="457200" indent="-457200" algn="l">
              <a:buFont typeface="Arial" panose="020B0604020202020204" pitchFamily="34" charset="0"/>
              <a:buChar char="•"/>
            </a:pPr>
            <a:r>
              <a:rPr lang="en-GB" dirty="0">
                <a:solidFill>
                  <a:srgbClr val="002060"/>
                </a:solidFill>
              </a:rPr>
              <a:t>Their report is </a:t>
            </a:r>
            <a:r>
              <a:rPr lang="en-GB" dirty="0">
                <a:solidFill>
                  <a:srgbClr val="002060"/>
                </a:solidFill>
                <a:hlinkClick r:id="rId2"/>
              </a:rPr>
              <a:t>available online</a:t>
            </a:r>
            <a:endParaRPr lang="en-GB" dirty="0">
              <a:solidFill>
                <a:srgbClr val="002060"/>
              </a:solidFill>
            </a:endParaRPr>
          </a:p>
          <a:p>
            <a:pPr algn="l"/>
            <a:endParaRPr lang="en-GB" dirty="0">
              <a:solidFill>
                <a:srgbClr val="002060"/>
              </a:solidFill>
            </a:endParaRPr>
          </a:p>
          <a:p>
            <a:pPr marL="457200" indent="-457200" algn="l">
              <a:buFont typeface="Arial" panose="020B0604020202020204" pitchFamily="34" charset="0"/>
              <a:buChar char="•"/>
            </a:pPr>
            <a:r>
              <a:rPr lang="en-GB" dirty="0">
                <a:solidFill>
                  <a:srgbClr val="002060"/>
                </a:solidFill>
              </a:rPr>
              <a:t>Generally, the Partnership needs to….</a:t>
            </a:r>
          </a:p>
          <a:p>
            <a:pPr algn="l"/>
            <a:endParaRPr lang="en-GB" dirty="0">
              <a:solidFill>
                <a:srgbClr val="002060"/>
              </a:solidFill>
            </a:endParaRPr>
          </a:p>
          <a:p>
            <a:pPr algn="l"/>
            <a:endParaRPr lang="en-GB" dirty="0">
              <a:solidFill>
                <a:srgbClr val="002060"/>
              </a:solidFill>
            </a:endParaRPr>
          </a:p>
          <a:p>
            <a:pPr algn="l"/>
            <a:endParaRPr lang="en-GB" dirty="0">
              <a:solidFill>
                <a:srgbClr val="002060"/>
              </a:solidFill>
            </a:endParaRPr>
          </a:p>
          <a:p>
            <a:pPr marL="457200" indent="-457200" algn="l">
              <a:buFont typeface="Arial" panose="020B0604020202020204" pitchFamily="34" charset="0"/>
              <a:buAutoNum type="arabicPeriod"/>
            </a:pPr>
            <a:endParaRPr lang="en-GB" b="1" dirty="0">
              <a:solidFill>
                <a:srgbClr val="002060"/>
              </a:solidFill>
            </a:endParaRPr>
          </a:p>
          <a:p>
            <a:pPr marL="457200" indent="-457200" algn="l">
              <a:buAutoNum type="arabicPeriod"/>
            </a:pPr>
            <a:endParaRPr lang="en-GB" dirty="0">
              <a:solidFill>
                <a:srgbClr val="002060"/>
              </a:solidFill>
            </a:endParaRPr>
          </a:p>
        </p:txBody>
      </p:sp>
      <p:sp>
        <p:nvSpPr>
          <p:cNvPr id="4" name="TextBox 3">
            <a:extLst>
              <a:ext uri="{FF2B5EF4-FFF2-40B4-BE49-F238E27FC236}">
                <a16:creationId xmlns:a16="http://schemas.microsoft.com/office/drawing/2014/main" id="{D6D42677-2C47-4E17-AC87-D3C1E2EA5DC0}"/>
              </a:ext>
            </a:extLst>
          </p:cNvPr>
          <p:cNvSpPr txBox="1"/>
          <p:nvPr/>
        </p:nvSpPr>
        <p:spPr>
          <a:xfrm>
            <a:off x="1799267" y="2902713"/>
            <a:ext cx="5109504" cy="2620397"/>
          </a:xfrm>
          <a:prstGeom prst="rect">
            <a:avLst/>
          </a:prstGeom>
          <a:noFill/>
        </p:spPr>
        <p:txBody>
          <a:bodyPr wrap="square" rtlCol="0">
            <a:spAutoFit/>
          </a:bodyPr>
          <a:lstStyle/>
          <a:p>
            <a:pPr fontAlgn="base"/>
            <a:endParaRPr lang="en-GB" sz="2400" b="1" cap="small" dirty="0">
              <a:solidFill>
                <a:srgbClr val="E84926"/>
              </a:solidFill>
              <a:effectLst/>
              <a:latin typeface="Roboto Light" panose="02000000000000000000" pitchFamily="2" charset="0"/>
              <a:ea typeface="Roboto" panose="02000000000000000000" pitchFamily="2" charset="0"/>
              <a:cs typeface="Roboto" panose="02000000000000000000" pitchFamily="2" charset="0"/>
            </a:endParaRPr>
          </a:p>
          <a:p>
            <a:pPr marL="457200" indent="-457200" fontAlgn="base">
              <a:lnSpc>
                <a:spcPct val="150000"/>
              </a:lnSpc>
              <a:buFont typeface="Arial" panose="020B0604020202020204" pitchFamily="34" charset="0"/>
              <a:buChar char="•"/>
            </a:pPr>
            <a:r>
              <a:rPr lang="en-US" sz="2400" dirty="0">
                <a:solidFill>
                  <a:srgbClr val="002060"/>
                </a:solidFill>
              </a:rPr>
              <a:t>Communicate and inform</a:t>
            </a:r>
          </a:p>
          <a:p>
            <a:pPr marL="457200" indent="-457200" fontAlgn="base">
              <a:lnSpc>
                <a:spcPct val="150000"/>
              </a:lnSpc>
              <a:buFont typeface="Arial" panose="020B0604020202020204" pitchFamily="34" charset="0"/>
              <a:buChar char="•"/>
            </a:pPr>
            <a:r>
              <a:rPr lang="en-US" sz="2400" dirty="0">
                <a:solidFill>
                  <a:srgbClr val="002060"/>
                </a:solidFill>
              </a:rPr>
              <a:t>Involve communities</a:t>
            </a:r>
          </a:p>
          <a:p>
            <a:pPr marL="457200" indent="-457200" fontAlgn="base">
              <a:lnSpc>
                <a:spcPct val="150000"/>
              </a:lnSpc>
              <a:buFont typeface="Arial" panose="020B0604020202020204" pitchFamily="34" charset="0"/>
              <a:buChar char="•"/>
            </a:pPr>
            <a:r>
              <a:rPr lang="en-US" sz="2400" dirty="0">
                <a:solidFill>
                  <a:srgbClr val="002060"/>
                </a:solidFill>
              </a:rPr>
              <a:t>Act with urgency</a:t>
            </a:r>
          </a:p>
          <a:p>
            <a:pPr marL="457200" indent="-457200" fontAlgn="base">
              <a:lnSpc>
                <a:spcPct val="150000"/>
              </a:lnSpc>
              <a:buFont typeface="Arial" panose="020B0604020202020204" pitchFamily="34" charset="0"/>
              <a:buChar char="•"/>
            </a:pPr>
            <a:r>
              <a:rPr lang="en-US" sz="2400" dirty="0">
                <a:solidFill>
                  <a:srgbClr val="002060"/>
                </a:solidFill>
              </a:rPr>
              <a:t>Show ambition</a:t>
            </a:r>
          </a:p>
        </p:txBody>
      </p:sp>
      <p:sp>
        <p:nvSpPr>
          <p:cNvPr id="5" name="TextBox 4">
            <a:extLst>
              <a:ext uri="{FF2B5EF4-FFF2-40B4-BE49-F238E27FC236}">
                <a16:creationId xmlns:a16="http://schemas.microsoft.com/office/drawing/2014/main" id="{1F19CB07-1528-409A-A7A1-C1563D6323A2}"/>
              </a:ext>
            </a:extLst>
          </p:cNvPr>
          <p:cNvSpPr txBox="1"/>
          <p:nvPr/>
        </p:nvSpPr>
        <p:spPr>
          <a:xfrm>
            <a:off x="6973287" y="3271312"/>
            <a:ext cx="4771869" cy="1697068"/>
          </a:xfrm>
          <a:prstGeom prst="rect">
            <a:avLst/>
          </a:prstGeom>
          <a:noFill/>
        </p:spPr>
        <p:txBody>
          <a:bodyPr wrap="square" lIns="91440" tIns="45720" rIns="91440" bIns="45720" anchor="t">
            <a:spAutoFit/>
          </a:bodyPr>
          <a:lstStyle/>
          <a:p>
            <a:pPr marL="457200" indent="-457200" fontAlgn="base">
              <a:lnSpc>
                <a:spcPct val="150000"/>
              </a:lnSpc>
              <a:buFont typeface="Arial" panose="020B0604020202020204" pitchFamily="34" charset="0"/>
              <a:buChar char="•"/>
            </a:pPr>
            <a:r>
              <a:rPr lang="en-US" sz="2400" dirty="0">
                <a:solidFill>
                  <a:srgbClr val="002060"/>
                </a:solidFill>
              </a:rPr>
              <a:t>Demonstrate leadership</a:t>
            </a:r>
          </a:p>
          <a:p>
            <a:pPr marL="457200" indent="-457200" fontAlgn="base">
              <a:lnSpc>
                <a:spcPct val="150000"/>
              </a:lnSpc>
              <a:buFont typeface="Arial" panose="020B0604020202020204" pitchFamily="34" charset="0"/>
              <a:buChar char="•"/>
            </a:pPr>
            <a:r>
              <a:rPr lang="en-US" sz="2400" dirty="0">
                <a:solidFill>
                  <a:srgbClr val="002060"/>
                </a:solidFill>
              </a:rPr>
              <a:t>Be </a:t>
            </a:r>
            <a:r>
              <a:rPr lang="en-US" sz="2400">
                <a:solidFill>
                  <a:srgbClr val="002060"/>
                </a:solidFill>
              </a:rPr>
              <a:t>accountable</a:t>
            </a:r>
            <a:endParaRPr lang="en-US" sz="2400" dirty="0">
              <a:solidFill>
                <a:srgbClr val="002060"/>
              </a:solidFill>
            </a:endParaRPr>
          </a:p>
          <a:p>
            <a:pPr marL="457200" indent="-457200" fontAlgn="base">
              <a:lnSpc>
                <a:spcPct val="150000"/>
              </a:lnSpc>
              <a:buFont typeface="Arial" panose="020B0604020202020204" pitchFamily="34" charset="0"/>
              <a:buChar char="•"/>
            </a:pPr>
            <a:r>
              <a:rPr lang="en-US" sz="2400" dirty="0">
                <a:solidFill>
                  <a:srgbClr val="002060"/>
                </a:solidFill>
              </a:rPr>
              <a:t>Work with central government</a:t>
            </a:r>
            <a:endParaRPr lang="en-US" sz="1400" dirty="0">
              <a:solidFill>
                <a:srgbClr val="002060"/>
              </a:solidFill>
            </a:endParaRPr>
          </a:p>
        </p:txBody>
      </p:sp>
      <p:sp>
        <p:nvSpPr>
          <p:cNvPr id="8" name="Footer Placeholder 7">
            <a:extLst>
              <a:ext uri="{FF2B5EF4-FFF2-40B4-BE49-F238E27FC236}">
                <a16:creationId xmlns:a16="http://schemas.microsoft.com/office/drawing/2014/main" id="{A8388429-63DC-9F49-809E-865902FB0123}"/>
              </a:ext>
            </a:extLst>
          </p:cNvPr>
          <p:cNvSpPr>
            <a:spLocks noGrp="1"/>
          </p:cNvSpPr>
          <p:nvPr>
            <p:ph type="ftr" sz="quarter" idx="11"/>
          </p:nvPr>
        </p:nvSpPr>
        <p:spPr>
          <a:xfrm>
            <a:off x="0" y="5629285"/>
            <a:ext cx="12192000" cy="1228715"/>
          </a:xfrm>
          <a:blipFill>
            <a:blip r:embed="rId3"/>
            <a:stretch>
              <a:fillRect/>
            </a:stretch>
          </a:blipFill>
        </p:spPr>
        <p:txBody>
          <a:bodyPr/>
          <a:lstStyle/>
          <a:p>
            <a:endParaRPr lang="en-US" dirty="0"/>
          </a:p>
        </p:txBody>
      </p:sp>
    </p:spTree>
    <p:extLst>
      <p:ext uri="{BB962C8B-B14F-4D97-AF65-F5344CB8AC3E}">
        <p14:creationId xmlns:p14="http://schemas.microsoft.com/office/powerpoint/2010/main" val="2127752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4AA0F83-ECA6-402E-B159-0948EC14E791}"/>
              </a:ext>
            </a:extLst>
          </p:cNvPr>
          <p:cNvSpPr>
            <a:spLocks noGrp="1"/>
          </p:cNvSpPr>
          <p:nvPr>
            <p:ph type="subTitle" idx="1"/>
          </p:nvPr>
        </p:nvSpPr>
        <p:spPr>
          <a:xfrm>
            <a:off x="799235" y="1339596"/>
            <a:ext cx="10945921" cy="4146804"/>
          </a:xfrm>
        </p:spPr>
        <p:txBody>
          <a:bodyPr>
            <a:noAutofit/>
          </a:bodyPr>
          <a:lstStyle/>
          <a:p>
            <a:pPr algn="l"/>
            <a:r>
              <a:rPr lang="en-GB" u="sng" dirty="0">
                <a:solidFill>
                  <a:srgbClr val="002060"/>
                </a:solidFill>
              </a:rPr>
              <a:t>Energy</a:t>
            </a:r>
          </a:p>
          <a:p>
            <a:pPr marL="342900" indent="-342900" algn="l">
              <a:buFont typeface="Arial" panose="020B0604020202020204" pitchFamily="34" charset="0"/>
              <a:buChar char="•"/>
            </a:pPr>
            <a:r>
              <a:rPr lang="en-GB" dirty="0">
                <a:solidFill>
                  <a:srgbClr val="002060"/>
                </a:solidFill>
              </a:rPr>
              <a:t>Strong support for onshore wind, particularly when controlled locally by communities</a:t>
            </a:r>
          </a:p>
          <a:p>
            <a:pPr algn="l"/>
            <a:r>
              <a:rPr lang="en-GB" u="sng" dirty="0">
                <a:solidFill>
                  <a:srgbClr val="002060"/>
                </a:solidFill>
              </a:rPr>
              <a:t>Transport</a:t>
            </a:r>
          </a:p>
          <a:p>
            <a:pPr marL="342900" indent="-342900" algn="l">
              <a:buFont typeface="Arial" panose="020B0604020202020204" pitchFamily="34" charset="0"/>
              <a:buChar char="•"/>
            </a:pPr>
            <a:r>
              <a:rPr lang="en-GB" dirty="0">
                <a:solidFill>
                  <a:srgbClr val="002060"/>
                </a:solidFill>
              </a:rPr>
              <a:t>Strong support for electrification of vehicles. Some support for congestion charging. Little support for increasing car park charging or workplace parking levies. Would want to see sustainable alternatives in place first. </a:t>
            </a:r>
          </a:p>
          <a:p>
            <a:pPr algn="l"/>
            <a:r>
              <a:rPr lang="en-GB" u="sng" dirty="0">
                <a:solidFill>
                  <a:srgbClr val="002060"/>
                </a:solidFill>
              </a:rPr>
              <a:t>Buildings</a:t>
            </a:r>
          </a:p>
          <a:p>
            <a:pPr marL="342900" indent="-342900" algn="l">
              <a:buFont typeface="Arial" panose="020B0604020202020204" pitchFamily="34" charset="0"/>
              <a:buChar char="•"/>
            </a:pPr>
            <a:r>
              <a:rPr lang="en-GB" dirty="0">
                <a:solidFill>
                  <a:srgbClr val="002060"/>
                </a:solidFill>
              </a:rPr>
              <a:t>Some support for using regulation to require people to upgrade their homes. Specifically, strong support for doing so through the planning system and through linking council tax and business rates to the building’s energy performance. </a:t>
            </a:r>
          </a:p>
          <a:p>
            <a:pPr marL="342900" indent="-342900" algn="l">
              <a:buFont typeface="Arial" panose="020B0604020202020204" pitchFamily="34" charset="0"/>
              <a:buChar char="•"/>
            </a:pPr>
            <a:endParaRPr lang="en-GB" dirty="0">
              <a:solidFill>
                <a:srgbClr val="002060"/>
              </a:solidFill>
            </a:endParaRPr>
          </a:p>
          <a:p>
            <a:pPr algn="l"/>
            <a:endParaRPr lang="en-GB" dirty="0">
              <a:solidFill>
                <a:srgbClr val="002060"/>
              </a:solidFill>
            </a:endParaRPr>
          </a:p>
          <a:p>
            <a:pPr algn="l"/>
            <a:endParaRPr lang="en-GB" dirty="0">
              <a:solidFill>
                <a:srgbClr val="002060"/>
              </a:solidFill>
            </a:endParaRPr>
          </a:p>
          <a:p>
            <a:pPr marL="457200" indent="-457200" algn="l">
              <a:buFont typeface="Arial" panose="020B0604020202020204" pitchFamily="34" charset="0"/>
              <a:buAutoNum type="arabicPeriod"/>
            </a:pPr>
            <a:endParaRPr lang="en-GB" b="1" dirty="0">
              <a:solidFill>
                <a:srgbClr val="002060"/>
              </a:solidFill>
            </a:endParaRPr>
          </a:p>
          <a:p>
            <a:pPr marL="457200" indent="-457200" algn="l">
              <a:buAutoNum type="arabicPeriod"/>
            </a:pPr>
            <a:endParaRPr lang="en-GB" dirty="0">
              <a:solidFill>
                <a:srgbClr val="002060"/>
              </a:solidFill>
            </a:endParaRPr>
          </a:p>
        </p:txBody>
      </p:sp>
      <p:sp>
        <p:nvSpPr>
          <p:cNvPr id="4" name="TextBox 3">
            <a:extLst>
              <a:ext uri="{FF2B5EF4-FFF2-40B4-BE49-F238E27FC236}">
                <a16:creationId xmlns:a16="http://schemas.microsoft.com/office/drawing/2014/main" id="{EEFC7AD5-A4DB-491C-91FA-1FBC5244E40A}"/>
              </a:ext>
            </a:extLst>
          </p:cNvPr>
          <p:cNvSpPr txBox="1"/>
          <p:nvPr/>
        </p:nvSpPr>
        <p:spPr>
          <a:xfrm>
            <a:off x="7553691" y="538482"/>
            <a:ext cx="4015607" cy="461665"/>
          </a:xfrm>
          <a:prstGeom prst="rect">
            <a:avLst/>
          </a:prstGeom>
          <a:noFill/>
        </p:spPr>
        <p:txBody>
          <a:bodyPr wrap="square" rtlCol="0">
            <a:spAutoFit/>
          </a:bodyPr>
          <a:lstStyle/>
          <a:p>
            <a:pPr fontAlgn="base"/>
            <a:r>
              <a:rPr lang="en-GB" sz="2400" b="1" dirty="0">
                <a:solidFill>
                  <a:srgbClr val="FD5F40"/>
                </a:solidFill>
                <a:effectLst/>
                <a:latin typeface="+mj-lt"/>
                <a:ea typeface="Roboto" panose="02000000000000000000" pitchFamily="2" charset="0"/>
                <a:cs typeface="Roboto" panose="02000000000000000000" pitchFamily="2" charset="0"/>
              </a:rPr>
              <a:t>Caution – I’ve paraphrased this!</a:t>
            </a:r>
            <a:endParaRPr lang="en-US" sz="2400" dirty="0">
              <a:solidFill>
                <a:srgbClr val="FD5F40"/>
              </a:solidFill>
              <a:latin typeface="+mj-lt"/>
            </a:endParaRPr>
          </a:p>
        </p:txBody>
      </p:sp>
      <p:sp>
        <p:nvSpPr>
          <p:cNvPr id="6" name="Footer Placeholder 5">
            <a:extLst>
              <a:ext uri="{FF2B5EF4-FFF2-40B4-BE49-F238E27FC236}">
                <a16:creationId xmlns:a16="http://schemas.microsoft.com/office/drawing/2014/main" id="{FC5CFE4E-5C74-3D4C-A899-91CCBA715B54}"/>
              </a:ext>
            </a:extLst>
          </p:cNvPr>
          <p:cNvSpPr>
            <a:spLocks noGrp="1"/>
          </p:cNvSpPr>
          <p:nvPr>
            <p:ph type="ftr" sz="quarter" idx="11"/>
          </p:nvPr>
        </p:nvSpPr>
        <p:spPr>
          <a:xfrm>
            <a:off x="0" y="5710989"/>
            <a:ext cx="12192000" cy="1147011"/>
          </a:xfrm>
          <a:blipFill>
            <a:blip r:embed="rId2"/>
            <a:stretch>
              <a:fillRect/>
            </a:stretch>
          </a:blipFill>
        </p:spPr>
        <p:txBody>
          <a:bodyPr/>
          <a:lstStyle/>
          <a:p>
            <a:endParaRPr lang="en-US" dirty="0"/>
          </a:p>
        </p:txBody>
      </p:sp>
    </p:spTree>
    <p:extLst>
      <p:ext uri="{BB962C8B-B14F-4D97-AF65-F5344CB8AC3E}">
        <p14:creationId xmlns:p14="http://schemas.microsoft.com/office/powerpoint/2010/main" val="3841974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5673C-FF4D-4690-BC19-5414FDF0407B}"/>
              </a:ext>
            </a:extLst>
          </p:cNvPr>
          <p:cNvSpPr>
            <a:spLocks noGrp="1"/>
          </p:cNvSpPr>
          <p:nvPr>
            <p:ph type="ctrTitle"/>
          </p:nvPr>
        </p:nvSpPr>
        <p:spPr>
          <a:xfrm>
            <a:off x="799236" y="181975"/>
            <a:ext cx="9144000" cy="1014736"/>
          </a:xfrm>
        </p:spPr>
        <p:txBody>
          <a:bodyPr>
            <a:normAutofit/>
          </a:bodyPr>
          <a:lstStyle/>
          <a:p>
            <a:pPr algn="l"/>
            <a:r>
              <a:rPr lang="en-GB" sz="4400" dirty="0">
                <a:solidFill>
                  <a:srgbClr val="FD5F40"/>
                </a:solidFill>
              </a:rPr>
              <a:t>3. Citizens’ Assembly - What’s next?</a:t>
            </a:r>
          </a:p>
        </p:txBody>
      </p:sp>
      <p:sp>
        <p:nvSpPr>
          <p:cNvPr id="3" name="Subtitle 2">
            <a:extLst>
              <a:ext uri="{FF2B5EF4-FFF2-40B4-BE49-F238E27FC236}">
                <a16:creationId xmlns:a16="http://schemas.microsoft.com/office/drawing/2014/main" id="{E4AA0F83-ECA6-402E-B159-0948EC14E791}"/>
              </a:ext>
            </a:extLst>
          </p:cNvPr>
          <p:cNvSpPr>
            <a:spLocks noGrp="1"/>
          </p:cNvSpPr>
          <p:nvPr>
            <p:ph type="subTitle" idx="1"/>
          </p:nvPr>
        </p:nvSpPr>
        <p:spPr>
          <a:xfrm>
            <a:off x="799235" y="1339596"/>
            <a:ext cx="10945921" cy="4146804"/>
          </a:xfrm>
        </p:spPr>
        <p:txBody>
          <a:bodyPr vert="horz" lIns="91440" tIns="45720" rIns="91440" bIns="45720" rtlCol="0" anchor="t">
            <a:noAutofit/>
          </a:bodyPr>
          <a:lstStyle/>
          <a:p>
            <a:pPr marL="457200" indent="-457200" algn="l">
              <a:buFont typeface="Arial" panose="020B0604020202020204" pitchFamily="34" charset="0"/>
              <a:buChar char="•"/>
            </a:pPr>
            <a:r>
              <a:rPr lang="en-GB" dirty="0">
                <a:solidFill>
                  <a:srgbClr val="002060"/>
                </a:solidFill>
              </a:rPr>
              <a:t>The resolutions are being turned into implementable actions by the partnership</a:t>
            </a:r>
          </a:p>
          <a:p>
            <a:pPr lvl="1" algn="l"/>
            <a:endParaRPr lang="en-GB" sz="1800" dirty="0">
              <a:solidFill>
                <a:srgbClr val="FD5F4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r>
              <a:rPr lang="en-GB" dirty="0">
                <a:solidFill>
                  <a:srgbClr val="002060"/>
                </a:solidFill>
              </a:rPr>
              <a:t>17/03/2022 – 14/04/2022 - Public consultation on those actions</a:t>
            </a:r>
          </a:p>
          <a:p>
            <a:pPr algn="l"/>
            <a:endParaRPr lang="en-GB" sz="1800" dirty="0">
              <a:solidFill>
                <a:srgbClr val="FD5F40"/>
              </a:solidFill>
              <a:latin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r>
              <a:rPr lang="en-GB" dirty="0">
                <a:solidFill>
                  <a:srgbClr val="002060"/>
                </a:solidFill>
              </a:rPr>
              <a:t>Added to the Interim Plan to create a completed Final Plan</a:t>
            </a:r>
            <a:endParaRPr lang="en-GB" dirty="0">
              <a:solidFill>
                <a:srgbClr val="002060"/>
              </a:solidFill>
              <a:cs typeface="Calibri"/>
            </a:endParaRPr>
          </a:p>
          <a:p>
            <a:pPr algn="l"/>
            <a:endParaRPr lang="en-GB" dirty="0">
              <a:solidFill>
                <a:srgbClr val="002060"/>
              </a:solidFill>
            </a:endParaRPr>
          </a:p>
          <a:p>
            <a:pPr lvl="1" indent="-457200" algn="l">
              <a:spcBef>
                <a:spcPts val="1000"/>
              </a:spcBef>
              <a:buFont typeface="Arial" panose="020B0604020202020204" pitchFamily="34" charset="0"/>
              <a:buChar char="•"/>
            </a:pPr>
            <a:r>
              <a:rPr lang="en-GB" sz="2400" dirty="0">
                <a:solidFill>
                  <a:srgbClr val="002060"/>
                </a:solidFill>
              </a:rPr>
              <a:t>Ready for partners to adopt from August 2022</a:t>
            </a:r>
          </a:p>
          <a:p>
            <a:pPr algn="l"/>
            <a:endParaRPr lang="en-GB" dirty="0">
              <a:solidFill>
                <a:srgbClr val="002060"/>
              </a:solidFill>
            </a:endParaRPr>
          </a:p>
          <a:p>
            <a:pPr algn="l"/>
            <a:endParaRPr lang="en-GB" dirty="0">
              <a:solidFill>
                <a:srgbClr val="002060"/>
              </a:solidFill>
            </a:endParaRPr>
          </a:p>
          <a:p>
            <a:pPr algn="l"/>
            <a:endParaRPr lang="en-GB" dirty="0">
              <a:solidFill>
                <a:srgbClr val="002060"/>
              </a:solidFill>
            </a:endParaRPr>
          </a:p>
          <a:p>
            <a:pPr marL="457200" indent="-457200" algn="l">
              <a:buFont typeface="Arial" panose="020B0604020202020204" pitchFamily="34" charset="0"/>
              <a:buAutoNum type="arabicPeriod"/>
            </a:pPr>
            <a:endParaRPr lang="en-GB" b="1" dirty="0">
              <a:solidFill>
                <a:srgbClr val="002060"/>
              </a:solidFill>
            </a:endParaRPr>
          </a:p>
          <a:p>
            <a:pPr marL="457200" indent="-457200" algn="l">
              <a:buAutoNum type="arabicPeriod"/>
            </a:pPr>
            <a:endParaRPr lang="en-GB" dirty="0">
              <a:solidFill>
                <a:srgbClr val="002060"/>
              </a:solidFill>
            </a:endParaRPr>
          </a:p>
        </p:txBody>
      </p:sp>
      <p:sp>
        <p:nvSpPr>
          <p:cNvPr id="6" name="Footer Placeholder 5">
            <a:extLst>
              <a:ext uri="{FF2B5EF4-FFF2-40B4-BE49-F238E27FC236}">
                <a16:creationId xmlns:a16="http://schemas.microsoft.com/office/drawing/2014/main" id="{4577BB7F-93F2-A944-995E-72AEC24CF725}"/>
              </a:ext>
            </a:extLst>
          </p:cNvPr>
          <p:cNvSpPr>
            <a:spLocks noGrp="1"/>
          </p:cNvSpPr>
          <p:nvPr>
            <p:ph type="ftr" sz="quarter" idx="11"/>
          </p:nvPr>
        </p:nvSpPr>
        <p:spPr>
          <a:xfrm>
            <a:off x="0" y="5629285"/>
            <a:ext cx="12192000" cy="1228715"/>
          </a:xfrm>
          <a:blipFill>
            <a:blip r:embed="rId3"/>
            <a:stretch>
              <a:fillRect/>
            </a:stretch>
          </a:blipFill>
        </p:spPr>
        <p:txBody>
          <a:bodyPr/>
          <a:lstStyle/>
          <a:p>
            <a:endParaRPr lang="en-US" dirty="0"/>
          </a:p>
        </p:txBody>
      </p:sp>
    </p:spTree>
    <p:extLst>
      <p:ext uri="{BB962C8B-B14F-4D97-AF65-F5344CB8AC3E}">
        <p14:creationId xmlns:p14="http://schemas.microsoft.com/office/powerpoint/2010/main" val="2406464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5673C-FF4D-4690-BC19-5414FDF0407B}"/>
              </a:ext>
            </a:extLst>
          </p:cNvPr>
          <p:cNvSpPr>
            <a:spLocks noGrp="1"/>
          </p:cNvSpPr>
          <p:nvPr>
            <p:ph type="ctrTitle"/>
          </p:nvPr>
        </p:nvSpPr>
        <p:spPr>
          <a:xfrm>
            <a:off x="799236" y="181975"/>
            <a:ext cx="9144000" cy="1014736"/>
          </a:xfrm>
        </p:spPr>
        <p:txBody>
          <a:bodyPr>
            <a:normAutofit/>
          </a:bodyPr>
          <a:lstStyle/>
          <a:p>
            <a:pPr algn="l"/>
            <a:r>
              <a:rPr lang="en-GB" sz="4400" dirty="0">
                <a:solidFill>
                  <a:srgbClr val="FD5F40"/>
                </a:solidFill>
              </a:rPr>
              <a:t>4. Keeping up to date</a:t>
            </a:r>
          </a:p>
        </p:txBody>
      </p:sp>
      <p:sp>
        <p:nvSpPr>
          <p:cNvPr id="3" name="Subtitle 2">
            <a:extLst>
              <a:ext uri="{FF2B5EF4-FFF2-40B4-BE49-F238E27FC236}">
                <a16:creationId xmlns:a16="http://schemas.microsoft.com/office/drawing/2014/main" id="{E4AA0F83-ECA6-402E-B159-0948EC14E791}"/>
              </a:ext>
            </a:extLst>
          </p:cNvPr>
          <p:cNvSpPr>
            <a:spLocks noGrp="1"/>
          </p:cNvSpPr>
          <p:nvPr>
            <p:ph type="subTitle" idx="1"/>
          </p:nvPr>
        </p:nvSpPr>
        <p:spPr>
          <a:xfrm>
            <a:off x="799235" y="1339596"/>
            <a:ext cx="10912119" cy="4480911"/>
          </a:xfrm>
        </p:spPr>
        <p:txBody>
          <a:bodyPr>
            <a:noAutofit/>
          </a:bodyPr>
          <a:lstStyle/>
          <a:p>
            <a:pPr marL="457200" indent="-457200" algn="l">
              <a:buFont typeface="Arial" panose="020B0604020202020204" pitchFamily="34" charset="0"/>
              <a:buChar char="•"/>
            </a:pPr>
            <a:r>
              <a:rPr lang="en-GB" sz="2800" dirty="0">
                <a:solidFill>
                  <a:srgbClr val="002060"/>
                </a:solidFill>
              </a:rPr>
              <a:t>Sign up to the newsletter - </a:t>
            </a:r>
            <a:r>
              <a:rPr lang="en-GB" sz="2800" dirty="0">
                <a:solidFill>
                  <a:srgbClr val="002060"/>
                </a:solidFill>
                <a:hlinkClick r:id="rId3"/>
              </a:rPr>
              <a:t>www.devonclimateemergency.org.uk/join</a:t>
            </a:r>
            <a:r>
              <a:rPr lang="en-GB" sz="2800" dirty="0">
                <a:solidFill>
                  <a:srgbClr val="002060"/>
                </a:solidFill>
              </a:rPr>
              <a:t> </a:t>
            </a:r>
          </a:p>
          <a:p>
            <a:pPr marL="457200" indent="-457200" algn="l">
              <a:buFont typeface="Arial" panose="020B0604020202020204" pitchFamily="34" charset="0"/>
              <a:buChar char="•"/>
            </a:pPr>
            <a:r>
              <a:rPr lang="en-GB" sz="2800" dirty="0">
                <a:solidFill>
                  <a:srgbClr val="002060"/>
                </a:solidFill>
              </a:rPr>
              <a:t>Read more about the Assembly - </a:t>
            </a:r>
            <a:r>
              <a:rPr lang="en-GB" sz="2800" dirty="0">
                <a:solidFill>
                  <a:srgbClr val="002060"/>
                </a:solidFill>
                <a:hlinkClick r:id="rId4"/>
              </a:rPr>
              <a:t>www.devonclimateemergency.org.uk /</a:t>
            </a:r>
            <a:r>
              <a:rPr lang="en-GB" sz="2800" dirty="0" err="1">
                <a:solidFill>
                  <a:srgbClr val="002060"/>
                </a:solidFill>
                <a:hlinkClick r:id="rId4"/>
              </a:rPr>
              <a:t>CitizensAssembly</a:t>
            </a:r>
            <a:endParaRPr lang="en-GB" sz="2800" dirty="0">
              <a:solidFill>
                <a:srgbClr val="002060"/>
              </a:solidFill>
            </a:endParaRPr>
          </a:p>
          <a:p>
            <a:pPr marL="457200" indent="-457200" algn="l">
              <a:spcBef>
                <a:spcPts val="3000"/>
              </a:spcBef>
              <a:buFont typeface="Arial" panose="020B0604020202020204" pitchFamily="34" charset="0"/>
              <a:buChar char="•"/>
            </a:pPr>
            <a:r>
              <a:rPr lang="en-GB" sz="2800" dirty="0">
                <a:solidFill>
                  <a:srgbClr val="002060"/>
                </a:solidFill>
              </a:rPr>
              <a:t>Follow and engage with the project on social media </a:t>
            </a:r>
          </a:p>
          <a:p>
            <a:pPr algn="l">
              <a:spcBef>
                <a:spcPts val="1800"/>
              </a:spcBef>
            </a:pPr>
            <a:r>
              <a:rPr lang="en-GB" sz="2800" b="1" i="1" dirty="0">
                <a:solidFill>
                  <a:srgbClr val="002060"/>
                </a:solidFill>
              </a:rPr>
              <a:t>	</a:t>
            </a:r>
            <a:r>
              <a:rPr lang="en-GB" sz="2800" dirty="0">
                <a:solidFill>
                  <a:srgbClr val="002060"/>
                </a:solidFill>
              </a:rPr>
              <a:t>Twitter	@devonclimate</a:t>
            </a:r>
          </a:p>
          <a:p>
            <a:pPr algn="l"/>
            <a:r>
              <a:rPr lang="en-GB" sz="2800" dirty="0">
                <a:solidFill>
                  <a:srgbClr val="002060"/>
                </a:solidFill>
              </a:rPr>
              <a:t>	Instagram	@devonclimateemergency</a:t>
            </a:r>
          </a:p>
          <a:p>
            <a:pPr algn="l"/>
            <a:r>
              <a:rPr lang="en-GB" sz="2800" dirty="0">
                <a:solidFill>
                  <a:srgbClr val="002060"/>
                </a:solidFill>
              </a:rPr>
              <a:t>	Facebook	@DevonClimateEmergency</a:t>
            </a:r>
          </a:p>
          <a:p>
            <a:pPr algn="l"/>
            <a:endParaRPr lang="en-GB" b="1" dirty="0">
              <a:solidFill>
                <a:srgbClr val="1B346B"/>
              </a:solidFill>
            </a:endParaRPr>
          </a:p>
          <a:p>
            <a:pPr marL="457200" indent="-457200" algn="l">
              <a:buFont typeface="Arial" panose="020B0604020202020204" pitchFamily="34" charset="0"/>
              <a:buAutoNum type="arabicPeriod"/>
            </a:pPr>
            <a:endParaRPr lang="en-GB" b="1" dirty="0">
              <a:solidFill>
                <a:srgbClr val="002060"/>
              </a:solidFill>
            </a:endParaRPr>
          </a:p>
          <a:p>
            <a:pPr marL="457200" indent="-457200" algn="l">
              <a:buAutoNum type="arabicPeriod"/>
            </a:pPr>
            <a:endParaRPr lang="en-GB" dirty="0">
              <a:solidFill>
                <a:srgbClr val="002060"/>
              </a:solidFill>
            </a:endParaRPr>
          </a:p>
        </p:txBody>
      </p:sp>
      <p:sp>
        <p:nvSpPr>
          <p:cNvPr id="6" name="Footer Placeholder 5">
            <a:extLst>
              <a:ext uri="{FF2B5EF4-FFF2-40B4-BE49-F238E27FC236}">
                <a16:creationId xmlns:a16="http://schemas.microsoft.com/office/drawing/2014/main" id="{44F15005-E3AC-664B-A2F1-3DA0CADC9539}"/>
              </a:ext>
            </a:extLst>
          </p:cNvPr>
          <p:cNvSpPr>
            <a:spLocks noGrp="1"/>
          </p:cNvSpPr>
          <p:nvPr>
            <p:ph type="ftr" sz="quarter" idx="11"/>
          </p:nvPr>
        </p:nvSpPr>
        <p:spPr>
          <a:xfrm>
            <a:off x="0" y="5843264"/>
            <a:ext cx="12192000" cy="1014736"/>
          </a:xfrm>
          <a:blipFill>
            <a:blip r:embed="rId5"/>
            <a:stretch>
              <a:fillRect/>
            </a:stretch>
          </a:blipFill>
        </p:spPr>
        <p:txBody>
          <a:bodyPr/>
          <a:lstStyle/>
          <a:p>
            <a:endParaRPr lang="en-US" dirty="0"/>
          </a:p>
        </p:txBody>
      </p:sp>
    </p:spTree>
    <p:extLst>
      <p:ext uri="{BB962C8B-B14F-4D97-AF65-F5344CB8AC3E}">
        <p14:creationId xmlns:p14="http://schemas.microsoft.com/office/powerpoint/2010/main" val="21357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288AE-7F26-47DA-868C-97566C8E9D28}"/>
              </a:ext>
            </a:extLst>
          </p:cNvPr>
          <p:cNvSpPr>
            <a:spLocks noGrp="1"/>
          </p:cNvSpPr>
          <p:nvPr>
            <p:ph type="ctrTitle"/>
          </p:nvPr>
        </p:nvSpPr>
        <p:spPr>
          <a:xfrm>
            <a:off x="795648" y="1399031"/>
            <a:ext cx="9203376" cy="3092757"/>
          </a:xfrm>
        </p:spPr>
        <p:txBody>
          <a:bodyPr/>
          <a:lstStyle/>
          <a:p>
            <a:br>
              <a:rPr lang="en-GB" dirty="0">
                <a:solidFill>
                  <a:srgbClr val="1B346B"/>
                </a:solidFill>
              </a:rPr>
            </a:br>
            <a:r>
              <a:rPr lang="en-GB" dirty="0">
                <a:solidFill>
                  <a:srgbClr val="1B346B"/>
                </a:solidFill>
              </a:rPr>
              <a:t>Devon Climate Assembly </a:t>
            </a:r>
            <a:br>
              <a:rPr lang="en-GB" dirty="0">
                <a:solidFill>
                  <a:srgbClr val="1B346B"/>
                </a:solidFill>
              </a:rPr>
            </a:br>
            <a:r>
              <a:rPr lang="en-GB" sz="4400" dirty="0">
                <a:solidFill>
                  <a:srgbClr val="1B346B"/>
                </a:solidFill>
              </a:rPr>
              <a:t>Alice Moseley, Rebecca Sandover, Patrick Devine-Wright, </a:t>
            </a:r>
            <a:r>
              <a:rPr lang="en-GB" sz="4400" dirty="0" err="1">
                <a:solidFill>
                  <a:srgbClr val="1B346B"/>
                </a:solidFill>
              </a:rPr>
              <a:t>Fionnguala</a:t>
            </a:r>
            <a:r>
              <a:rPr lang="en-GB" sz="4400" dirty="0">
                <a:solidFill>
                  <a:srgbClr val="1B346B"/>
                </a:solidFill>
              </a:rPr>
              <a:t> Sherry-Brennan</a:t>
            </a:r>
            <a:br>
              <a:rPr lang="en-GB" dirty="0"/>
            </a:br>
            <a:endParaRPr lang="en-GB" dirty="0"/>
          </a:p>
        </p:txBody>
      </p:sp>
      <p:sp>
        <p:nvSpPr>
          <p:cNvPr id="3" name="Subtitle 2">
            <a:extLst>
              <a:ext uri="{FF2B5EF4-FFF2-40B4-BE49-F238E27FC236}">
                <a16:creationId xmlns:a16="http://schemas.microsoft.com/office/drawing/2014/main" id="{9A426020-C64A-4FFC-A16F-48B08BB99C6D}"/>
              </a:ext>
            </a:extLst>
          </p:cNvPr>
          <p:cNvSpPr>
            <a:spLocks noGrp="1"/>
          </p:cNvSpPr>
          <p:nvPr>
            <p:ph type="subTitle" idx="1"/>
          </p:nvPr>
        </p:nvSpPr>
        <p:spPr>
          <a:xfrm>
            <a:off x="1069848" y="4678878"/>
            <a:ext cx="7891272" cy="780090"/>
          </a:xfrm>
        </p:spPr>
        <p:txBody>
          <a:bodyPr>
            <a:normAutofit/>
          </a:bodyPr>
          <a:lstStyle/>
          <a:p>
            <a:r>
              <a:rPr lang="en-GB" sz="3200" i="1" dirty="0">
                <a:solidFill>
                  <a:srgbClr val="FD5F40"/>
                </a:solidFill>
              </a:rPr>
              <a:t> </a:t>
            </a:r>
          </a:p>
        </p:txBody>
      </p:sp>
      <p:sp>
        <p:nvSpPr>
          <p:cNvPr id="4" name="Footer Placeholder 3">
            <a:extLst>
              <a:ext uri="{FF2B5EF4-FFF2-40B4-BE49-F238E27FC236}">
                <a16:creationId xmlns:a16="http://schemas.microsoft.com/office/drawing/2014/main" id="{5C26FCCD-ED77-BA41-9E5D-4B4D42B993F7}"/>
              </a:ext>
            </a:extLst>
          </p:cNvPr>
          <p:cNvSpPr>
            <a:spLocks noGrp="1"/>
          </p:cNvSpPr>
          <p:nvPr>
            <p:ph type="ftr" sz="quarter" idx="11"/>
          </p:nvPr>
        </p:nvSpPr>
        <p:spPr>
          <a:xfrm>
            <a:off x="0" y="4957011"/>
            <a:ext cx="4069115" cy="1900989"/>
          </a:xfrm>
          <a:blipFill>
            <a:blip r:embed="rId2"/>
            <a:stretch>
              <a:fillRect/>
            </a:stretch>
          </a:blipFill>
        </p:spPr>
        <p:txBody>
          <a:bodyPr/>
          <a:lstStyle/>
          <a:p>
            <a:endParaRPr lang="en-US" dirty="0"/>
          </a:p>
        </p:txBody>
      </p:sp>
    </p:spTree>
    <p:extLst>
      <p:ext uri="{BB962C8B-B14F-4D97-AF65-F5344CB8AC3E}">
        <p14:creationId xmlns:p14="http://schemas.microsoft.com/office/powerpoint/2010/main" val="2930340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83712-B7BE-884D-B031-8E445614B701}"/>
              </a:ext>
            </a:extLst>
          </p:cNvPr>
          <p:cNvSpPr>
            <a:spLocks noGrp="1"/>
          </p:cNvSpPr>
          <p:nvPr>
            <p:ph type="title"/>
          </p:nvPr>
        </p:nvSpPr>
        <p:spPr/>
        <p:txBody>
          <a:bodyPr/>
          <a:lstStyle/>
          <a:p>
            <a:r>
              <a:rPr lang="en-GB"/>
              <a:t>Timing your citizens’ assembly or jury</a:t>
            </a:r>
          </a:p>
        </p:txBody>
      </p:sp>
    </p:spTree>
    <p:extLst>
      <p:ext uri="{BB962C8B-B14F-4D97-AF65-F5344CB8AC3E}">
        <p14:creationId xmlns:p14="http://schemas.microsoft.com/office/powerpoint/2010/main" val="333930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l="-2000" r="-2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184395-16AA-5544-8FFB-A25E7237F209}"/>
              </a:ext>
            </a:extLst>
          </p:cNvPr>
          <p:cNvSpPr>
            <a:spLocks noGrp="1"/>
          </p:cNvSpPr>
          <p:nvPr>
            <p:ph type="title"/>
          </p:nvPr>
        </p:nvSpPr>
        <p:spPr/>
        <p:txBody>
          <a:bodyPr/>
          <a:lstStyle/>
          <a:p>
            <a:r>
              <a:rPr lang="en-GB"/>
              <a:t>Planning &amp; timing your citizens’ assembly or jury</a:t>
            </a:r>
          </a:p>
        </p:txBody>
      </p:sp>
      <p:sp>
        <p:nvSpPr>
          <p:cNvPr id="6" name="Content Placeholder 5">
            <a:extLst>
              <a:ext uri="{FF2B5EF4-FFF2-40B4-BE49-F238E27FC236}">
                <a16:creationId xmlns:a16="http://schemas.microsoft.com/office/drawing/2014/main" id="{8881BF37-D1BA-7548-A166-6436336F65E6}"/>
              </a:ext>
            </a:extLst>
          </p:cNvPr>
          <p:cNvSpPr>
            <a:spLocks noGrp="1"/>
          </p:cNvSpPr>
          <p:nvPr>
            <p:ph sz="half" idx="1"/>
          </p:nvPr>
        </p:nvSpPr>
        <p:spPr/>
        <p:txBody>
          <a:bodyPr vert="horz" lIns="91440" tIns="45720" rIns="91440" bIns="45720" rtlCol="0" anchor="t">
            <a:normAutofit fontScale="92500" lnSpcReduction="10000"/>
          </a:bodyPr>
          <a:lstStyle/>
          <a:p>
            <a:pPr marL="0" indent="0">
              <a:buNone/>
            </a:pPr>
            <a:r>
              <a:rPr lang="en-GB" sz="2400"/>
              <a:t>They take TIME</a:t>
            </a:r>
          </a:p>
          <a:p>
            <a:pPr marL="0" indent="0">
              <a:buNone/>
            </a:pPr>
            <a:r>
              <a:rPr lang="en-GB" sz="2400"/>
              <a:t>Planning an assembly is an iterative process:</a:t>
            </a:r>
          </a:p>
          <a:p>
            <a:pPr lvl="1"/>
            <a:r>
              <a:rPr lang="en-GB" sz="2200"/>
              <a:t>topic selection</a:t>
            </a:r>
          </a:p>
          <a:p>
            <a:pPr lvl="1"/>
            <a:r>
              <a:rPr lang="en-GB" sz="2200"/>
              <a:t>question framing and refining</a:t>
            </a:r>
          </a:p>
          <a:p>
            <a:pPr lvl="1"/>
            <a:r>
              <a:rPr lang="en-GB" sz="2200"/>
              <a:t>choosing &amp; arranging speakers</a:t>
            </a:r>
          </a:p>
          <a:p>
            <a:pPr lvl="1"/>
            <a:r>
              <a:rPr lang="en-GB" sz="2200"/>
              <a:t>choosing information for assembly members</a:t>
            </a:r>
          </a:p>
          <a:p>
            <a:pPr marL="0" indent="0">
              <a:buNone/>
            </a:pPr>
            <a:r>
              <a:rPr lang="en-GB" sz="2400"/>
              <a:t>Integration with:</a:t>
            </a:r>
          </a:p>
          <a:p>
            <a:r>
              <a:rPr lang="en-GB" sz="2200"/>
              <a:t>other policies and plans</a:t>
            </a:r>
          </a:p>
          <a:p>
            <a:r>
              <a:rPr lang="en-GB" sz="2200"/>
              <a:t>other local authorities</a:t>
            </a:r>
          </a:p>
        </p:txBody>
      </p:sp>
      <p:pic>
        <p:nvPicPr>
          <p:cNvPr id="9" name="Content Placeholder 8" descr="A picture containing different, clock, wooden, watch&#10;&#10;Description automatically generated">
            <a:extLst>
              <a:ext uri="{FF2B5EF4-FFF2-40B4-BE49-F238E27FC236}">
                <a16:creationId xmlns:a16="http://schemas.microsoft.com/office/drawing/2014/main" id="{637FCE12-CAD9-C547-87DF-4BCBA15614BD}"/>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96000" y="2194560"/>
            <a:ext cx="5553231" cy="3706178"/>
          </a:xfrm>
          <a:effectLst>
            <a:glow rad="88900">
              <a:schemeClr val="accent1">
                <a:lumMod val="20000"/>
                <a:lumOff val="80000"/>
                <a:alpha val="27196"/>
              </a:schemeClr>
            </a:glow>
            <a:softEdge rad="31750"/>
          </a:effectLst>
        </p:spPr>
      </p:pic>
    </p:spTree>
    <p:extLst>
      <p:ext uri="{BB962C8B-B14F-4D97-AF65-F5344CB8AC3E}">
        <p14:creationId xmlns:p14="http://schemas.microsoft.com/office/powerpoint/2010/main" val="3501587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l="-2000" r="-2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184395-16AA-5544-8FFB-A25E7237F209}"/>
              </a:ext>
            </a:extLst>
          </p:cNvPr>
          <p:cNvSpPr>
            <a:spLocks noGrp="1"/>
          </p:cNvSpPr>
          <p:nvPr>
            <p:ph type="title"/>
          </p:nvPr>
        </p:nvSpPr>
        <p:spPr/>
        <p:txBody>
          <a:bodyPr/>
          <a:lstStyle/>
          <a:p>
            <a:r>
              <a:rPr lang="en-GB" dirty="0"/>
              <a:t>Timing, priorities, momentum</a:t>
            </a:r>
          </a:p>
        </p:txBody>
      </p:sp>
      <p:sp>
        <p:nvSpPr>
          <p:cNvPr id="6" name="Content Placeholder 5">
            <a:extLst>
              <a:ext uri="{FF2B5EF4-FFF2-40B4-BE49-F238E27FC236}">
                <a16:creationId xmlns:a16="http://schemas.microsoft.com/office/drawing/2014/main" id="{8881BF37-D1BA-7548-A166-6436336F65E6}"/>
              </a:ext>
            </a:extLst>
          </p:cNvPr>
          <p:cNvSpPr>
            <a:spLocks noGrp="1"/>
          </p:cNvSpPr>
          <p:nvPr>
            <p:ph idx="1"/>
          </p:nvPr>
        </p:nvSpPr>
        <p:spPr>
          <a:xfrm>
            <a:off x="1069848" y="2121408"/>
            <a:ext cx="10058400" cy="4251960"/>
          </a:xfrm>
        </p:spPr>
        <p:txBody>
          <a:bodyPr vert="horz" lIns="91440" tIns="45720" rIns="91440" bIns="45720" rtlCol="0" anchor="t">
            <a:normAutofit lnSpcReduction="10000"/>
          </a:bodyPr>
          <a:lstStyle/>
          <a:p>
            <a:pPr marL="0" indent="0">
              <a:buNone/>
            </a:pPr>
            <a:r>
              <a:rPr lang="en-GB" sz="2400" dirty="0"/>
              <a:t>Choosing the right time &amp; building on/ maintaining momentum</a:t>
            </a:r>
          </a:p>
          <a:p>
            <a:r>
              <a:rPr lang="en-GB" dirty="0"/>
              <a:t>What is the assembly intended to achieve? Feeding into a new climate action plan or another type of plan? This may impact on </a:t>
            </a:r>
            <a:r>
              <a:rPr lang="en-GB" i="1" dirty="0"/>
              <a:t>when </a:t>
            </a:r>
            <a:r>
              <a:rPr lang="en-GB" dirty="0"/>
              <a:t>you conduct it</a:t>
            </a:r>
          </a:p>
          <a:p>
            <a:pPr>
              <a:buClr>
                <a:srgbClr val="9E3611"/>
              </a:buClr>
            </a:pPr>
            <a:endParaRPr lang="en-GB"/>
          </a:p>
          <a:p>
            <a:pPr marL="0" indent="0">
              <a:buNone/>
            </a:pPr>
            <a:r>
              <a:rPr lang="en-GB" dirty="0"/>
              <a:t>Priorities</a:t>
            </a:r>
          </a:p>
          <a:p>
            <a:pPr lvl="1"/>
            <a:r>
              <a:rPr lang="en-GB" dirty="0"/>
              <a:t>Establish your priorities:</a:t>
            </a:r>
          </a:p>
          <a:p>
            <a:pPr marL="617220" lvl="1" indent="-342900">
              <a:buAutoNum type="arabicParenBoth"/>
            </a:pPr>
            <a:r>
              <a:rPr lang="en-GB" dirty="0"/>
              <a:t>Moving ahead with pre-existing or predefined actions/ options</a:t>
            </a:r>
          </a:p>
          <a:p>
            <a:pPr marL="617220" lvl="1" indent="-342900">
              <a:buAutoNum type="arabicParenBoth"/>
            </a:pPr>
            <a:r>
              <a:rPr lang="en-GB" dirty="0"/>
              <a:t>Exploring broader public values and priorities, assessing support &amp; generating ideas for new actions</a:t>
            </a:r>
          </a:p>
          <a:p>
            <a:r>
              <a:rPr lang="en-GB" dirty="0">
                <a:ea typeface="+mn-lt"/>
                <a:cs typeface="+mn-lt"/>
              </a:rPr>
              <a:t>What momentum exists and may need to be maintained in the context of your assembly or jury?</a:t>
            </a:r>
          </a:p>
          <a:p>
            <a:pPr>
              <a:buClr>
                <a:srgbClr val="9E3611"/>
              </a:buClr>
            </a:pPr>
            <a:r>
              <a:rPr lang="en-GB" dirty="0"/>
              <a:t>Do you intend to continue the public engagement process in a more ongoing/ permanent manner? How?</a:t>
            </a:r>
          </a:p>
        </p:txBody>
      </p:sp>
    </p:spTree>
    <p:extLst>
      <p:ext uri="{BB962C8B-B14F-4D97-AF65-F5344CB8AC3E}">
        <p14:creationId xmlns:p14="http://schemas.microsoft.com/office/powerpoint/2010/main" val="2590095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551"/>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15598-6888-1146-AD74-71EB736C5323}"/>
              </a:ext>
            </a:extLst>
          </p:cNvPr>
          <p:cNvSpPr>
            <a:spLocks noGrp="1"/>
          </p:cNvSpPr>
          <p:nvPr>
            <p:ph type="title"/>
          </p:nvPr>
        </p:nvSpPr>
        <p:spPr>
          <a:xfrm>
            <a:off x="1069848" y="484632"/>
            <a:ext cx="2541257" cy="1262798"/>
          </a:xfrm>
        </p:spPr>
        <p:txBody>
          <a:bodyPr/>
          <a:lstStyle/>
          <a:p>
            <a:r>
              <a:rPr lang="en-GB"/>
              <a:t>speakers</a:t>
            </a:r>
          </a:p>
        </p:txBody>
      </p:sp>
      <p:grpSp>
        <p:nvGrpSpPr>
          <p:cNvPr id="39" name="Group 38">
            <a:extLst>
              <a:ext uri="{FF2B5EF4-FFF2-40B4-BE49-F238E27FC236}">
                <a16:creationId xmlns:a16="http://schemas.microsoft.com/office/drawing/2014/main" id="{116E34FB-1B41-2646-864F-162BEBF705C7}"/>
              </a:ext>
            </a:extLst>
          </p:cNvPr>
          <p:cNvGrpSpPr/>
          <p:nvPr/>
        </p:nvGrpSpPr>
        <p:grpSpPr>
          <a:xfrm>
            <a:off x="387620" y="1972353"/>
            <a:ext cx="2736000" cy="2870590"/>
            <a:chOff x="4490882" y="248618"/>
            <a:chExt cx="2736000" cy="2870590"/>
          </a:xfrm>
          <a:effectLst>
            <a:glow rad="342900">
              <a:schemeClr val="accent1">
                <a:lumMod val="20000"/>
                <a:lumOff val="80000"/>
                <a:alpha val="40000"/>
              </a:schemeClr>
            </a:glow>
          </a:effectLst>
        </p:grpSpPr>
        <p:pic>
          <p:nvPicPr>
            <p:cNvPr id="31" name="Picture 30" descr="A person with red hair&#10;&#10;Description automatically generated with medium confidence">
              <a:extLst>
                <a:ext uri="{FF2B5EF4-FFF2-40B4-BE49-F238E27FC236}">
                  <a16:creationId xmlns:a16="http://schemas.microsoft.com/office/drawing/2014/main" id="{3DD3DB80-E1CD-344F-B73E-F61FFC45FCDB}"/>
                </a:ext>
              </a:extLst>
            </p:cNvPr>
            <p:cNvPicPr>
              <a:picLocks noChangeAspect="1"/>
            </p:cNvPicPr>
            <p:nvPr/>
          </p:nvPicPr>
          <p:blipFill rotWithShape="1">
            <a:blip r:embed="rId3">
              <a:extLst>
                <a:ext uri="{28A0092B-C50C-407E-A947-70E740481C1C}">
                  <a14:useLocalDpi xmlns:a14="http://schemas.microsoft.com/office/drawing/2010/main" val="0"/>
                </a:ext>
              </a:extLst>
            </a:blip>
            <a:srcRect l="14148" r="14148"/>
            <a:stretch/>
          </p:blipFill>
          <p:spPr>
            <a:xfrm>
              <a:off x="4490882" y="248618"/>
              <a:ext cx="2736000" cy="2501258"/>
            </a:xfrm>
            <a:prstGeom prst="rect">
              <a:avLst/>
            </a:prstGeom>
          </p:spPr>
        </p:pic>
        <p:sp>
          <p:nvSpPr>
            <p:cNvPr id="32" name="TextBox 31">
              <a:extLst>
                <a:ext uri="{FF2B5EF4-FFF2-40B4-BE49-F238E27FC236}">
                  <a16:creationId xmlns:a16="http://schemas.microsoft.com/office/drawing/2014/main" id="{903E2641-2F54-BF47-9CF2-D6555B55E472}"/>
                </a:ext>
              </a:extLst>
            </p:cNvPr>
            <p:cNvSpPr txBox="1"/>
            <p:nvPr/>
          </p:nvSpPr>
          <p:spPr>
            <a:xfrm>
              <a:off x="4490882" y="2749876"/>
              <a:ext cx="2687203" cy="369332"/>
            </a:xfrm>
            <a:prstGeom prst="rect">
              <a:avLst/>
            </a:prstGeom>
            <a:noFill/>
          </p:spPr>
          <p:txBody>
            <a:bodyPr wrap="square" rtlCol="0">
              <a:spAutoFit/>
            </a:bodyPr>
            <a:lstStyle/>
            <a:p>
              <a:r>
                <a:rPr lang="en-GB"/>
                <a:t>Kaela Scott - Involve</a:t>
              </a:r>
            </a:p>
          </p:txBody>
        </p:sp>
      </p:grpSp>
      <p:grpSp>
        <p:nvGrpSpPr>
          <p:cNvPr id="40" name="Group 39">
            <a:extLst>
              <a:ext uri="{FF2B5EF4-FFF2-40B4-BE49-F238E27FC236}">
                <a16:creationId xmlns:a16="http://schemas.microsoft.com/office/drawing/2014/main" id="{BEF6BCEB-BC9F-D746-BB9E-2C23FE2B761A}"/>
              </a:ext>
            </a:extLst>
          </p:cNvPr>
          <p:cNvGrpSpPr/>
          <p:nvPr/>
        </p:nvGrpSpPr>
        <p:grpSpPr>
          <a:xfrm>
            <a:off x="6345313" y="3431154"/>
            <a:ext cx="2687203" cy="2551331"/>
            <a:chOff x="8882466" y="248618"/>
            <a:chExt cx="2687203" cy="2551331"/>
          </a:xfrm>
          <a:effectLst>
            <a:glow rad="342900">
              <a:schemeClr val="accent1">
                <a:lumMod val="20000"/>
                <a:lumOff val="80000"/>
                <a:alpha val="40000"/>
              </a:schemeClr>
            </a:glow>
          </a:effectLst>
        </p:grpSpPr>
        <p:pic>
          <p:nvPicPr>
            <p:cNvPr id="21" name="Picture 20" descr="A person smiling for the camera&#10;&#10;Description automatically generated with medium confidence">
              <a:extLst>
                <a:ext uri="{FF2B5EF4-FFF2-40B4-BE49-F238E27FC236}">
                  <a16:creationId xmlns:a16="http://schemas.microsoft.com/office/drawing/2014/main" id="{D03B69A3-62E5-AE4A-84AE-64A0CF88E3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2466" y="248618"/>
              <a:ext cx="1905000" cy="1905000"/>
            </a:xfrm>
            <a:prstGeom prst="rect">
              <a:avLst/>
            </a:prstGeom>
          </p:spPr>
        </p:pic>
        <p:sp>
          <p:nvSpPr>
            <p:cNvPr id="33" name="TextBox 32">
              <a:extLst>
                <a:ext uri="{FF2B5EF4-FFF2-40B4-BE49-F238E27FC236}">
                  <a16:creationId xmlns:a16="http://schemas.microsoft.com/office/drawing/2014/main" id="{36D15C9B-2971-3B4E-86BF-93A8F0162378}"/>
                </a:ext>
              </a:extLst>
            </p:cNvPr>
            <p:cNvSpPr txBox="1"/>
            <p:nvPr/>
          </p:nvSpPr>
          <p:spPr>
            <a:xfrm>
              <a:off x="8882466" y="2153618"/>
              <a:ext cx="2687203" cy="646331"/>
            </a:xfrm>
            <a:prstGeom prst="rect">
              <a:avLst/>
            </a:prstGeom>
            <a:noFill/>
          </p:spPr>
          <p:txBody>
            <a:bodyPr wrap="square" rtlCol="0">
              <a:spAutoFit/>
            </a:bodyPr>
            <a:lstStyle/>
            <a:p>
              <a:r>
                <a:rPr lang="en-GB"/>
                <a:t>Patrick Devine-Wright – University of Exeter</a:t>
              </a:r>
            </a:p>
          </p:txBody>
        </p:sp>
      </p:grpSp>
      <p:grpSp>
        <p:nvGrpSpPr>
          <p:cNvPr id="42" name="Group 41">
            <a:extLst>
              <a:ext uri="{FF2B5EF4-FFF2-40B4-BE49-F238E27FC236}">
                <a16:creationId xmlns:a16="http://schemas.microsoft.com/office/drawing/2014/main" id="{209C6ABB-9BA8-2446-A265-084B17E38C0F}"/>
              </a:ext>
            </a:extLst>
          </p:cNvPr>
          <p:cNvGrpSpPr/>
          <p:nvPr/>
        </p:nvGrpSpPr>
        <p:grpSpPr>
          <a:xfrm>
            <a:off x="9629596" y="3065633"/>
            <a:ext cx="2687203" cy="2828331"/>
            <a:chOff x="8762996" y="3528034"/>
            <a:chExt cx="2687203" cy="2828331"/>
          </a:xfrm>
          <a:effectLst>
            <a:glow rad="342900">
              <a:schemeClr val="accent1">
                <a:lumMod val="20000"/>
                <a:lumOff val="80000"/>
                <a:alpha val="40167"/>
              </a:schemeClr>
            </a:glow>
          </a:effectLst>
        </p:grpSpPr>
        <p:pic>
          <p:nvPicPr>
            <p:cNvPr id="23" name="Picture 22" descr="A person smiling for the camera&#10;&#10;Description automatically generated with medium confidence">
              <a:extLst>
                <a:ext uri="{FF2B5EF4-FFF2-40B4-BE49-F238E27FC236}">
                  <a16:creationId xmlns:a16="http://schemas.microsoft.com/office/drawing/2014/main" id="{73E74987-B878-B44C-A037-DD8F681C54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1411" y="3528034"/>
              <a:ext cx="1905001" cy="1905001"/>
            </a:xfrm>
            <a:prstGeom prst="rect">
              <a:avLst/>
            </a:prstGeom>
          </p:spPr>
        </p:pic>
        <p:sp>
          <p:nvSpPr>
            <p:cNvPr id="34" name="TextBox 33">
              <a:extLst>
                <a:ext uri="{FF2B5EF4-FFF2-40B4-BE49-F238E27FC236}">
                  <a16:creationId xmlns:a16="http://schemas.microsoft.com/office/drawing/2014/main" id="{57D88812-BCF8-1F40-B418-15CE484B2678}"/>
                </a:ext>
              </a:extLst>
            </p:cNvPr>
            <p:cNvSpPr txBox="1"/>
            <p:nvPr/>
          </p:nvSpPr>
          <p:spPr>
            <a:xfrm>
              <a:off x="8762996" y="5433035"/>
              <a:ext cx="2687203" cy="923330"/>
            </a:xfrm>
            <a:prstGeom prst="rect">
              <a:avLst/>
            </a:prstGeom>
            <a:noFill/>
          </p:spPr>
          <p:txBody>
            <a:bodyPr wrap="square" rtlCol="0">
              <a:spAutoFit/>
            </a:bodyPr>
            <a:lstStyle/>
            <a:p>
              <a:r>
                <a:rPr lang="en-GB"/>
                <a:t>Fionnguala Sherry-Brennan – University of Exeter</a:t>
              </a:r>
            </a:p>
          </p:txBody>
        </p:sp>
      </p:grpSp>
      <p:grpSp>
        <p:nvGrpSpPr>
          <p:cNvPr id="44" name="Group 43">
            <a:extLst>
              <a:ext uri="{FF2B5EF4-FFF2-40B4-BE49-F238E27FC236}">
                <a16:creationId xmlns:a16="http://schemas.microsoft.com/office/drawing/2014/main" id="{406EC7AA-E844-2E43-8983-29277C3CD4A5}"/>
              </a:ext>
            </a:extLst>
          </p:cNvPr>
          <p:cNvGrpSpPr/>
          <p:nvPr/>
        </p:nvGrpSpPr>
        <p:grpSpPr>
          <a:xfrm>
            <a:off x="3404469" y="4077485"/>
            <a:ext cx="2310168" cy="2576909"/>
            <a:chOff x="3346713" y="3685580"/>
            <a:chExt cx="2310168" cy="2576909"/>
          </a:xfrm>
          <a:effectLst>
            <a:glow rad="342900">
              <a:schemeClr val="accent1">
                <a:lumMod val="20000"/>
                <a:lumOff val="80000"/>
                <a:alpha val="40000"/>
              </a:schemeClr>
            </a:glow>
          </a:effectLst>
        </p:grpSpPr>
        <p:pic>
          <p:nvPicPr>
            <p:cNvPr id="25" name="Picture 24" descr="A person with the hand on the face&#10;&#10;Description automatically generated with low confidence">
              <a:extLst>
                <a:ext uri="{FF2B5EF4-FFF2-40B4-BE49-F238E27FC236}">
                  <a16:creationId xmlns:a16="http://schemas.microsoft.com/office/drawing/2014/main" id="{00CE055C-D3E0-934F-9805-918A55580B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8752" y="3685580"/>
              <a:ext cx="1905000" cy="1905000"/>
            </a:xfrm>
            <a:prstGeom prst="rect">
              <a:avLst/>
            </a:prstGeom>
          </p:spPr>
        </p:pic>
        <p:sp>
          <p:nvSpPr>
            <p:cNvPr id="35" name="TextBox 34">
              <a:extLst>
                <a:ext uri="{FF2B5EF4-FFF2-40B4-BE49-F238E27FC236}">
                  <a16:creationId xmlns:a16="http://schemas.microsoft.com/office/drawing/2014/main" id="{FCA26001-6F03-C84E-9EAB-2167651A94BE}"/>
                </a:ext>
              </a:extLst>
            </p:cNvPr>
            <p:cNvSpPr txBox="1"/>
            <p:nvPr/>
          </p:nvSpPr>
          <p:spPr>
            <a:xfrm>
              <a:off x="3346713" y="5616158"/>
              <a:ext cx="2310168" cy="646331"/>
            </a:xfrm>
            <a:prstGeom prst="rect">
              <a:avLst/>
            </a:prstGeom>
            <a:noFill/>
          </p:spPr>
          <p:txBody>
            <a:bodyPr wrap="square" rtlCol="0">
              <a:spAutoFit/>
            </a:bodyPr>
            <a:lstStyle/>
            <a:p>
              <a:r>
                <a:rPr lang="en-GB"/>
                <a:t>Rebecca Sandover – University of Exeter</a:t>
              </a:r>
            </a:p>
          </p:txBody>
        </p:sp>
      </p:grpSp>
      <p:grpSp>
        <p:nvGrpSpPr>
          <p:cNvPr id="38" name="Group 37">
            <a:extLst>
              <a:ext uri="{FF2B5EF4-FFF2-40B4-BE49-F238E27FC236}">
                <a16:creationId xmlns:a16="http://schemas.microsoft.com/office/drawing/2014/main" id="{50028541-0BE6-F449-B2BD-41FC1A5DAB70}"/>
              </a:ext>
            </a:extLst>
          </p:cNvPr>
          <p:cNvGrpSpPr/>
          <p:nvPr/>
        </p:nvGrpSpPr>
        <p:grpSpPr>
          <a:xfrm>
            <a:off x="3818985" y="867033"/>
            <a:ext cx="2687203" cy="2551332"/>
            <a:chOff x="570244" y="1747430"/>
            <a:chExt cx="2687203" cy="2551332"/>
          </a:xfrm>
          <a:effectLst>
            <a:glow rad="528795">
              <a:schemeClr val="accent1">
                <a:lumMod val="20000"/>
                <a:lumOff val="80000"/>
                <a:alpha val="40000"/>
              </a:schemeClr>
            </a:glow>
          </a:effectLst>
        </p:grpSpPr>
        <p:pic>
          <p:nvPicPr>
            <p:cNvPr id="5" name="Picture 4" descr="A person wearing a hat&#10;&#10;Description automatically generated with low confidence">
              <a:extLst>
                <a:ext uri="{FF2B5EF4-FFF2-40B4-BE49-F238E27FC236}">
                  <a16:creationId xmlns:a16="http://schemas.microsoft.com/office/drawing/2014/main" id="{6AD5E31D-3BFD-0946-8BDA-3D66F1D073E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70244" y="1747430"/>
              <a:ext cx="1905001" cy="1905001"/>
            </a:xfrm>
            <a:prstGeom prst="rect">
              <a:avLst/>
            </a:prstGeom>
            <a:effectLst>
              <a:glow>
                <a:schemeClr val="accent1">
                  <a:alpha val="40000"/>
                </a:schemeClr>
              </a:glow>
            </a:effectLst>
          </p:spPr>
        </p:pic>
        <p:sp>
          <p:nvSpPr>
            <p:cNvPr id="36" name="TextBox 35">
              <a:extLst>
                <a:ext uri="{FF2B5EF4-FFF2-40B4-BE49-F238E27FC236}">
                  <a16:creationId xmlns:a16="http://schemas.microsoft.com/office/drawing/2014/main" id="{77F4FE2D-B922-3041-B299-30219F7C4F49}"/>
                </a:ext>
              </a:extLst>
            </p:cNvPr>
            <p:cNvSpPr txBox="1"/>
            <p:nvPr/>
          </p:nvSpPr>
          <p:spPr>
            <a:xfrm>
              <a:off x="570244" y="3652431"/>
              <a:ext cx="2687203" cy="646331"/>
            </a:xfrm>
            <a:prstGeom prst="rect">
              <a:avLst/>
            </a:prstGeom>
            <a:noFill/>
          </p:spPr>
          <p:txBody>
            <a:bodyPr wrap="square" rtlCol="0">
              <a:spAutoFit/>
            </a:bodyPr>
            <a:lstStyle/>
            <a:p>
              <a:r>
                <a:rPr lang="en-GB"/>
                <a:t>Emily Reed – Devon Climate Emergency</a:t>
              </a:r>
            </a:p>
          </p:txBody>
        </p:sp>
      </p:grpSp>
      <p:grpSp>
        <p:nvGrpSpPr>
          <p:cNvPr id="43" name="Group 42">
            <a:extLst>
              <a:ext uri="{FF2B5EF4-FFF2-40B4-BE49-F238E27FC236}">
                <a16:creationId xmlns:a16="http://schemas.microsoft.com/office/drawing/2014/main" id="{DEBCF1F7-D406-E144-ADB5-AAE9F77981D0}"/>
              </a:ext>
            </a:extLst>
          </p:cNvPr>
          <p:cNvGrpSpPr/>
          <p:nvPr/>
        </p:nvGrpSpPr>
        <p:grpSpPr>
          <a:xfrm>
            <a:off x="7002987" y="281924"/>
            <a:ext cx="2687203" cy="2576910"/>
            <a:chOff x="3347174" y="4137151"/>
            <a:chExt cx="2687203" cy="2576910"/>
          </a:xfrm>
          <a:effectLst>
            <a:glow rad="347661">
              <a:schemeClr val="accent1">
                <a:lumMod val="20000"/>
                <a:lumOff val="80000"/>
                <a:alpha val="40000"/>
              </a:schemeClr>
            </a:glow>
          </a:effectLst>
        </p:grpSpPr>
        <p:pic>
          <p:nvPicPr>
            <p:cNvPr id="27" name="Picture 26" descr="A person smiling for the camera&#10;&#10;Description automatically generated with medium confidence">
              <a:extLst>
                <a:ext uri="{FF2B5EF4-FFF2-40B4-BE49-F238E27FC236}">
                  <a16:creationId xmlns:a16="http://schemas.microsoft.com/office/drawing/2014/main" id="{6F2E99EF-C862-4D4D-B7C2-57EA1D2319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47174" y="4137151"/>
              <a:ext cx="1905001" cy="1905001"/>
            </a:xfrm>
            <a:prstGeom prst="rect">
              <a:avLst/>
            </a:prstGeom>
          </p:spPr>
        </p:pic>
        <p:sp>
          <p:nvSpPr>
            <p:cNvPr id="37" name="TextBox 36">
              <a:extLst>
                <a:ext uri="{FF2B5EF4-FFF2-40B4-BE49-F238E27FC236}">
                  <a16:creationId xmlns:a16="http://schemas.microsoft.com/office/drawing/2014/main" id="{414E0FA0-6E53-474A-9CA0-ABBB10971871}"/>
                </a:ext>
              </a:extLst>
            </p:cNvPr>
            <p:cNvSpPr txBox="1"/>
            <p:nvPr/>
          </p:nvSpPr>
          <p:spPr>
            <a:xfrm>
              <a:off x="3347174" y="6067730"/>
              <a:ext cx="2687203" cy="646331"/>
            </a:xfrm>
            <a:prstGeom prst="rect">
              <a:avLst/>
            </a:prstGeom>
            <a:noFill/>
          </p:spPr>
          <p:txBody>
            <a:bodyPr wrap="square" rtlCol="0">
              <a:spAutoFit/>
            </a:bodyPr>
            <a:lstStyle/>
            <a:p>
              <a:r>
                <a:rPr lang="en-GB"/>
                <a:t>Alice Moseley – University of Exeter</a:t>
              </a:r>
            </a:p>
          </p:txBody>
        </p:sp>
      </p:grpSp>
    </p:spTree>
    <p:extLst>
      <p:ext uri="{BB962C8B-B14F-4D97-AF65-F5344CB8AC3E}">
        <p14:creationId xmlns:p14="http://schemas.microsoft.com/office/powerpoint/2010/main" val="832526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83712-B7BE-884D-B031-8E445614B701}"/>
              </a:ext>
            </a:extLst>
          </p:cNvPr>
          <p:cNvSpPr>
            <a:spLocks noGrp="1"/>
          </p:cNvSpPr>
          <p:nvPr>
            <p:ph type="title"/>
          </p:nvPr>
        </p:nvSpPr>
        <p:spPr/>
        <p:txBody>
          <a:bodyPr/>
          <a:lstStyle/>
          <a:p>
            <a:r>
              <a:rPr lang="en-GB"/>
              <a:t>Evaluating your citizens’ assembly or jury</a:t>
            </a:r>
          </a:p>
        </p:txBody>
      </p:sp>
    </p:spTree>
    <p:extLst>
      <p:ext uri="{BB962C8B-B14F-4D97-AF65-F5344CB8AC3E}">
        <p14:creationId xmlns:p14="http://schemas.microsoft.com/office/powerpoint/2010/main" val="916577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l="-2000" r="-2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184395-16AA-5544-8FFB-A25E7237F209}"/>
              </a:ext>
            </a:extLst>
          </p:cNvPr>
          <p:cNvSpPr>
            <a:spLocks noGrp="1"/>
          </p:cNvSpPr>
          <p:nvPr>
            <p:ph type="title"/>
          </p:nvPr>
        </p:nvSpPr>
        <p:spPr/>
        <p:txBody>
          <a:bodyPr/>
          <a:lstStyle/>
          <a:p>
            <a:r>
              <a:rPr lang="en-GB" dirty="0"/>
              <a:t>How to best evaluate your citizens’ assembly?</a:t>
            </a:r>
          </a:p>
        </p:txBody>
      </p:sp>
      <p:sp>
        <p:nvSpPr>
          <p:cNvPr id="6" name="Content Placeholder 5">
            <a:extLst>
              <a:ext uri="{FF2B5EF4-FFF2-40B4-BE49-F238E27FC236}">
                <a16:creationId xmlns:a16="http://schemas.microsoft.com/office/drawing/2014/main" id="{8881BF37-D1BA-7548-A166-6436336F65E6}"/>
              </a:ext>
            </a:extLst>
          </p:cNvPr>
          <p:cNvSpPr>
            <a:spLocks noGrp="1"/>
          </p:cNvSpPr>
          <p:nvPr>
            <p:ph sz="half" idx="1"/>
          </p:nvPr>
        </p:nvSpPr>
        <p:spPr>
          <a:xfrm>
            <a:off x="1007238" y="2194559"/>
            <a:ext cx="4960425" cy="4330932"/>
          </a:xfrm>
        </p:spPr>
        <p:txBody>
          <a:bodyPr vert="horz" lIns="91440" tIns="45720" rIns="91440" bIns="45720" rtlCol="0" anchor="t">
            <a:normAutofit fontScale="92500" lnSpcReduction="10000"/>
          </a:bodyPr>
          <a:lstStyle/>
          <a:p>
            <a:pPr marL="0" indent="0">
              <a:buNone/>
            </a:pPr>
            <a:r>
              <a:rPr lang="en-GB" sz="2400"/>
              <a:t>What to evaluate?</a:t>
            </a:r>
          </a:p>
          <a:p>
            <a:pPr marL="457200" indent="-457200">
              <a:buAutoNum type="arabicParenBoth"/>
            </a:pPr>
            <a:r>
              <a:rPr lang="en-GB" sz="2200"/>
              <a:t>The assembly itself</a:t>
            </a:r>
          </a:p>
          <a:p>
            <a:pPr marL="457200" indent="-457200">
              <a:buAutoNum type="arabicParenBoth"/>
            </a:pPr>
            <a:r>
              <a:rPr lang="en-GB" sz="2200"/>
              <a:t>The output of the assembly</a:t>
            </a:r>
          </a:p>
          <a:p>
            <a:pPr marL="457200" indent="-457200">
              <a:buAutoNum type="arabicParenBoth"/>
            </a:pPr>
            <a:r>
              <a:rPr lang="en-GB" sz="2200"/>
              <a:t>What’s done with the output of the assembly (implementation)</a:t>
            </a:r>
          </a:p>
          <a:p>
            <a:pPr marL="0" indent="0">
              <a:buNone/>
            </a:pPr>
            <a:r>
              <a:rPr lang="en-GB" sz="2400"/>
              <a:t>Legitimacy:</a:t>
            </a:r>
          </a:p>
          <a:p>
            <a:pPr lvl="1"/>
            <a:r>
              <a:rPr lang="en-GB" sz="2200"/>
              <a:t>Representation of the assembly</a:t>
            </a:r>
          </a:p>
          <a:p>
            <a:pPr lvl="1"/>
            <a:r>
              <a:rPr lang="en-GB" sz="2200"/>
              <a:t>Leading by example: Council actions based on recommendations</a:t>
            </a:r>
          </a:p>
          <a:p>
            <a:pPr lvl="1"/>
            <a:r>
              <a:rPr lang="en-GB" sz="2200"/>
              <a:t>Capacity to act on assembly recommendations</a:t>
            </a:r>
          </a:p>
          <a:p>
            <a:pPr lvl="1">
              <a:buClr>
                <a:srgbClr val="9E3611"/>
              </a:buClr>
            </a:pPr>
            <a:r>
              <a:rPr lang="en-GB" sz="2200"/>
              <a:t>Collaboration between universities &amp; local authorities</a:t>
            </a:r>
          </a:p>
        </p:txBody>
      </p:sp>
      <p:pic>
        <p:nvPicPr>
          <p:cNvPr id="4" name="Content Placeholder 3" descr="Wooden scrabble tiles spelling out the word Evaluate (11 points).">
            <a:extLst>
              <a:ext uri="{FF2B5EF4-FFF2-40B4-BE49-F238E27FC236}">
                <a16:creationId xmlns:a16="http://schemas.microsoft.com/office/drawing/2014/main" id="{D6ECA921-F2BA-D24F-A5F2-40EB73314E3D}"/>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96000" y="2093976"/>
            <a:ext cx="5360034" cy="3573356"/>
          </a:xfrm>
          <a:effectLst>
            <a:glow rad="88900">
              <a:schemeClr val="accent1">
                <a:lumMod val="20000"/>
                <a:lumOff val="80000"/>
                <a:alpha val="27000"/>
              </a:schemeClr>
            </a:glow>
            <a:softEdge rad="25400"/>
          </a:effectLst>
        </p:spPr>
      </p:pic>
    </p:spTree>
    <p:extLst>
      <p:ext uri="{BB962C8B-B14F-4D97-AF65-F5344CB8AC3E}">
        <p14:creationId xmlns:p14="http://schemas.microsoft.com/office/powerpoint/2010/main" val="636527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l="-2000" r="-2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184395-16AA-5544-8FFB-A25E7237F209}"/>
              </a:ext>
            </a:extLst>
          </p:cNvPr>
          <p:cNvSpPr>
            <a:spLocks noGrp="1"/>
          </p:cNvSpPr>
          <p:nvPr>
            <p:ph type="title"/>
          </p:nvPr>
        </p:nvSpPr>
        <p:spPr>
          <a:xfrm>
            <a:off x="1218290" y="435151"/>
            <a:ext cx="10058400" cy="1609344"/>
          </a:xfrm>
        </p:spPr>
        <p:txBody>
          <a:bodyPr/>
          <a:lstStyle/>
          <a:p>
            <a:r>
              <a:rPr lang="en-GB" dirty="0"/>
              <a:t>What works? What doesn’t work?</a:t>
            </a:r>
          </a:p>
        </p:txBody>
      </p:sp>
      <p:sp>
        <p:nvSpPr>
          <p:cNvPr id="6" name="Content Placeholder 5">
            <a:extLst>
              <a:ext uri="{FF2B5EF4-FFF2-40B4-BE49-F238E27FC236}">
                <a16:creationId xmlns:a16="http://schemas.microsoft.com/office/drawing/2014/main" id="{8881BF37-D1BA-7548-A166-6436336F65E6}"/>
              </a:ext>
            </a:extLst>
          </p:cNvPr>
          <p:cNvSpPr>
            <a:spLocks noGrp="1"/>
          </p:cNvSpPr>
          <p:nvPr>
            <p:ph sz="half" idx="1"/>
          </p:nvPr>
        </p:nvSpPr>
        <p:spPr>
          <a:xfrm>
            <a:off x="1069848" y="2046117"/>
            <a:ext cx="4754880" cy="4330931"/>
          </a:xfrm>
        </p:spPr>
        <p:txBody>
          <a:bodyPr>
            <a:normAutofit lnSpcReduction="10000"/>
          </a:bodyPr>
          <a:lstStyle/>
          <a:p>
            <a:pPr marL="0" indent="0">
              <a:buNone/>
            </a:pPr>
            <a:r>
              <a:rPr lang="en-GB" sz="2400"/>
              <a:t>Impact:</a:t>
            </a:r>
          </a:p>
          <a:p>
            <a:pPr lvl="1"/>
            <a:r>
              <a:rPr lang="en-GB" sz="2200"/>
              <a:t>Assembly members have a voice</a:t>
            </a:r>
          </a:p>
          <a:p>
            <a:pPr lvl="1"/>
            <a:r>
              <a:rPr lang="en-GB" sz="2200"/>
              <a:t>Policymakers value practical &amp; legitimate recommendations</a:t>
            </a:r>
          </a:p>
          <a:p>
            <a:pPr lvl="1"/>
            <a:r>
              <a:rPr lang="en-GB" sz="2200"/>
              <a:t>The Carbon Plan</a:t>
            </a:r>
          </a:p>
          <a:p>
            <a:pPr marL="0" indent="0">
              <a:buNone/>
            </a:pPr>
            <a:r>
              <a:rPr lang="en-GB" sz="2400"/>
              <a:t>Accountability: </a:t>
            </a:r>
          </a:p>
          <a:p>
            <a:pPr lvl="1"/>
            <a:r>
              <a:rPr lang="en-GB" sz="2200"/>
              <a:t>Who or what is accountable to the assembly or its outputs?</a:t>
            </a:r>
          </a:p>
          <a:p>
            <a:pPr lvl="1"/>
            <a:r>
              <a:rPr lang="en-GB" sz="2200"/>
              <a:t>What happens after the assembly?</a:t>
            </a:r>
          </a:p>
          <a:p>
            <a:pPr lvl="1"/>
            <a:r>
              <a:rPr lang="en-GB" sz="2200"/>
              <a:t>Ask who, what, when, and how.</a:t>
            </a:r>
          </a:p>
        </p:txBody>
      </p:sp>
      <p:pic>
        <p:nvPicPr>
          <p:cNvPr id="4" name="Content Placeholder 3" descr="A water droplet creating a ripple effect in the water. Photo has an orange tint.">
            <a:extLst>
              <a:ext uri="{FF2B5EF4-FFF2-40B4-BE49-F238E27FC236}">
                <a16:creationId xmlns:a16="http://schemas.microsoft.com/office/drawing/2014/main" id="{86D31726-95B7-5A48-A66B-464F0A4FA5E5}"/>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96000" y="2360815"/>
            <a:ext cx="5278582" cy="2617296"/>
          </a:xfrm>
        </p:spPr>
      </p:pic>
    </p:spTree>
    <p:extLst>
      <p:ext uri="{BB962C8B-B14F-4D97-AF65-F5344CB8AC3E}">
        <p14:creationId xmlns:p14="http://schemas.microsoft.com/office/powerpoint/2010/main" val="1301692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83712-B7BE-884D-B031-8E445614B701}"/>
              </a:ext>
            </a:extLst>
          </p:cNvPr>
          <p:cNvSpPr>
            <a:spLocks noGrp="1"/>
          </p:cNvSpPr>
          <p:nvPr>
            <p:ph type="title"/>
          </p:nvPr>
        </p:nvSpPr>
        <p:spPr/>
        <p:txBody>
          <a:bodyPr/>
          <a:lstStyle/>
          <a:p>
            <a:r>
              <a:rPr lang="en-GB" dirty="0"/>
              <a:t>Speaker Q&amp;A</a:t>
            </a:r>
          </a:p>
        </p:txBody>
      </p:sp>
    </p:spTree>
    <p:extLst>
      <p:ext uri="{BB962C8B-B14F-4D97-AF65-F5344CB8AC3E}">
        <p14:creationId xmlns:p14="http://schemas.microsoft.com/office/powerpoint/2010/main" val="1174348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937FF027-459F-4956-A2D4-66C0F470A4AE}"/>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8201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4A750-1C9D-472E-8930-3525356F556C}"/>
              </a:ext>
            </a:extLst>
          </p:cNvPr>
          <p:cNvSpPr>
            <a:spLocks noGrp="1"/>
          </p:cNvSpPr>
          <p:nvPr>
            <p:ph type="title"/>
          </p:nvPr>
        </p:nvSpPr>
        <p:spPr>
          <a:xfrm>
            <a:off x="1041093" y="153953"/>
            <a:ext cx="10058400" cy="1006568"/>
          </a:xfrm>
        </p:spPr>
        <p:txBody>
          <a:bodyPr/>
          <a:lstStyle/>
          <a:p>
            <a:r>
              <a:rPr lang="en-GB"/>
              <a:t>Webinar Programme</a:t>
            </a:r>
          </a:p>
        </p:txBody>
      </p:sp>
      <p:graphicFrame>
        <p:nvGraphicFramePr>
          <p:cNvPr id="5" name="Content Placeholder 4">
            <a:extLst>
              <a:ext uri="{FF2B5EF4-FFF2-40B4-BE49-F238E27FC236}">
                <a16:creationId xmlns:a16="http://schemas.microsoft.com/office/drawing/2014/main" id="{E5A15A41-5FA0-494A-BD15-5404835C1EEE}"/>
              </a:ext>
            </a:extLst>
          </p:cNvPr>
          <p:cNvGraphicFramePr>
            <a:graphicFrameLocks noGrp="1"/>
          </p:cNvGraphicFramePr>
          <p:nvPr>
            <p:ph idx="1"/>
            <p:extLst>
              <p:ext uri="{D42A27DB-BD31-4B8C-83A1-F6EECF244321}">
                <p14:modId xmlns:p14="http://schemas.microsoft.com/office/powerpoint/2010/main" val="808680828"/>
              </p:ext>
            </p:extLst>
          </p:nvPr>
        </p:nvGraphicFramePr>
        <p:xfrm>
          <a:off x="186905" y="977660"/>
          <a:ext cx="11242693" cy="5620514"/>
        </p:xfrm>
        <a:graphic>
          <a:graphicData uri="http://schemas.openxmlformats.org/drawingml/2006/table">
            <a:tbl>
              <a:tblPr firstRow="1" bandRow="1">
                <a:tableStyleId>{F5AB1C69-6EDB-4FF4-983F-18BD219EF322}</a:tableStyleId>
              </a:tblPr>
              <a:tblGrid>
                <a:gridCol w="11242693">
                  <a:extLst>
                    <a:ext uri="{9D8B030D-6E8A-4147-A177-3AD203B41FA5}">
                      <a16:colId xmlns:a16="http://schemas.microsoft.com/office/drawing/2014/main" val="262450376"/>
                    </a:ext>
                  </a:extLst>
                </a:gridCol>
              </a:tblGrid>
              <a:tr h="449297">
                <a:tc>
                  <a:txBody>
                    <a:bodyPr/>
                    <a:lstStyle/>
                    <a:p>
                      <a:pPr fontAlgn="base"/>
                      <a:endParaRPr lang="en-US" sz="1100">
                        <a:effectLst/>
                      </a:endParaRPr>
                    </a:p>
                  </a:txBody>
                  <a:tcPr marL="68580" marR="68580" marT="0" marB="0"/>
                </a:tc>
                <a:extLst>
                  <a:ext uri="{0D108BD9-81ED-4DB2-BD59-A6C34878D82A}">
                    <a16:rowId xmlns:a16="http://schemas.microsoft.com/office/drawing/2014/main" val="3165318398"/>
                  </a:ext>
                </a:extLst>
              </a:tr>
              <a:tr h="587542">
                <a:tc>
                  <a:txBody>
                    <a:bodyPr/>
                    <a:lstStyle/>
                    <a:p>
                      <a:pPr marL="514350" indent="-285750" fontAlgn="base">
                        <a:buFont typeface="Arial"/>
                        <a:buChar char="•"/>
                      </a:pPr>
                      <a:r>
                        <a:rPr lang="en-GB" sz="1400" dirty="0">
                          <a:effectLst/>
                        </a:rPr>
                        <a:t>Welcome from Patrick Devine-Wright, University of Exeter research team  </a:t>
                      </a:r>
                      <a:endParaRPr lang="en-GB" sz="1400" dirty="0">
                        <a:effectLst/>
                        <a:latin typeface="Calibri"/>
                      </a:endParaRPr>
                    </a:p>
                    <a:p>
                      <a:pPr marL="514350" lvl="0" indent="-285750">
                        <a:buFont typeface="Arial"/>
                        <a:buChar char="•"/>
                      </a:pPr>
                      <a:r>
                        <a:rPr lang="en-GB" sz="1400" dirty="0">
                          <a:effectLst/>
                        </a:rPr>
                        <a:t>Introduction from Alice Moseley, University of Exeter research team</a:t>
                      </a:r>
                      <a:endParaRPr lang="en-GB" sz="1400" dirty="0">
                        <a:effectLst/>
                        <a:latin typeface="Calibri"/>
                      </a:endParaRPr>
                    </a:p>
                  </a:txBody>
                  <a:tcPr marL="68580" marR="68580" marT="0" marB="0"/>
                </a:tc>
                <a:extLst>
                  <a:ext uri="{0D108BD9-81ED-4DB2-BD59-A6C34878D82A}">
                    <a16:rowId xmlns:a16="http://schemas.microsoft.com/office/drawing/2014/main" val="4272400468"/>
                  </a:ext>
                </a:extLst>
              </a:tr>
              <a:tr h="483858">
                <a:tc>
                  <a:txBody>
                    <a:bodyPr/>
                    <a:lstStyle/>
                    <a:p>
                      <a:pPr fontAlgn="base"/>
                      <a:r>
                        <a:rPr lang="en-US" sz="1400" dirty="0">
                          <a:effectLst/>
                        </a:rPr>
                        <a:t>Poll 1 -Responses from the audience</a:t>
                      </a:r>
                      <a:endParaRPr lang="en-US" sz="1400" dirty="0">
                        <a:effectLst/>
                        <a:latin typeface="Calibri"/>
                      </a:endParaRPr>
                    </a:p>
                  </a:txBody>
                  <a:tcPr marL="68580" marR="68580" marT="0" marB="0"/>
                </a:tc>
                <a:extLst>
                  <a:ext uri="{0D108BD9-81ED-4DB2-BD59-A6C34878D82A}">
                    <a16:rowId xmlns:a16="http://schemas.microsoft.com/office/drawing/2014/main" val="655643334"/>
                  </a:ext>
                </a:extLst>
              </a:tr>
              <a:tr h="557283">
                <a:tc>
                  <a:txBody>
                    <a:bodyPr/>
                    <a:lstStyle/>
                    <a:p>
                      <a:pPr marL="514350" indent="-285750" fontAlgn="base">
                        <a:buFont typeface="Arial"/>
                        <a:buChar char="•"/>
                      </a:pPr>
                      <a:r>
                        <a:rPr lang="en-GB" sz="1400" dirty="0">
                          <a:effectLst/>
                        </a:rPr>
                        <a:t>Kaela Scott from Involve: On her experiences of running the Devon Climate Assembly and challenges/ benefits of online vs offline format, different forms and sizes (</a:t>
                      </a:r>
                      <a:r>
                        <a:rPr lang="en-GB" sz="1400" dirty="0" err="1">
                          <a:effectLst/>
                        </a:rPr>
                        <a:t>eg</a:t>
                      </a:r>
                      <a:r>
                        <a:rPr lang="en-GB" sz="1400" dirty="0">
                          <a:effectLst/>
                        </a:rPr>
                        <a:t> citizens juries vs citizens assemblies)</a:t>
                      </a:r>
                      <a:endParaRPr lang="en-GB" sz="1400" dirty="0">
                        <a:effectLst/>
                        <a:latin typeface="Calibri"/>
                      </a:endParaRPr>
                    </a:p>
                  </a:txBody>
                  <a:tcPr marL="68580" marR="68580" marT="0" marB="0"/>
                </a:tc>
                <a:extLst>
                  <a:ext uri="{0D108BD9-81ED-4DB2-BD59-A6C34878D82A}">
                    <a16:rowId xmlns:a16="http://schemas.microsoft.com/office/drawing/2014/main" val="2763752860"/>
                  </a:ext>
                </a:extLst>
              </a:tr>
              <a:tr h="501139">
                <a:tc>
                  <a:txBody>
                    <a:bodyPr/>
                    <a:lstStyle/>
                    <a:p>
                      <a:pPr marL="514350" indent="-285750" fontAlgn="base">
                        <a:buFont typeface="Arial"/>
                        <a:buChar char="•"/>
                      </a:pPr>
                      <a:r>
                        <a:rPr lang="en-GB" sz="1400" dirty="0">
                          <a:effectLst/>
                        </a:rPr>
                        <a:t>Emily Reed from Devon Climate Emergency: Reflecting on The Devon Climate Assembly, the role of CA &amp; CJs within local democratic processes &amp; topic selection</a:t>
                      </a:r>
                      <a:endParaRPr lang="en-GB" sz="1400" dirty="0">
                        <a:effectLst/>
                        <a:latin typeface="Calibri"/>
                      </a:endParaRPr>
                    </a:p>
                  </a:txBody>
                  <a:tcPr marL="68580" marR="68580" marT="0" marB="0"/>
                </a:tc>
                <a:extLst>
                  <a:ext uri="{0D108BD9-81ED-4DB2-BD59-A6C34878D82A}">
                    <a16:rowId xmlns:a16="http://schemas.microsoft.com/office/drawing/2014/main" val="3513976075"/>
                  </a:ext>
                </a:extLst>
              </a:tr>
              <a:tr h="587542">
                <a:tc>
                  <a:txBody>
                    <a:bodyPr/>
                    <a:lstStyle/>
                    <a:p>
                      <a:pPr marL="514350" indent="-285750" fontAlgn="base">
                        <a:buFont typeface="Arial"/>
                        <a:buChar char="•"/>
                      </a:pPr>
                      <a:r>
                        <a:rPr lang="en-GB" sz="1400" dirty="0">
                          <a:effectLst/>
                        </a:rPr>
                        <a:t>University of Exeter research team: Reflecting on timings of citizen assemblies within democratic process and evaluating CAs</a:t>
                      </a:r>
                      <a:endParaRPr lang="en-GB" sz="1400" dirty="0">
                        <a:effectLst/>
                        <a:latin typeface="Calibri"/>
                      </a:endParaRPr>
                    </a:p>
                  </a:txBody>
                  <a:tcPr marL="68580" marR="68580" marT="0" marB="0"/>
                </a:tc>
                <a:extLst>
                  <a:ext uri="{0D108BD9-81ED-4DB2-BD59-A6C34878D82A}">
                    <a16:rowId xmlns:a16="http://schemas.microsoft.com/office/drawing/2014/main" val="2755510185"/>
                  </a:ext>
                </a:extLst>
              </a:tr>
              <a:tr h="501139">
                <a:tc>
                  <a:txBody>
                    <a:bodyPr/>
                    <a:lstStyle/>
                    <a:p>
                      <a:pPr fontAlgn="base"/>
                      <a:r>
                        <a:rPr lang="en-US" sz="1400" dirty="0">
                          <a:effectLst/>
                        </a:rPr>
                        <a:t>Poll 2 -Responses from the audience</a:t>
                      </a:r>
                      <a:endParaRPr lang="en-US" sz="1400" dirty="0">
                        <a:effectLst/>
                        <a:latin typeface="Calibri"/>
                      </a:endParaRPr>
                    </a:p>
                  </a:txBody>
                  <a:tcPr marL="68580" marR="68580" marT="0" marB="0"/>
                </a:tc>
                <a:extLst>
                  <a:ext uri="{0D108BD9-81ED-4DB2-BD59-A6C34878D82A}">
                    <a16:rowId xmlns:a16="http://schemas.microsoft.com/office/drawing/2014/main" val="2775326559"/>
                  </a:ext>
                </a:extLst>
              </a:tr>
              <a:tr h="501139">
                <a:tc>
                  <a:txBody>
                    <a:bodyPr/>
                    <a:lstStyle/>
                    <a:p>
                      <a:pPr fontAlgn="base"/>
                      <a:r>
                        <a:rPr lang="en-US" sz="1400" dirty="0">
                          <a:effectLst/>
                        </a:rPr>
                        <a:t>Q&amp;A between speakers </a:t>
                      </a:r>
                      <a:endParaRPr lang="en-US" sz="1400" dirty="0">
                        <a:effectLst/>
                        <a:latin typeface="Calibri"/>
                      </a:endParaRPr>
                    </a:p>
                  </a:txBody>
                  <a:tcPr marL="68580" marR="68580" marT="0" marB="0"/>
                </a:tc>
                <a:extLst>
                  <a:ext uri="{0D108BD9-81ED-4DB2-BD59-A6C34878D82A}">
                    <a16:rowId xmlns:a16="http://schemas.microsoft.com/office/drawing/2014/main" val="1065163405"/>
                  </a:ext>
                </a:extLst>
              </a:tr>
              <a:tr h="501139">
                <a:tc>
                  <a:txBody>
                    <a:bodyPr/>
                    <a:lstStyle/>
                    <a:p>
                      <a:pPr fontAlgn="base"/>
                      <a:r>
                        <a:rPr lang="en-US" sz="1400" dirty="0">
                          <a:effectLst/>
                        </a:rPr>
                        <a:t>Padlet/Chat Q&amp;A from the audience </a:t>
                      </a:r>
                      <a:endParaRPr lang="en-US" sz="1400" dirty="0">
                        <a:effectLst/>
                        <a:latin typeface="Calibri"/>
                      </a:endParaRPr>
                    </a:p>
                  </a:txBody>
                  <a:tcPr marL="68580" marR="68580" marT="0" marB="0"/>
                </a:tc>
                <a:extLst>
                  <a:ext uri="{0D108BD9-81ED-4DB2-BD59-A6C34878D82A}">
                    <a16:rowId xmlns:a16="http://schemas.microsoft.com/office/drawing/2014/main" val="2721151664"/>
                  </a:ext>
                </a:extLst>
              </a:tr>
              <a:tr h="397455">
                <a:tc>
                  <a:txBody>
                    <a:bodyPr/>
                    <a:lstStyle/>
                    <a:p>
                      <a:pPr fontAlgn="base"/>
                      <a:r>
                        <a:rPr lang="en-US" sz="1400" dirty="0">
                          <a:effectLst/>
                        </a:rPr>
                        <a:t>Poll 3 -Responses from the audience</a:t>
                      </a:r>
                      <a:endParaRPr lang="en-US" sz="1400" dirty="0">
                        <a:effectLst/>
                        <a:latin typeface="Calibri"/>
                      </a:endParaRPr>
                    </a:p>
                  </a:txBody>
                  <a:tcPr marL="68580" marR="68580" marT="0" marB="0"/>
                </a:tc>
                <a:extLst>
                  <a:ext uri="{0D108BD9-81ED-4DB2-BD59-A6C34878D82A}">
                    <a16:rowId xmlns:a16="http://schemas.microsoft.com/office/drawing/2014/main" val="353696569"/>
                  </a:ext>
                </a:extLst>
              </a:tr>
              <a:tr h="552981">
                <a:tc>
                  <a:txBody>
                    <a:bodyPr/>
                    <a:lstStyle/>
                    <a:p>
                      <a:pPr marL="457200" indent="-228600" fontAlgn="base"/>
                      <a:r>
                        <a:rPr lang="en-GB" sz="1400" dirty="0">
                          <a:effectLst/>
                        </a:rPr>
                        <a:t>·       Summary from Patrick Devine-Wright, University of Exeter research team</a:t>
                      </a:r>
                      <a:endParaRPr lang="en-GB" sz="1400" dirty="0">
                        <a:effectLst/>
                        <a:latin typeface="Calibri"/>
                      </a:endParaRPr>
                    </a:p>
                  </a:txBody>
                  <a:tcPr marL="68580" marR="68580" marT="0" marB="0"/>
                </a:tc>
                <a:extLst>
                  <a:ext uri="{0D108BD9-81ED-4DB2-BD59-A6C34878D82A}">
                    <a16:rowId xmlns:a16="http://schemas.microsoft.com/office/drawing/2014/main" val="3521049830"/>
                  </a:ext>
                </a:extLst>
              </a:tr>
            </a:tbl>
          </a:graphicData>
        </a:graphic>
      </p:graphicFrame>
    </p:spTree>
    <p:extLst>
      <p:ext uri="{BB962C8B-B14F-4D97-AF65-F5344CB8AC3E}">
        <p14:creationId xmlns:p14="http://schemas.microsoft.com/office/powerpoint/2010/main" val="1047774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958"/>
            <a:lum/>
          </a:blip>
          <a:srcRect/>
          <a:stretch>
            <a:fillRect l="-9000" r="-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4CA96-0B60-F743-9998-BAD87AB1D3D1}"/>
              </a:ext>
            </a:extLst>
          </p:cNvPr>
          <p:cNvSpPr>
            <a:spLocks noGrp="1"/>
          </p:cNvSpPr>
          <p:nvPr>
            <p:ph type="title"/>
          </p:nvPr>
        </p:nvSpPr>
        <p:spPr>
          <a:xfrm>
            <a:off x="569430" y="461886"/>
            <a:ext cx="11047861" cy="1483653"/>
          </a:xfrm>
        </p:spPr>
        <p:txBody>
          <a:bodyPr>
            <a:normAutofit fontScale="90000"/>
          </a:bodyPr>
          <a:lstStyle/>
          <a:p>
            <a:r>
              <a:rPr lang="en-GB" dirty="0"/>
              <a:t>What led us here today? Webinar background</a:t>
            </a:r>
            <a:endParaRPr lang="en-GB" dirty="0">
              <a:latin typeface="Rockwell Condensed"/>
            </a:endParaRPr>
          </a:p>
        </p:txBody>
      </p:sp>
      <p:sp>
        <p:nvSpPr>
          <p:cNvPr id="3" name="Content Placeholder 2">
            <a:extLst>
              <a:ext uri="{FF2B5EF4-FFF2-40B4-BE49-F238E27FC236}">
                <a16:creationId xmlns:a16="http://schemas.microsoft.com/office/drawing/2014/main" id="{348647E0-4A16-9E45-96C5-68A0003E2F25}"/>
              </a:ext>
            </a:extLst>
          </p:cNvPr>
          <p:cNvSpPr>
            <a:spLocks noGrp="1"/>
          </p:cNvSpPr>
          <p:nvPr>
            <p:ph sz="half" idx="1"/>
          </p:nvPr>
        </p:nvSpPr>
        <p:spPr>
          <a:xfrm>
            <a:off x="74747" y="1798853"/>
            <a:ext cx="5694662" cy="5588431"/>
          </a:xfrm>
        </p:spPr>
        <p:txBody>
          <a:bodyPr vert="horz" lIns="91440" tIns="45720" rIns="91440" bIns="45720" rtlCol="0" anchor="t">
            <a:normAutofit/>
          </a:bodyPr>
          <a:lstStyle/>
          <a:p>
            <a:pPr marL="0" indent="0" algn="ctr">
              <a:buNone/>
            </a:pPr>
            <a:r>
              <a:rPr lang="en-GB" sz="2400">
                <a:ea typeface="+mn-lt"/>
                <a:cs typeface="+mn-lt"/>
              </a:rPr>
              <a:t>Previous ESRC IAA grant </a:t>
            </a:r>
            <a:br>
              <a:rPr lang="en-GB" sz="2400">
                <a:ea typeface="+mn-lt"/>
                <a:cs typeface="+mn-lt"/>
              </a:rPr>
            </a:br>
            <a:r>
              <a:rPr lang="en-GB" sz="2400">
                <a:ea typeface="+mn-lt"/>
                <a:cs typeface="+mn-lt"/>
              </a:rPr>
              <a:t>(Jan-Dec 2020)</a:t>
            </a:r>
            <a:br>
              <a:rPr lang="en-GB" sz="2400"/>
            </a:br>
            <a:r>
              <a:rPr lang="en-GB" sz="2400"/>
              <a:t>Investigating Perceptions of the Devon Net Zero Citizen’s Assembly Process</a:t>
            </a:r>
            <a:endParaRPr lang="en-US"/>
          </a:p>
          <a:p>
            <a:pPr marL="0" indent="0" algn="ctr">
              <a:buNone/>
            </a:pPr>
            <a:endParaRPr lang="en-GB" sz="2400" b="1"/>
          </a:p>
          <a:p>
            <a:pPr marL="0" indent="0" algn="ctr">
              <a:buNone/>
            </a:pPr>
            <a:r>
              <a:rPr lang="en-GB" sz="2400" b="1"/>
              <a:t>&amp;</a:t>
            </a:r>
          </a:p>
          <a:p>
            <a:pPr marL="0" indent="0" algn="ctr">
              <a:buNone/>
            </a:pPr>
            <a:endParaRPr lang="en-GB" sz="2400" b="1"/>
          </a:p>
          <a:p>
            <a:pPr marL="0" indent="0" algn="ctr">
              <a:buNone/>
            </a:pPr>
            <a:r>
              <a:rPr lang="en-GB" sz="2400"/>
              <a:t>Current ESRC IAA grant </a:t>
            </a:r>
            <a:br>
              <a:rPr lang="en-GB" sz="2400"/>
            </a:br>
            <a:r>
              <a:rPr lang="en-GB" sz="2400"/>
              <a:t>(Feb-Dec 2021) </a:t>
            </a:r>
            <a:br>
              <a:rPr lang="en-GB" sz="2400"/>
            </a:br>
            <a:r>
              <a:rPr lang="en-GB" sz="2400"/>
              <a:t>Networks of Exchange: Developing lessons and sharing best practices on Online Public Deliberation</a:t>
            </a:r>
            <a:endParaRPr lang="en-GB"/>
          </a:p>
          <a:p>
            <a:pPr marL="0" indent="0">
              <a:buClr>
                <a:srgbClr val="D34817">
                  <a:lumMod val="75000"/>
                </a:srgbClr>
              </a:buClr>
              <a:buNone/>
            </a:pPr>
            <a:endParaRPr lang="en-GB" sz="2400" b="1"/>
          </a:p>
          <a:p>
            <a:pPr marL="342900" indent="-342900">
              <a:buClr>
                <a:srgbClr val="D34817">
                  <a:lumMod val="75000"/>
                </a:srgbClr>
              </a:buClr>
            </a:pPr>
            <a:endParaRPr lang="en-GB" sz="2400"/>
          </a:p>
          <a:p>
            <a:pPr marL="342900" indent="-342900">
              <a:buClr>
                <a:srgbClr val="9E3611"/>
              </a:buClr>
            </a:pPr>
            <a:endParaRPr lang="en-GB" sz="2400"/>
          </a:p>
          <a:p>
            <a:pPr lvl="1"/>
            <a:endParaRPr lang="en-GB" sz="2400"/>
          </a:p>
          <a:p>
            <a:pPr marL="0" indent="0">
              <a:buNone/>
            </a:pPr>
            <a:endParaRPr lang="en-GB"/>
          </a:p>
        </p:txBody>
      </p:sp>
      <p:sp>
        <p:nvSpPr>
          <p:cNvPr id="4" name="Content Placeholder 3">
            <a:extLst>
              <a:ext uri="{FF2B5EF4-FFF2-40B4-BE49-F238E27FC236}">
                <a16:creationId xmlns:a16="http://schemas.microsoft.com/office/drawing/2014/main" id="{2BAAEB25-B215-3C41-A1BC-8FAF2026D00D}"/>
              </a:ext>
            </a:extLst>
          </p:cNvPr>
          <p:cNvSpPr>
            <a:spLocks noGrp="1"/>
          </p:cNvSpPr>
          <p:nvPr>
            <p:ph sz="half" idx="2"/>
          </p:nvPr>
        </p:nvSpPr>
        <p:spPr>
          <a:xfrm>
            <a:off x="6483298" y="1656617"/>
            <a:ext cx="5256633" cy="3019666"/>
          </a:xfrm>
        </p:spPr>
        <p:txBody>
          <a:bodyPr vert="horz" lIns="91440" tIns="45720" rIns="91440" bIns="45720" rtlCol="0" anchor="t">
            <a:normAutofit/>
          </a:bodyPr>
          <a:lstStyle/>
          <a:p>
            <a:pPr marL="342900" indent="-342900"/>
            <a:r>
              <a:rPr lang="en-GB" sz="2400"/>
              <a:t>Growing interest in deliberation</a:t>
            </a:r>
          </a:p>
          <a:p>
            <a:pPr marL="342900" indent="-342900">
              <a:buClr>
                <a:srgbClr val="9E3611"/>
              </a:buClr>
            </a:pPr>
            <a:r>
              <a:rPr lang="en-GB" sz="2400">
                <a:ea typeface="+mn-lt"/>
                <a:cs typeface="+mn-lt"/>
              </a:rPr>
              <a:t>For climate issues &amp; others</a:t>
            </a:r>
          </a:p>
          <a:p>
            <a:pPr marL="342900" indent="-342900">
              <a:buClr>
                <a:srgbClr val="9E3611"/>
              </a:buClr>
            </a:pPr>
            <a:r>
              <a:rPr lang="en-GB" sz="2400">
                <a:ea typeface="+mn-lt"/>
                <a:cs typeface="+mn-lt"/>
              </a:rPr>
              <a:t>In particular, online deliberation (Covid)</a:t>
            </a:r>
          </a:p>
          <a:p>
            <a:pPr marL="342900" indent="-342900">
              <a:buClr>
                <a:srgbClr val="9E3611"/>
              </a:buClr>
            </a:pPr>
            <a:r>
              <a:rPr lang="en-GB" sz="2400"/>
              <a:t>Yet relatively novel form of public engagement for most</a:t>
            </a:r>
          </a:p>
          <a:p>
            <a:pPr>
              <a:buClr>
                <a:srgbClr val="9E3611"/>
              </a:buClr>
            </a:pPr>
            <a:endParaRPr lang="en-GB" sz="2400"/>
          </a:p>
          <a:p>
            <a:pPr marL="0" indent="0">
              <a:buClr>
                <a:srgbClr val="9E3611"/>
              </a:buClr>
              <a:buNone/>
            </a:pPr>
            <a:endParaRPr lang="en-GB" sz="2400">
              <a:ea typeface="+mn-lt"/>
              <a:cs typeface="+mn-lt"/>
            </a:endParaRPr>
          </a:p>
          <a:p>
            <a:pPr>
              <a:buClr>
                <a:srgbClr val="D34817">
                  <a:lumMod val="75000"/>
                </a:srgbClr>
              </a:buClr>
            </a:pPr>
            <a:endParaRPr lang="en-GB" sz="2400">
              <a:ea typeface="+mn-lt"/>
              <a:cs typeface="+mn-lt"/>
            </a:endParaRPr>
          </a:p>
          <a:p>
            <a:pPr marL="342900" indent="-342900">
              <a:buClr>
                <a:srgbClr val="9E3611"/>
              </a:buClr>
            </a:pPr>
            <a:endParaRPr lang="en-GB" sz="2400">
              <a:ea typeface="+mn-lt"/>
              <a:cs typeface="+mn-lt"/>
            </a:endParaRPr>
          </a:p>
        </p:txBody>
      </p:sp>
      <p:sp>
        <p:nvSpPr>
          <p:cNvPr id="6" name="Arrow: Striped Right 5">
            <a:extLst>
              <a:ext uri="{FF2B5EF4-FFF2-40B4-BE49-F238E27FC236}">
                <a16:creationId xmlns:a16="http://schemas.microsoft.com/office/drawing/2014/main" id="{D8452436-4AC8-46A9-A3FE-EC7113F8607C}"/>
              </a:ext>
            </a:extLst>
          </p:cNvPr>
          <p:cNvSpPr/>
          <p:nvPr/>
        </p:nvSpPr>
        <p:spPr>
          <a:xfrm>
            <a:off x="4948117" y="3432073"/>
            <a:ext cx="1446508" cy="7103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07CE997B-155F-4902-9554-A37033E438DF}"/>
              </a:ext>
            </a:extLst>
          </p:cNvPr>
          <p:cNvPicPr>
            <a:picLocks noChangeAspect="1"/>
          </p:cNvPicPr>
          <p:nvPr/>
        </p:nvPicPr>
        <p:blipFill>
          <a:blip r:embed="rId4"/>
          <a:stretch>
            <a:fillRect/>
          </a:stretch>
        </p:blipFill>
        <p:spPr>
          <a:xfrm>
            <a:off x="7561235" y="4196569"/>
            <a:ext cx="3217189" cy="2597742"/>
          </a:xfrm>
          <a:prstGeom prst="rect">
            <a:avLst/>
          </a:prstGeom>
        </p:spPr>
      </p:pic>
    </p:spTree>
    <p:extLst>
      <p:ext uri="{BB962C8B-B14F-4D97-AF65-F5344CB8AC3E}">
        <p14:creationId xmlns:p14="http://schemas.microsoft.com/office/powerpoint/2010/main" val="1955968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958"/>
            <a:lum/>
          </a:blip>
          <a:srcRect/>
          <a:stretch>
            <a:fillRect l="-9000" r="-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4CA96-0B60-F743-9998-BAD87AB1D3D1}"/>
              </a:ext>
            </a:extLst>
          </p:cNvPr>
          <p:cNvSpPr>
            <a:spLocks noGrp="1"/>
          </p:cNvSpPr>
          <p:nvPr>
            <p:ph type="title"/>
          </p:nvPr>
        </p:nvSpPr>
        <p:spPr>
          <a:xfrm>
            <a:off x="109108" y="252157"/>
            <a:ext cx="10604310" cy="1495026"/>
          </a:xfrm>
        </p:spPr>
        <p:txBody>
          <a:bodyPr>
            <a:normAutofit/>
          </a:bodyPr>
          <a:lstStyle/>
          <a:p>
            <a:r>
              <a:rPr lang="en-GB" dirty="0"/>
              <a:t>Our </a:t>
            </a:r>
            <a:r>
              <a:rPr lang="en-GB" dirty="0" err="1"/>
              <a:t>devon</a:t>
            </a:r>
            <a:r>
              <a:rPr lang="en-GB" dirty="0"/>
              <a:t> climate assembly research</a:t>
            </a:r>
          </a:p>
        </p:txBody>
      </p:sp>
      <p:sp>
        <p:nvSpPr>
          <p:cNvPr id="3" name="Content Placeholder 2">
            <a:extLst>
              <a:ext uri="{FF2B5EF4-FFF2-40B4-BE49-F238E27FC236}">
                <a16:creationId xmlns:a16="http://schemas.microsoft.com/office/drawing/2014/main" id="{348647E0-4A16-9E45-96C5-68A0003E2F25}"/>
              </a:ext>
            </a:extLst>
          </p:cNvPr>
          <p:cNvSpPr>
            <a:spLocks noGrp="1"/>
          </p:cNvSpPr>
          <p:nvPr>
            <p:ph sz="half" idx="1"/>
          </p:nvPr>
        </p:nvSpPr>
        <p:spPr>
          <a:xfrm>
            <a:off x="733425" y="1785938"/>
            <a:ext cx="5232844" cy="4814886"/>
          </a:xfrm>
        </p:spPr>
        <p:txBody>
          <a:bodyPr vert="horz" lIns="91440" tIns="45720" rIns="91440" bIns="45720" rtlCol="0" anchor="t">
            <a:normAutofit fontScale="92500" lnSpcReduction="10000"/>
          </a:bodyPr>
          <a:lstStyle/>
          <a:p>
            <a:pPr marL="0" indent="0">
              <a:buNone/>
            </a:pPr>
            <a:r>
              <a:rPr lang="en-GB" sz="2400" b="1"/>
              <a:t>Emergence</a:t>
            </a:r>
          </a:p>
          <a:p>
            <a:pPr lvl="1"/>
            <a:r>
              <a:rPr lang="en-GB" sz="2000"/>
              <a:t>XR Influence, Climate Emergency Declaration</a:t>
            </a:r>
          </a:p>
          <a:p>
            <a:pPr lvl="1"/>
            <a:r>
              <a:rPr lang="en-GB" sz="2000"/>
              <a:t>Political leadership of the Council</a:t>
            </a:r>
          </a:p>
          <a:p>
            <a:pPr lvl="1">
              <a:buClr>
                <a:srgbClr val="9E3611"/>
              </a:buClr>
            </a:pPr>
            <a:r>
              <a:rPr lang="en-GB">
                <a:ea typeface="+mn-lt"/>
                <a:cs typeface="+mn-lt"/>
              </a:rPr>
              <a:t>Advisory role, 3 topics covered related to Net Zero Carbon Plan</a:t>
            </a:r>
            <a:endParaRPr lang="en-GB"/>
          </a:p>
          <a:p>
            <a:pPr lvl="1">
              <a:buClr>
                <a:srgbClr val="9E3611"/>
              </a:buClr>
            </a:pPr>
            <a:r>
              <a:rPr lang="en-GB"/>
              <a:t>One of the first County level Climate Assemblies in UK</a:t>
            </a:r>
          </a:p>
          <a:p>
            <a:pPr marL="0" indent="0">
              <a:buNone/>
            </a:pPr>
            <a:r>
              <a:rPr lang="en-GB" sz="2400" b="1"/>
              <a:t>Council officer &amp; stakeholder perceptions</a:t>
            </a:r>
          </a:p>
          <a:p>
            <a:pPr lvl="1"/>
            <a:r>
              <a:rPr lang="en-GB" sz="2000"/>
              <a:t>Legitimacy for bold changes required</a:t>
            </a:r>
          </a:p>
          <a:p>
            <a:pPr lvl="1"/>
            <a:r>
              <a:rPr lang="en-GB" sz="2000"/>
              <a:t>Social &amp; political mandate for encouraging wider public behaviour change</a:t>
            </a:r>
          </a:p>
          <a:p>
            <a:pPr lvl="1">
              <a:buClr>
                <a:srgbClr val="9E3611"/>
              </a:buClr>
            </a:pPr>
            <a:r>
              <a:rPr lang="en-GB" sz="2000"/>
              <a:t>Some natural uncertainty beforehand re effects, but also excitement/ optimism</a:t>
            </a:r>
          </a:p>
          <a:p>
            <a:pPr marL="0" indent="0">
              <a:buNone/>
            </a:pPr>
            <a:endParaRPr lang="en-GB"/>
          </a:p>
        </p:txBody>
      </p:sp>
      <p:sp>
        <p:nvSpPr>
          <p:cNvPr id="4" name="Content Placeholder 3">
            <a:extLst>
              <a:ext uri="{FF2B5EF4-FFF2-40B4-BE49-F238E27FC236}">
                <a16:creationId xmlns:a16="http://schemas.microsoft.com/office/drawing/2014/main" id="{2BAAEB25-B215-3C41-A1BC-8FAF2026D00D}"/>
              </a:ext>
            </a:extLst>
          </p:cNvPr>
          <p:cNvSpPr>
            <a:spLocks noGrp="1"/>
          </p:cNvSpPr>
          <p:nvPr>
            <p:ph sz="half" idx="2"/>
          </p:nvPr>
        </p:nvSpPr>
        <p:spPr>
          <a:xfrm>
            <a:off x="6373368" y="1757184"/>
            <a:ext cx="5588414" cy="4571703"/>
          </a:xfrm>
        </p:spPr>
        <p:txBody>
          <a:bodyPr vert="horz" lIns="91440" tIns="45720" rIns="91440" bIns="45720" rtlCol="0" anchor="t">
            <a:normAutofit fontScale="92500" lnSpcReduction="10000"/>
          </a:bodyPr>
          <a:lstStyle/>
          <a:p>
            <a:pPr marL="0" indent="0">
              <a:buNone/>
            </a:pPr>
            <a:r>
              <a:rPr lang="en-GB" sz="2400" b="1"/>
              <a:t>Key findings about online nature of the format</a:t>
            </a:r>
            <a:endParaRPr lang="en-US"/>
          </a:p>
          <a:p>
            <a:r>
              <a:rPr lang="en-US"/>
              <a:t>Pushed online due to covid</a:t>
            </a:r>
          </a:p>
          <a:p>
            <a:pPr>
              <a:buClr>
                <a:srgbClr val="9E3611"/>
              </a:buClr>
            </a:pPr>
            <a:r>
              <a:rPr lang="en-US"/>
              <a:t>Generally a very positive experience, with some minor quibbles related to platforms &amp; engaging online</a:t>
            </a:r>
          </a:p>
          <a:p>
            <a:pPr>
              <a:buClr>
                <a:srgbClr val="9E3611"/>
              </a:buClr>
            </a:pPr>
            <a:r>
              <a:rPr lang="en-US"/>
              <a:t>Practical help before &amp; during was valued</a:t>
            </a:r>
          </a:p>
          <a:p>
            <a:pPr>
              <a:buClr>
                <a:srgbClr val="9E3611"/>
              </a:buClr>
            </a:pPr>
            <a:r>
              <a:rPr lang="en-US"/>
              <a:t>Some felt safer, more convenient for some</a:t>
            </a:r>
          </a:p>
          <a:p>
            <a:pPr>
              <a:buClr>
                <a:srgbClr val="9E3611"/>
              </a:buClr>
            </a:pPr>
            <a:r>
              <a:rPr lang="en-US"/>
              <a:t>Quality of discussion high, but some would've liked more time</a:t>
            </a:r>
          </a:p>
          <a:p>
            <a:pPr>
              <a:buClr>
                <a:srgbClr val="9E3611"/>
              </a:buClr>
            </a:pPr>
            <a:r>
              <a:rPr lang="en-US"/>
              <a:t>Online format worked well for a dispersed rural population in a large county</a:t>
            </a:r>
          </a:p>
          <a:p>
            <a:pPr>
              <a:buClr>
                <a:srgbClr val="D34817">
                  <a:lumMod val="75000"/>
                </a:srgbClr>
              </a:buClr>
            </a:pPr>
            <a:endParaRPr lang="en-GB" sz="2600"/>
          </a:p>
          <a:p>
            <a:pPr>
              <a:buClr>
                <a:srgbClr val="9E3611"/>
              </a:buClr>
            </a:pPr>
            <a:endParaRPr lang="en-GB" sz="2400"/>
          </a:p>
          <a:p>
            <a:pPr>
              <a:buClr>
                <a:srgbClr val="D34817">
                  <a:lumMod val="75000"/>
                </a:srgbClr>
              </a:buClr>
            </a:pPr>
            <a:endParaRPr lang="en-GB"/>
          </a:p>
        </p:txBody>
      </p:sp>
      <p:pic>
        <p:nvPicPr>
          <p:cNvPr id="5" name="Picture 5" descr="Shape, logo, square&#10;&#10;Description automatically generated">
            <a:extLst>
              <a:ext uri="{FF2B5EF4-FFF2-40B4-BE49-F238E27FC236}">
                <a16:creationId xmlns:a16="http://schemas.microsoft.com/office/drawing/2014/main" id="{0F7F9428-0BC8-48D3-9BE4-9BC4D993C865}"/>
              </a:ext>
            </a:extLst>
          </p:cNvPr>
          <p:cNvPicPr>
            <a:picLocks noChangeAspect="1"/>
          </p:cNvPicPr>
          <p:nvPr/>
        </p:nvPicPr>
        <p:blipFill>
          <a:blip r:embed="rId4"/>
          <a:stretch>
            <a:fillRect/>
          </a:stretch>
        </p:blipFill>
        <p:spPr>
          <a:xfrm>
            <a:off x="10233623" y="191800"/>
            <a:ext cx="1844723" cy="1069270"/>
          </a:xfrm>
          <a:prstGeom prst="rect">
            <a:avLst/>
          </a:prstGeom>
        </p:spPr>
      </p:pic>
    </p:spTree>
    <p:extLst>
      <p:ext uri="{BB962C8B-B14F-4D97-AF65-F5344CB8AC3E}">
        <p14:creationId xmlns:p14="http://schemas.microsoft.com/office/powerpoint/2010/main" val="296194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288AE-7F26-47DA-868C-97566C8E9D28}"/>
              </a:ext>
            </a:extLst>
          </p:cNvPr>
          <p:cNvSpPr>
            <a:spLocks noGrp="1"/>
          </p:cNvSpPr>
          <p:nvPr>
            <p:ph type="ctrTitle"/>
          </p:nvPr>
        </p:nvSpPr>
        <p:spPr>
          <a:xfrm>
            <a:off x="1043346" y="1399032"/>
            <a:ext cx="9255686" cy="2852126"/>
          </a:xfrm>
        </p:spPr>
        <p:txBody>
          <a:bodyPr/>
          <a:lstStyle/>
          <a:p>
            <a:br>
              <a:rPr lang="en-GB" dirty="0">
                <a:solidFill>
                  <a:srgbClr val="1B346B"/>
                </a:solidFill>
              </a:rPr>
            </a:br>
            <a:r>
              <a:rPr lang="en-GB" dirty="0">
                <a:solidFill>
                  <a:srgbClr val="1B346B"/>
                </a:solidFill>
              </a:rPr>
              <a:t>Devon Climate Assembly </a:t>
            </a:r>
            <a:br>
              <a:rPr lang="en-GB" dirty="0">
                <a:solidFill>
                  <a:srgbClr val="1B346B"/>
                </a:solidFill>
              </a:rPr>
            </a:br>
            <a:r>
              <a:rPr lang="en-GB" dirty="0">
                <a:solidFill>
                  <a:srgbClr val="1B346B"/>
                </a:solidFill>
              </a:rPr>
              <a:t>				</a:t>
            </a:r>
            <a:r>
              <a:rPr lang="en-GB" sz="5400" dirty="0">
                <a:solidFill>
                  <a:srgbClr val="1B346B"/>
                </a:solidFill>
              </a:rPr>
              <a:t>Kaela Scott -Involve</a:t>
            </a:r>
            <a:br>
              <a:rPr lang="en-GB" dirty="0"/>
            </a:br>
            <a:endParaRPr lang="en-GB" dirty="0"/>
          </a:p>
        </p:txBody>
      </p:sp>
      <p:sp>
        <p:nvSpPr>
          <p:cNvPr id="3" name="Subtitle 2">
            <a:extLst>
              <a:ext uri="{FF2B5EF4-FFF2-40B4-BE49-F238E27FC236}">
                <a16:creationId xmlns:a16="http://schemas.microsoft.com/office/drawing/2014/main" id="{9A426020-C64A-4FFC-A16F-48B08BB99C6D}"/>
              </a:ext>
            </a:extLst>
          </p:cNvPr>
          <p:cNvSpPr>
            <a:spLocks noGrp="1"/>
          </p:cNvSpPr>
          <p:nvPr>
            <p:ph type="subTitle" idx="1"/>
          </p:nvPr>
        </p:nvSpPr>
        <p:spPr>
          <a:xfrm>
            <a:off x="1069848" y="4678878"/>
            <a:ext cx="7891272" cy="780090"/>
          </a:xfrm>
        </p:spPr>
        <p:txBody>
          <a:bodyPr>
            <a:normAutofit/>
          </a:bodyPr>
          <a:lstStyle/>
          <a:p>
            <a:r>
              <a:rPr lang="en-GB" sz="3200" i="1" dirty="0">
                <a:solidFill>
                  <a:srgbClr val="FD5F40"/>
                </a:solidFill>
              </a:rPr>
              <a:t> </a:t>
            </a:r>
          </a:p>
        </p:txBody>
      </p:sp>
      <p:sp>
        <p:nvSpPr>
          <p:cNvPr id="4" name="Footer Placeholder 3">
            <a:extLst>
              <a:ext uri="{FF2B5EF4-FFF2-40B4-BE49-F238E27FC236}">
                <a16:creationId xmlns:a16="http://schemas.microsoft.com/office/drawing/2014/main" id="{5C26FCCD-ED77-BA41-9E5D-4B4D42B993F7}"/>
              </a:ext>
            </a:extLst>
          </p:cNvPr>
          <p:cNvSpPr>
            <a:spLocks noGrp="1"/>
          </p:cNvSpPr>
          <p:nvPr>
            <p:ph type="ftr" sz="quarter" idx="11"/>
          </p:nvPr>
        </p:nvSpPr>
        <p:spPr>
          <a:xfrm>
            <a:off x="0" y="4468031"/>
            <a:ext cx="4069115" cy="2389969"/>
          </a:xfrm>
          <a:blipFill>
            <a:blip r:embed="rId2"/>
            <a:stretch>
              <a:fillRect/>
            </a:stretch>
          </a:blipFill>
        </p:spPr>
        <p:txBody>
          <a:bodyPr/>
          <a:lstStyle/>
          <a:p>
            <a:endParaRPr lang="en-US" dirty="0"/>
          </a:p>
        </p:txBody>
      </p:sp>
    </p:spTree>
    <p:extLst>
      <p:ext uri="{BB962C8B-B14F-4D97-AF65-F5344CB8AC3E}">
        <p14:creationId xmlns:p14="http://schemas.microsoft.com/office/powerpoint/2010/main" val="32259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288AE-7F26-47DA-868C-97566C8E9D28}"/>
              </a:ext>
            </a:extLst>
          </p:cNvPr>
          <p:cNvSpPr>
            <a:spLocks noGrp="1"/>
          </p:cNvSpPr>
          <p:nvPr>
            <p:ph type="ctrTitle"/>
          </p:nvPr>
        </p:nvSpPr>
        <p:spPr/>
        <p:txBody>
          <a:bodyPr/>
          <a:lstStyle/>
          <a:p>
            <a:br>
              <a:rPr lang="en-GB" dirty="0">
                <a:solidFill>
                  <a:srgbClr val="1B346B"/>
                </a:solidFill>
              </a:rPr>
            </a:br>
            <a:r>
              <a:rPr lang="en-GB" dirty="0">
                <a:solidFill>
                  <a:srgbClr val="1B346B"/>
                </a:solidFill>
              </a:rPr>
              <a:t>Devon Climate Assembly </a:t>
            </a:r>
            <a:br>
              <a:rPr lang="en-GB" dirty="0">
                <a:solidFill>
                  <a:srgbClr val="1B346B"/>
                </a:solidFill>
              </a:rPr>
            </a:br>
            <a:r>
              <a:rPr lang="en-GB" dirty="0">
                <a:solidFill>
                  <a:srgbClr val="1B346B"/>
                </a:solidFill>
              </a:rPr>
              <a:t>					</a:t>
            </a:r>
            <a:r>
              <a:rPr lang="en-GB" sz="5400" dirty="0">
                <a:solidFill>
                  <a:srgbClr val="1B346B"/>
                </a:solidFill>
              </a:rPr>
              <a:t>Emily Reed -DCE</a:t>
            </a:r>
            <a:br>
              <a:rPr lang="en-GB" dirty="0"/>
            </a:br>
            <a:endParaRPr lang="en-GB" dirty="0"/>
          </a:p>
        </p:txBody>
      </p:sp>
      <p:sp>
        <p:nvSpPr>
          <p:cNvPr id="3" name="Subtitle 2">
            <a:extLst>
              <a:ext uri="{FF2B5EF4-FFF2-40B4-BE49-F238E27FC236}">
                <a16:creationId xmlns:a16="http://schemas.microsoft.com/office/drawing/2014/main" id="{9A426020-C64A-4FFC-A16F-48B08BB99C6D}"/>
              </a:ext>
            </a:extLst>
          </p:cNvPr>
          <p:cNvSpPr>
            <a:spLocks noGrp="1"/>
          </p:cNvSpPr>
          <p:nvPr>
            <p:ph type="subTitle" idx="1"/>
          </p:nvPr>
        </p:nvSpPr>
        <p:spPr>
          <a:xfrm>
            <a:off x="1069848" y="4678878"/>
            <a:ext cx="7891272" cy="780090"/>
          </a:xfrm>
        </p:spPr>
        <p:txBody>
          <a:bodyPr>
            <a:normAutofit/>
          </a:bodyPr>
          <a:lstStyle/>
          <a:p>
            <a:r>
              <a:rPr lang="en-GB" sz="3200" i="1" dirty="0">
                <a:solidFill>
                  <a:srgbClr val="FD5F40"/>
                </a:solidFill>
              </a:rPr>
              <a:t> December 2021</a:t>
            </a:r>
          </a:p>
        </p:txBody>
      </p:sp>
      <p:sp>
        <p:nvSpPr>
          <p:cNvPr id="4" name="Footer Placeholder 3">
            <a:extLst>
              <a:ext uri="{FF2B5EF4-FFF2-40B4-BE49-F238E27FC236}">
                <a16:creationId xmlns:a16="http://schemas.microsoft.com/office/drawing/2014/main" id="{5C26FCCD-ED77-BA41-9E5D-4B4D42B993F7}"/>
              </a:ext>
            </a:extLst>
          </p:cNvPr>
          <p:cNvSpPr>
            <a:spLocks noGrp="1"/>
          </p:cNvSpPr>
          <p:nvPr>
            <p:ph type="ftr" sz="quarter" idx="11"/>
          </p:nvPr>
        </p:nvSpPr>
        <p:spPr>
          <a:xfrm>
            <a:off x="5580" y="5788153"/>
            <a:ext cx="12186420" cy="1069847"/>
          </a:xfrm>
          <a:blipFill>
            <a:blip r:embed="rId2"/>
            <a:stretch>
              <a:fillRect/>
            </a:stretch>
          </a:blipFill>
        </p:spPr>
        <p:txBody>
          <a:bodyPr/>
          <a:lstStyle/>
          <a:p>
            <a:endParaRPr lang="en-US" dirty="0"/>
          </a:p>
        </p:txBody>
      </p:sp>
    </p:spTree>
    <p:extLst>
      <p:ext uri="{BB962C8B-B14F-4D97-AF65-F5344CB8AC3E}">
        <p14:creationId xmlns:p14="http://schemas.microsoft.com/office/powerpoint/2010/main" val="806841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DAD2-13F6-4FEE-BBE0-58B6B4D85CD9}"/>
              </a:ext>
            </a:extLst>
          </p:cNvPr>
          <p:cNvSpPr>
            <a:spLocks noGrp="1"/>
          </p:cNvSpPr>
          <p:nvPr>
            <p:ph type="title"/>
          </p:nvPr>
        </p:nvSpPr>
        <p:spPr/>
        <p:txBody>
          <a:bodyPr/>
          <a:lstStyle/>
          <a:p>
            <a:r>
              <a:rPr lang="en-GB" dirty="0">
                <a:solidFill>
                  <a:srgbClr val="FD5F40"/>
                </a:solidFill>
              </a:rPr>
              <a:t>Agenda</a:t>
            </a:r>
          </a:p>
        </p:txBody>
      </p:sp>
      <p:sp>
        <p:nvSpPr>
          <p:cNvPr id="3" name="Content Placeholder 2">
            <a:extLst>
              <a:ext uri="{FF2B5EF4-FFF2-40B4-BE49-F238E27FC236}">
                <a16:creationId xmlns:a16="http://schemas.microsoft.com/office/drawing/2014/main" id="{9EC17DA1-1470-4CB1-BB8F-7F3957938F39}"/>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GB" dirty="0">
                <a:solidFill>
                  <a:srgbClr val="1B346B"/>
                </a:solidFill>
              </a:rPr>
              <a:t>The Devon Climate Emergency </a:t>
            </a:r>
            <a:endParaRPr lang="en-GB" dirty="0">
              <a:solidFill>
                <a:srgbClr val="1B346B"/>
              </a:solidFill>
              <a:cs typeface="Calibri"/>
            </a:endParaRPr>
          </a:p>
          <a:p>
            <a:pPr marL="514350" indent="-514350">
              <a:buFont typeface="+mj-lt"/>
              <a:buAutoNum type="arabicPeriod"/>
            </a:pPr>
            <a:r>
              <a:rPr lang="en-GB" dirty="0">
                <a:solidFill>
                  <a:srgbClr val="1B346B"/>
                </a:solidFill>
              </a:rPr>
              <a:t>The Carbon Plan Process</a:t>
            </a:r>
          </a:p>
          <a:p>
            <a:pPr marL="514350" indent="-514350">
              <a:buFont typeface="+mj-lt"/>
              <a:buAutoNum type="arabicPeriod"/>
            </a:pPr>
            <a:r>
              <a:rPr lang="en-GB" dirty="0">
                <a:solidFill>
                  <a:srgbClr val="1B346B"/>
                </a:solidFill>
              </a:rPr>
              <a:t>Citizens’ Assembly</a:t>
            </a:r>
          </a:p>
          <a:p>
            <a:pPr marL="0" indent="0">
              <a:buNone/>
            </a:pPr>
            <a:r>
              <a:rPr lang="en-GB" dirty="0">
                <a:solidFill>
                  <a:srgbClr val="1B346B"/>
                </a:solidFill>
              </a:rPr>
              <a:t>4.   Keeping up to date</a:t>
            </a:r>
          </a:p>
          <a:p>
            <a:pPr marL="0" indent="0">
              <a:buNone/>
            </a:pPr>
            <a:endParaRPr lang="en-GB" dirty="0">
              <a:solidFill>
                <a:srgbClr val="1B346B"/>
              </a:solidFill>
              <a:cs typeface="Calibri"/>
            </a:endParaRPr>
          </a:p>
        </p:txBody>
      </p:sp>
      <p:sp>
        <p:nvSpPr>
          <p:cNvPr id="6" name="Footer Placeholder 5">
            <a:extLst>
              <a:ext uri="{FF2B5EF4-FFF2-40B4-BE49-F238E27FC236}">
                <a16:creationId xmlns:a16="http://schemas.microsoft.com/office/drawing/2014/main" id="{DB2A713F-C2D1-5D4E-B8B4-E574401CEF02}"/>
              </a:ext>
            </a:extLst>
          </p:cNvPr>
          <p:cNvSpPr>
            <a:spLocks noGrp="1"/>
          </p:cNvSpPr>
          <p:nvPr>
            <p:ph type="ftr" sz="quarter" idx="11"/>
          </p:nvPr>
        </p:nvSpPr>
        <p:spPr>
          <a:xfrm>
            <a:off x="11069" y="5598695"/>
            <a:ext cx="12180931" cy="1259305"/>
          </a:xfrm>
          <a:blipFill dpi="0" rotWithShape="1">
            <a:blip r:embed="rId2"/>
            <a:srcRect/>
            <a:stretch>
              <a:fillRect/>
            </a:stretch>
          </a:blipFill>
        </p:spPr>
        <p:txBody>
          <a:bodyPr/>
          <a:lstStyle/>
          <a:p>
            <a:endParaRPr lang="en-US"/>
          </a:p>
        </p:txBody>
      </p:sp>
    </p:spTree>
    <p:extLst>
      <p:ext uri="{BB962C8B-B14F-4D97-AF65-F5344CB8AC3E}">
        <p14:creationId xmlns:p14="http://schemas.microsoft.com/office/powerpoint/2010/main" val="232026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542E3-B97D-4A03-802C-075DBF73B2A1}"/>
              </a:ext>
            </a:extLst>
          </p:cNvPr>
          <p:cNvSpPr>
            <a:spLocks noGrp="1"/>
          </p:cNvSpPr>
          <p:nvPr>
            <p:ph type="title"/>
          </p:nvPr>
        </p:nvSpPr>
        <p:spPr>
          <a:xfrm>
            <a:off x="427512" y="484632"/>
            <a:ext cx="10700736" cy="1942670"/>
          </a:xfrm>
        </p:spPr>
        <p:txBody>
          <a:bodyPr>
            <a:normAutofit fontScale="90000"/>
          </a:bodyPr>
          <a:lstStyle/>
          <a:p>
            <a:r>
              <a:rPr lang="en-GB" dirty="0">
                <a:solidFill>
                  <a:srgbClr val="FD5F40"/>
                </a:solidFill>
              </a:rPr>
              <a:t>1. The Devon Climate Emergency</a:t>
            </a:r>
            <a:br>
              <a:rPr lang="en-GB" dirty="0">
                <a:solidFill>
                  <a:srgbClr val="FD5F40"/>
                </a:solidFill>
              </a:rPr>
            </a:br>
            <a:br>
              <a:rPr lang="en-GB" dirty="0">
                <a:solidFill>
                  <a:srgbClr val="FD5F40"/>
                </a:solidFill>
              </a:rPr>
            </a:br>
            <a:endParaRPr lang="en-GB" dirty="0">
              <a:solidFill>
                <a:srgbClr val="FD5F40"/>
              </a:solidFill>
            </a:endParaRPr>
          </a:p>
        </p:txBody>
      </p:sp>
      <p:sp>
        <p:nvSpPr>
          <p:cNvPr id="3" name="Text Placeholder 2">
            <a:extLst>
              <a:ext uri="{FF2B5EF4-FFF2-40B4-BE49-F238E27FC236}">
                <a16:creationId xmlns:a16="http://schemas.microsoft.com/office/drawing/2014/main" id="{DD2D7D96-C743-416B-BC06-3FDB24FC7F93}"/>
              </a:ext>
            </a:extLst>
          </p:cNvPr>
          <p:cNvSpPr>
            <a:spLocks noGrp="1"/>
          </p:cNvSpPr>
          <p:nvPr>
            <p:ph type="body" idx="1"/>
          </p:nvPr>
        </p:nvSpPr>
        <p:spPr>
          <a:xfrm>
            <a:off x="971267" y="1728663"/>
            <a:ext cx="3999802" cy="564301"/>
          </a:xfrm>
        </p:spPr>
        <p:txBody>
          <a:bodyPr anchor="t" anchorCtr="0"/>
          <a:lstStyle/>
          <a:p>
            <a:r>
              <a:rPr lang="en-GB">
                <a:solidFill>
                  <a:srgbClr val="1B346B"/>
                </a:solidFill>
              </a:rPr>
              <a:t>Objectives:</a:t>
            </a:r>
          </a:p>
        </p:txBody>
      </p:sp>
      <p:sp>
        <p:nvSpPr>
          <p:cNvPr id="4" name="Content Placeholder 3">
            <a:extLst>
              <a:ext uri="{FF2B5EF4-FFF2-40B4-BE49-F238E27FC236}">
                <a16:creationId xmlns:a16="http://schemas.microsoft.com/office/drawing/2014/main" id="{82A1E130-65CD-48CA-A215-8812F772BFBE}"/>
              </a:ext>
            </a:extLst>
          </p:cNvPr>
          <p:cNvSpPr>
            <a:spLocks noGrp="1"/>
          </p:cNvSpPr>
          <p:nvPr>
            <p:ph sz="half" idx="2"/>
          </p:nvPr>
        </p:nvSpPr>
        <p:spPr>
          <a:xfrm>
            <a:off x="491987" y="2552731"/>
            <a:ext cx="3999802" cy="3420713"/>
          </a:xfrm>
        </p:spPr>
        <p:txBody>
          <a:bodyPr vert="horz" lIns="91440" tIns="45720" rIns="91440" bIns="45720" rtlCol="0" anchor="t">
            <a:normAutofit/>
          </a:bodyPr>
          <a:lstStyle/>
          <a:p>
            <a:r>
              <a:rPr lang="en-GB" dirty="0">
                <a:solidFill>
                  <a:srgbClr val="1B346B"/>
                </a:solidFill>
              </a:rPr>
              <a:t>Reduce carbon emissions to net-zero by 2050 </a:t>
            </a:r>
            <a:r>
              <a:rPr lang="en-GB" i="1" dirty="0">
                <a:solidFill>
                  <a:srgbClr val="1B346B"/>
                </a:solidFill>
              </a:rPr>
              <a:t>at the latest</a:t>
            </a:r>
            <a:endParaRPr lang="en-GB" i="1" dirty="0">
              <a:solidFill>
                <a:srgbClr val="1B346B"/>
              </a:solidFill>
              <a:cs typeface="Calibri"/>
            </a:endParaRPr>
          </a:p>
          <a:p>
            <a:r>
              <a:rPr lang="en-GB" dirty="0">
                <a:solidFill>
                  <a:srgbClr val="1B346B"/>
                </a:solidFill>
              </a:rPr>
              <a:t>Improve the resilience of Devon’s environment</a:t>
            </a:r>
            <a:endParaRPr lang="en-GB" dirty="0">
              <a:solidFill>
                <a:srgbClr val="1B346B"/>
              </a:solidFill>
              <a:cs typeface="Calibri"/>
            </a:endParaRPr>
          </a:p>
          <a:p>
            <a:r>
              <a:rPr lang="en-GB" dirty="0">
                <a:solidFill>
                  <a:srgbClr val="1B346B"/>
                </a:solidFill>
              </a:rPr>
              <a:t>Prepare communities for a warmer world</a:t>
            </a:r>
            <a:endParaRPr lang="en-GB" dirty="0">
              <a:solidFill>
                <a:srgbClr val="1B346B"/>
              </a:solidFill>
              <a:cs typeface="Calibri"/>
            </a:endParaRPr>
          </a:p>
        </p:txBody>
      </p:sp>
      <p:sp>
        <p:nvSpPr>
          <p:cNvPr id="5" name="Text Placeholder 4">
            <a:extLst>
              <a:ext uri="{FF2B5EF4-FFF2-40B4-BE49-F238E27FC236}">
                <a16:creationId xmlns:a16="http://schemas.microsoft.com/office/drawing/2014/main" id="{883CA99C-DB87-48FC-8F21-3FDDEA5CEE0A}"/>
              </a:ext>
            </a:extLst>
          </p:cNvPr>
          <p:cNvSpPr>
            <a:spLocks noGrp="1"/>
          </p:cNvSpPr>
          <p:nvPr>
            <p:ph type="body" sz="quarter" idx="3"/>
          </p:nvPr>
        </p:nvSpPr>
        <p:spPr>
          <a:xfrm>
            <a:off x="5425294" y="1728819"/>
            <a:ext cx="5183188" cy="823912"/>
          </a:xfrm>
        </p:spPr>
        <p:txBody>
          <a:bodyPr anchor="t" anchorCtr="0"/>
          <a:lstStyle/>
          <a:p>
            <a:r>
              <a:rPr lang="en-GB">
                <a:solidFill>
                  <a:srgbClr val="1B346B"/>
                </a:solidFill>
              </a:rPr>
              <a:t>Partnership:</a:t>
            </a:r>
          </a:p>
        </p:txBody>
      </p:sp>
      <p:pic>
        <p:nvPicPr>
          <p:cNvPr id="11" name="Content Placeholder 11">
            <a:extLst>
              <a:ext uri="{FF2B5EF4-FFF2-40B4-BE49-F238E27FC236}">
                <a16:creationId xmlns:a16="http://schemas.microsoft.com/office/drawing/2014/main" id="{4ECB4E79-2080-4C3D-8F43-EEDA137736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43540" y="4825522"/>
            <a:ext cx="1344848" cy="502920"/>
          </a:xfrm>
          <a:prstGeom prst="rect">
            <a:avLst/>
          </a:prstGeom>
        </p:spPr>
      </p:pic>
      <p:pic>
        <p:nvPicPr>
          <p:cNvPr id="12" name="Picture 11">
            <a:extLst>
              <a:ext uri="{FF2B5EF4-FFF2-40B4-BE49-F238E27FC236}">
                <a16:creationId xmlns:a16="http://schemas.microsoft.com/office/drawing/2014/main" id="{E1B88591-6587-4167-80B6-85F2E89262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76398" y="2827475"/>
            <a:ext cx="1080000" cy="393263"/>
          </a:xfrm>
          <a:prstGeom prst="rect">
            <a:avLst/>
          </a:prstGeom>
        </p:spPr>
      </p:pic>
      <p:pic>
        <p:nvPicPr>
          <p:cNvPr id="13" name="Picture 12">
            <a:extLst>
              <a:ext uri="{FF2B5EF4-FFF2-40B4-BE49-F238E27FC236}">
                <a16:creationId xmlns:a16="http://schemas.microsoft.com/office/drawing/2014/main" id="{FBE864DC-86C8-48C2-8F61-CEEDF0CA04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37612" y="2348193"/>
            <a:ext cx="1053020" cy="602043"/>
          </a:xfrm>
          <a:prstGeom prst="rect">
            <a:avLst/>
          </a:prstGeom>
        </p:spPr>
      </p:pic>
      <p:pic>
        <p:nvPicPr>
          <p:cNvPr id="14" name="Picture 13">
            <a:extLst>
              <a:ext uri="{FF2B5EF4-FFF2-40B4-BE49-F238E27FC236}">
                <a16:creationId xmlns:a16="http://schemas.microsoft.com/office/drawing/2014/main" id="{C9C6FB59-876A-44B5-BBB5-56D7EB635E5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62115" y="4924527"/>
            <a:ext cx="911754" cy="774824"/>
          </a:xfrm>
          <a:prstGeom prst="rect">
            <a:avLst/>
          </a:prstGeom>
        </p:spPr>
      </p:pic>
      <p:pic>
        <p:nvPicPr>
          <p:cNvPr id="15" name="Picture 14">
            <a:extLst>
              <a:ext uri="{FF2B5EF4-FFF2-40B4-BE49-F238E27FC236}">
                <a16:creationId xmlns:a16="http://schemas.microsoft.com/office/drawing/2014/main" id="{47FA2AA3-4A78-4423-BAA4-ABE9CA9541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90632" y="3134351"/>
            <a:ext cx="1123629" cy="409656"/>
          </a:xfrm>
          <a:prstGeom prst="rect">
            <a:avLst/>
          </a:prstGeom>
        </p:spPr>
      </p:pic>
      <p:pic>
        <p:nvPicPr>
          <p:cNvPr id="16" name="Picture 15">
            <a:extLst>
              <a:ext uri="{FF2B5EF4-FFF2-40B4-BE49-F238E27FC236}">
                <a16:creationId xmlns:a16="http://schemas.microsoft.com/office/drawing/2014/main" id="{A7B79A34-82A7-4A05-A079-28A5AC5C03B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677481" y="4979834"/>
            <a:ext cx="1080000" cy="348608"/>
          </a:xfrm>
          <a:prstGeom prst="rect">
            <a:avLst/>
          </a:prstGeom>
        </p:spPr>
      </p:pic>
      <p:pic>
        <p:nvPicPr>
          <p:cNvPr id="17" name="Picture 16">
            <a:extLst>
              <a:ext uri="{FF2B5EF4-FFF2-40B4-BE49-F238E27FC236}">
                <a16:creationId xmlns:a16="http://schemas.microsoft.com/office/drawing/2014/main" id="{2EB83DB8-CC87-4574-BFBD-4FBEDBB49E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74927" y="3180053"/>
            <a:ext cx="716047" cy="605771"/>
          </a:xfrm>
          <a:prstGeom prst="rect">
            <a:avLst/>
          </a:prstGeom>
        </p:spPr>
      </p:pic>
      <p:pic>
        <p:nvPicPr>
          <p:cNvPr id="18" name="Picture 17">
            <a:extLst>
              <a:ext uri="{FF2B5EF4-FFF2-40B4-BE49-F238E27FC236}">
                <a16:creationId xmlns:a16="http://schemas.microsoft.com/office/drawing/2014/main" id="{252034A8-D559-4B29-8AB1-91F40410943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923665" y="2734045"/>
            <a:ext cx="1080000" cy="298482"/>
          </a:xfrm>
          <a:prstGeom prst="rect">
            <a:avLst/>
          </a:prstGeom>
        </p:spPr>
      </p:pic>
      <p:pic>
        <p:nvPicPr>
          <p:cNvPr id="19" name="Picture 18">
            <a:extLst>
              <a:ext uri="{FF2B5EF4-FFF2-40B4-BE49-F238E27FC236}">
                <a16:creationId xmlns:a16="http://schemas.microsoft.com/office/drawing/2014/main" id="{4CDA0AA7-CB98-49D1-B757-C40361982C9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528482" y="2143317"/>
            <a:ext cx="1080000" cy="494691"/>
          </a:xfrm>
          <a:prstGeom prst="rect">
            <a:avLst/>
          </a:prstGeom>
        </p:spPr>
      </p:pic>
      <p:pic>
        <p:nvPicPr>
          <p:cNvPr id="20" name="Picture 19">
            <a:extLst>
              <a:ext uri="{FF2B5EF4-FFF2-40B4-BE49-F238E27FC236}">
                <a16:creationId xmlns:a16="http://schemas.microsoft.com/office/drawing/2014/main" id="{6F02230D-59BE-4F2E-B136-FE78A08BDBD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24860" y="2042271"/>
            <a:ext cx="1031685" cy="846164"/>
          </a:xfrm>
          <a:prstGeom prst="rect">
            <a:avLst/>
          </a:prstGeom>
        </p:spPr>
      </p:pic>
      <p:pic>
        <p:nvPicPr>
          <p:cNvPr id="21" name="Picture 20">
            <a:extLst>
              <a:ext uri="{FF2B5EF4-FFF2-40B4-BE49-F238E27FC236}">
                <a16:creationId xmlns:a16="http://schemas.microsoft.com/office/drawing/2014/main" id="{4C211AC1-71A3-4AFA-BA7B-98EF4D3552B9}"/>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9664599" y="4276011"/>
            <a:ext cx="1080000" cy="531254"/>
          </a:xfrm>
          <a:prstGeom prst="rect">
            <a:avLst/>
          </a:prstGeom>
        </p:spPr>
      </p:pic>
      <p:pic>
        <p:nvPicPr>
          <p:cNvPr id="22" name="Picture 21">
            <a:extLst>
              <a:ext uri="{FF2B5EF4-FFF2-40B4-BE49-F238E27FC236}">
                <a16:creationId xmlns:a16="http://schemas.microsoft.com/office/drawing/2014/main" id="{E50328A5-EE86-446F-82BE-EE8581919A5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920612" y="3834863"/>
            <a:ext cx="845174" cy="479692"/>
          </a:xfrm>
          <a:prstGeom prst="rect">
            <a:avLst/>
          </a:prstGeom>
        </p:spPr>
      </p:pic>
      <p:pic>
        <p:nvPicPr>
          <p:cNvPr id="23" name="Picture 22">
            <a:extLst>
              <a:ext uri="{FF2B5EF4-FFF2-40B4-BE49-F238E27FC236}">
                <a16:creationId xmlns:a16="http://schemas.microsoft.com/office/drawing/2014/main" id="{231A8E83-EAE5-494E-B7B7-24BCBF26E70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325498" y="2300714"/>
            <a:ext cx="674587" cy="674587"/>
          </a:xfrm>
          <a:prstGeom prst="rect">
            <a:avLst/>
          </a:prstGeom>
        </p:spPr>
      </p:pic>
      <p:pic>
        <p:nvPicPr>
          <p:cNvPr id="24" name="Picture 23">
            <a:extLst>
              <a:ext uri="{FF2B5EF4-FFF2-40B4-BE49-F238E27FC236}">
                <a16:creationId xmlns:a16="http://schemas.microsoft.com/office/drawing/2014/main" id="{1330D7F4-CB51-48BA-AFF4-08621ADE901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593869" y="2154523"/>
            <a:ext cx="626963" cy="494692"/>
          </a:xfrm>
          <a:prstGeom prst="rect">
            <a:avLst/>
          </a:prstGeom>
        </p:spPr>
      </p:pic>
      <p:pic>
        <p:nvPicPr>
          <p:cNvPr id="25" name="Picture 24">
            <a:extLst>
              <a:ext uri="{FF2B5EF4-FFF2-40B4-BE49-F238E27FC236}">
                <a16:creationId xmlns:a16="http://schemas.microsoft.com/office/drawing/2014/main" id="{8CECD642-392D-4DAE-A7FA-1B4326138C9C}"/>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t="-1" b="-45523"/>
          <a:stretch/>
        </p:blipFill>
        <p:spPr>
          <a:xfrm>
            <a:off x="8526034" y="3461293"/>
            <a:ext cx="1363589" cy="334403"/>
          </a:xfrm>
          <a:prstGeom prst="rect">
            <a:avLst/>
          </a:prstGeom>
        </p:spPr>
      </p:pic>
      <p:pic>
        <p:nvPicPr>
          <p:cNvPr id="26" name="Picture 25">
            <a:extLst>
              <a:ext uri="{FF2B5EF4-FFF2-40B4-BE49-F238E27FC236}">
                <a16:creationId xmlns:a16="http://schemas.microsoft.com/office/drawing/2014/main" id="{20076E6B-491A-49E4-A080-334587D22F3F}"/>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265778" y="4360135"/>
            <a:ext cx="1186724" cy="395575"/>
          </a:xfrm>
          <a:prstGeom prst="rect">
            <a:avLst/>
          </a:prstGeom>
        </p:spPr>
      </p:pic>
      <p:pic>
        <p:nvPicPr>
          <p:cNvPr id="27" name="Picture 26">
            <a:extLst>
              <a:ext uri="{FF2B5EF4-FFF2-40B4-BE49-F238E27FC236}">
                <a16:creationId xmlns:a16="http://schemas.microsoft.com/office/drawing/2014/main" id="{A535D51A-B826-4489-94A4-9AA1584C7ECB}"/>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677165" y="5101955"/>
            <a:ext cx="1018104" cy="419968"/>
          </a:xfrm>
          <a:prstGeom prst="rect">
            <a:avLst/>
          </a:prstGeom>
        </p:spPr>
      </p:pic>
      <p:pic>
        <p:nvPicPr>
          <p:cNvPr id="28" name="Picture 27">
            <a:extLst>
              <a:ext uri="{FF2B5EF4-FFF2-40B4-BE49-F238E27FC236}">
                <a16:creationId xmlns:a16="http://schemas.microsoft.com/office/drawing/2014/main" id="{BA1B7DD9-983B-4628-992A-FE7DD973B43D}"/>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b="-14914"/>
          <a:stretch/>
        </p:blipFill>
        <p:spPr>
          <a:xfrm>
            <a:off x="10751338" y="5116891"/>
            <a:ext cx="1363223" cy="336980"/>
          </a:xfrm>
          <a:prstGeom prst="rect">
            <a:avLst/>
          </a:prstGeom>
        </p:spPr>
      </p:pic>
      <p:pic>
        <p:nvPicPr>
          <p:cNvPr id="29" name="Picture 28">
            <a:extLst>
              <a:ext uri="{FF2B5EF4-FFF2-40B4-BE49-F238E27FC236}">
                <a16:creationId xmlns:a16="http://schemas.microsoft.com/office/drawing/2014/main" id="{EB44A28C-9D3B-45F4-9A5A-1E417304EB21}"/>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682785" y="3692686"/>
            <a:ext cx="673760" cy="416481"/>
          </a:xfrm>
          <a:prstGeom prst="rect">
            <a:avLst/>
          </a:prstGeom>
        </p:spPr>
      </p:pic>
      <p:pic>
        <p:nvPicPr>
          <p:cNvPr id="31" name="Picture 30">
            <a:extLst>
              <a:ext uri="{FF2B5EF4-FFF2-40B4-BE49-F238E27FC236}">
                <a16:creationId xmlns:a16="http://schemas.microsoft.com/office/drawing/2014/main" id="{A9EE487C-7219-414E-89B6-C1650DC93E0C}"/>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7587641" y="2742179"/>
            <a:ext cx="762043" cy="719178"/>
          </a:xfrm>
          <a:prstGeom prst="rect">
            <a:avLst/>
          </a:prstGeom>
        </p:spPr>
      </p:pic>
      <p:pic>
        <p:nvPicPr>
          <p:cNvPr id="32" name="Picture 31">
            <a:extLst>
              <a:ext uri="{FF2B5EF4-FFF2-40B4-BE49-F238E27FC236}">
                <a16:creationId xmlns:a16="http://schemas.microsoft.com/office/drawing/2014/main" id="{465F74E1-BA63-4160-A07E-D852F915B94E}"/>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114023" y="3835343"/>
            <a:ext cx="1490234" cy="311252"/>
          </a:xfrm>
          <a:prstGeom prst="rect">
            <a:avLst/>
          </a:prstGeom>
        </p:spPr>
      </p:pic>
      <p:pic>
        <p:nvPicPr>
          <p:cNvPr id="33" name="Picture 32">
            <a:extLst>
              <a:ext uri="{FF2B5EF4-FFF2-40B4-BE49-F238E27FC236}">
                <a16:creationId xmlns:a16="http://schemas.microsoft.com/office/drawing/2014/main" id="{B50C65F5-A4BB-4419-83BA-707AA19269AF}"/>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8739986" y="4264050"/>
            <a:ext cx="823912" cy="733485"/>
          </a:xfrm>
          <a:prstGeom prst="rect">
            <a:avLst/>
          </a:prstGeom>
        </p:spPr>
      </p:pic>
      <p:pic>
        <p:nvPicPr>
          <p:cNvPr id="34" name="Picture 33">
            <a:extLst>
              <a:ext uri="{FF2B5EF4-FFF2-40B4-BE49-F238E27FC236}">
                <a16:creationId xmlns:a16="http://schemas.microsoft.com/office/drawing/2014/main" id="{2AF8A912-1655-4C4B-8BDC-C8516D60F2E1}"/>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8593869" y="3850909"/>
            <a:ext cx="1080000" cy="378228"/>
          </a:xfrm>
          <a:prstGeom prst="rect">
            <a:avLst/>
          </a:prstGeom>
        </p:spPr>
      </p:pic>
      <p:pic>
        <p:nvPicPr>
          <p:cNvPr id="36" name="Picture 35">
            <a:extLst>
              <a:ext uri="{FF2B5EF4-FFF2-40B4-BE49-F238E27FC236}">
                <a16:creationId xmlns:a16="http://schemas.microsoft.com/office/drawing/2014/main" id="{60ECEB97-8ED7-4FD8-A9FD-79E0CCC6AFAE}"/>
              </a:ext>
            </a:extLst>
          </p:cNvPr>
          <p:cNvPicPr>
            <a:picLocks noChangeAspect="1"/>
          </p:cNvPicPr>
          <p:nvPr/>
        </p:nvPicPr>
        <p:blipFill rotWithShape="1">
          <a:blip r:embed="rId25" cstate="screen">
            <a:extLst>
              <a:ext uri="{28A0092B-C50C-407E-A947-70E740481C1C}">
                <a14:useLocalDpi xmlns:a14="http://schemas.microsoft.com/office/drawing/2010/main"/>
              </a:ext>
            </a:extLst>
          </a:blip>
          <a:srcRect/>
          <a:stretch/>
        </p:blipFill>
        <p:spPr>
          <a:xfrm>
            <a:off x="5635625" y="3934705"/>
            <a:ext cx="399870" cy="560119"/>
          </a:xfrm>
          <a:prstGeom prst="rect">
            <a:avLst/>
          </a:prstGeom>
        </p:spPr>
      </p:pic>
      <p:pic>
        <p:nvPicPr>
          <p:cNvPr id="37" name="Picture 36">
            <a:extLst>
              <a:ext uri="{FF2B5EF4-FFF2-40B4-BE49-F238E27FC236}">
                <a16:creationId xmlns:a16="http://schemas.microsoft.com/office/drawing/2014/main" id="{8452668E-C531-4B56-B656-0FE2670AAC08}"/>
              </a:ext>
            </a:extLst>
          </p:cNvPr>
          <p:cNvPicPr>
            <a:picLocks noChangeAspect="1"/>
          </p:cNvPicPr>
          <p:nvPr/>
        </p:nvPicPr>
        <p:blipFill rotWithShape="1">
          <a:blip r:embed="rId26" cstate="email">
            <a:extLst>
              <a:ext uri="{28A0092B-C50C-407E-A947-70E740481C1C}">
                <a14:useLocalDpi xmlns:a14="http://schemas.microsoft.com/office/drawing/2010/main"/>
              </a:ext>
            </a:extLst>
          </a:blip>
          <a:srcRect/>
          <a:stretch/>
        </p:blipFill>
        <p:spPr>
          <a:xfrm>
            <a:off x="10952476" y="3954410"/>
            <a:ext cx="960945" cy="445501"/>
          </a:xfrm>
          <a:prstGeom prst="rect">
            <a:avLst/>
          </a:prstGeom>
        </p:spPr>
      </p:pic>
      <p:pic>
        <p:nvPicPr>
          <p:cNvPr id="38" name="Picture 37">
            <a:extLst>
              <a:ext uri="{FF2B5EF4-FFF2-40B4-BE49-F238E27FC236}">
                <a16:creationId xmlns:a16="http://schemas.microsoft.com/office/drawing/2014/main" id="{E7D9757D-05DC-4DB4-BAC9-BD2D081D1CA2}"/>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0004127" y="2706049"/>
            <a:ext cx="571809" cy="1025396"/>
          </a:xfrm>
          <a:prstGeom prst="rect">
            <a:avLst/>
          </a:prstGeom>
        </p:spPr>
      </p:pic>
      <p:pic>
        <p:nvPicPr>
          <p:cNvPr id="39" name="Picture 38">
            <a:extLst>
              <a:ext uri="{FF2B5EF4-FFF2-40B4-BE49-F238E27FC236}">
                <a16:creationId xmlns:a16="http://schemas.microsoft.com/office/drawing/2014/main" id="{89E5E48C-1BC3-4BEA-9E0F-9FAA0FCA3E8C}"/>
              </a:ext>
            </a:extLst>
          </p:cNvPr>
          <p:cNvPicPr>
            <a:picLocks noChangeAspect="1"/>
          </p:cNvPicPr>
          <p:nvPr/>
        </p:nvPicPr>
        <p:blipFill rotWithShape="1">
          <a:blip r:embed="rId28" cstate="screen">
            <a:extLst>
              <a:ext uri="{28A0092B-C50C-407E-A947-70E740481C1C}">
                <a14:useLocalDpi xmlns:a14="http://schemas.microsoft.com/office/drawing/2010/main"/>
              </a:ext>
            </a:extLst>
          </a:blip>
          <a:srcRect/>
          <a:stretch/>
        </p:blipFill>
        <p:spPr>
          <a:xfrm>
            <a:off x="10764344" y="2143317"/>
            <a:ext cx="1185183" cy="459431"/>
          </a:xfrm>
          <a:prstGeom prst="rect">
            <a:avLst/>
          </a:prstGeom>
        </p:spPr>
      </p:pic>
      <p:pic>
        <p:nvPicPr>
          <p:cNvPr id="40" name="Picture 39" descr="A close up of a logo&#10;&#10;Description automatically generated">
            <a:extLst>
              <a:ext uri="{FF2B5EF4-FFF2-40B4-BE49-F238E27FC236}">
                <a16:creationId xmlns:a16="http://schemas.microsoft.com/office/drawing/2014/main" id="{52E05AA3-5AAA-4B1A-80F4-F00BD9DBC484}"/>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5550802" y="3169681"/>
            <a:ext cx="513116" cy="529593"/>
          </a:xfrm>
          <a:prstGeom prst="rect">
            <a:avLst/>
          </a:prstGeom>
        </p:spPr>
      </p:pic>
      <p:pic>
        <p:nvPicPr>
          <p:cNvPr id="41" name="Picture 40">
            <a:extLst>
              <a:ext uri="{FF2B5EF4-FFF2-40B4-BE49-F238E27FC236}">
                <a16:creationId xmlns:a16="http://schemas.microsoft.com/office/drawing/2014/main" id="{76CD1BA7-C3A0-4649-81DA-351BA917584F}"/>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7530024" y="4141207"/>
            <a:ext cx="1014549" cy="774824"/>
          </a:xfrm>
          <a:prstGeom prst="rect">
            <a:avLst/>
          </a:prstGeom>
        </p:spPr>
      </p:pic>
      <p:pic>
        <p:nvPicPr>
          <p:cNvPr id="1026" name="Picture 2" descr="Qualified Social Worker jobs in Devon">
            <a:extLst>
              <a:ext uri="{FF2B5EF4-FFF2-40B4-BE49-F238E27FC236}">
                <a16:creationId xmlns:a16="http://schemas.microsoft.com/office/drawing/2014/main" id="{5E2DCD3A-F9A5-4868-B747-A3BC336880D4}"/>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10952476" y="4501967"/>
            <a:ext cx="890168" cy="4450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AA67EEE-AB8D-49E6-B2E7-9978C465E634}"/>
              </a:ext>
            </a:extLst>
          </p:cNvPr>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5491813" y="4758345"/>
            <a:ext cx="738322" cy="570097"/>
          </a:xfrm>
          <a:prstGeom prst="rect">
            <a:avLst/>
          </a:prstGeom>
          <a:noFill/>
          <a:extLst>
            <a:ext uri="{909E8E84-426E-40DD-AFC4-6F175D3DCCD1}">
              <a14:hiddenFill xmlns:a14="http://schemas.microsoft.com/office/drawing/2010/main">
                <a:solidFill>
                  <a:srgbClr val="FFFFFF"/>
                </a:solidFill>
              </a14:hiddenFill>
            </a:ext>
          </a:extLst>
        </p:spPr>
      </p:pic>
      <p:sp>
        <p:nvSpPr>
          <p:cNvPr id="44" name="Text Placeholder 2">
            <a:extLst>
              <a:ext uri="{FF2B5EF4-FFF2-40B4-BE49-F238E27FC236}">
                <a16:creationId xmlns:a16="http://schemas.microsoft.com/office/drawing/2014/main" id="{54C017F4-0FAA-4953-B133-D426830B1A5E}"/>
              </a:ext>
            </a:extLst>
          </p:cNvPr>
          <p:cNvSpPr txBox="1">
            <a:spLocks/>
          </p:cNvSpPr>
          <p:nvPr/>
        </p:nvSpPr>
        <p:spPr>
          <a:xfrm>
            <a:off x="971267" y="1185464"/>
            <a:ext cx="10304602" cy="564301"/>
          </a:xfrm>
          <a:prstGeom prst="rect">
            <a:avLst/>
          </a:prstGeom>
        </p:spPr>
        <p:txBody>
          <a:bodyPr vert="horz" lIns="91440" tIns="45720" rIns="91440" bIns="45720" rtlCol="0" anchor="t" anchorCtr="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i="1">
                <a:solidFill>
                  <a:srgbClr val="1B346B"/>
                </a:solidFill>
              </a:rPr>
              <a:t>Creating a resilient net-zero carbon Devon – where people and nature thrive</a:t>
            </a:r>
          </a:p>
        </p:txBody>
      </p:sp>
      <p:sp>
        <p:nvSpPr>
          <p:cNvPr id="8" name="Footer Placeholder 7">
            <a:extLst>
              <a:ext uri="{FF2B5EF4-FFF2-40B4-BE49-F238E27FC236}">
                <a16:creationId xmlns:a16="http://schemas.microsoft.com/office/drawing/2014/main" id="{88D481F1-1282-5F49-B16F-D8A53B8DCD0E}"/>
              </a:ext>
            </a:extLst>
          </p:cNvPr>
          <p:cNvSpPr>
            <a:spLocks noGrp="1"/>
          </p:cNvSpPr>
          <p:nvPr>
            <p:ph type="ftr" sz="quarter" idx="11"/>
          </p:nvPr>
        </p:nvSpPr>
        <p:spPr>
          <a:xfrm>
            <a:off x="0" y="5754658"/>
            <a:ext cx="12192000" cy="1073524"/>
          </a:xfrm>
          <a:blipFill>
            <a:blip r:embed="rId33"/>
            <a:stretch>
              <a:fillRect/>
            </a:stretch>
          </a:blipFill>
        </p:spPr>
        <p:txBody>
          <a:bodyPr/>
          <a:lstStyle/>
          <a:p>
            <a:endParaRPr lang="en-US" dirty="0"/>
          </a:p>
        </p:txBody>
      </p:sp>
    </p:spTree>
    <p:extLst>
      <p:ext uri="{BB962C8B-B14F-4D97-AF65-F5344CB8AC3E}">
        <p14:creationId xmlns:p14="http://schemas.microsoft.com/office/powerpoint/2010/main" val="9258622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2580</Words>
  <Application>Microsoft Macintosh PowerPoint</Application>
  <PresentationFormat>Widescreen</PresentationFormat>
  <Paragraphs>238</Paragraphs>
  <Slides>24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Roboto Light</vt:lpstr>
      <vt:lpstr>Rockwell</vt:lpstr>
      <vt:lpstr>Rockwell Condensed</vt:lpstr>
      <vt:lpstr>Rockwell Extra Bold</vt:lpstr>
      <vt:lpstr>Wingdings</vt:lpstr>
      <vt:lpstr>Wood Type</vt:lpstr>
      <vt:lpstr>Citizens’ Assemblies &amp; Juries, Online &amp; Offline: Tips, challenges and best practices for public and local authorities  </vt:lpstr>
      <vt:lpstr>speakers</vt:lpstr>
      <vt:lpstr>Webinar Programme</vt:lpstr>
      <vt:lpstr>What led us here today? Webinar background</vt:lpstr>
      <vt:lpstr>Our devon climate assembly research</vt:lpstr>
      <vt:lpstr> Devon Climate Assembly      Kaela Scott -Involve </vt:lpstr>
      <vt:lpstr> Devon Climate Assembly       Emily Reed -DCE </vt:lpstr>
      <vt:lpstr>Agenda</vt:lpstr>
      <vt:lpstr>1. The Devon Climate Emergency  </vt:lpstr>
      <vt:lpstr>2. The Carbon Plan Process</vt:lpstr>
      <vt:lpstr>3. Citizens’ Assembly – The process</vt:lpstr>
      <vt:lpstr>3. Citizens’ Assembly – The outputs</vt:lpstr>
      <vt:lpstr>PowerPoint Presentation</vt:lpstr>
      <vt:lpstr>3. Citizens’ Assembly - What’s next?</vt:lpstr>
      <vt:lpstr>4. Keeping up to date</vt:lpstr>
      <vt:lpstr> Devon Climate Assembly  Alice Moseley, Rebecca Sandover, Patrick Devine-Wright, Fionnguala Sherry-Brennan </vt:lpstr>
      <vt:lpstr>Timing your citizens’ assembly or jury</vt:lpstr>
      <vt:lpstr>Planning &amp; timing your citizens’ assembly or jury</vt:lpstr>
      <vt:lpstr>Timing, priorities, momentum</vt:lpstr>
      <vt:lpstr>Evaluating your citizens’ assembly or jury</vt:lpstr>
      <vt:lpstr>How to best evaluate your citizens’ assembly?</vt:lpstr>
      <vt:lpstr>What works? What doesn’t work?</vt:lpstr>
      <vt:lpstr>Speaker Q&amp;A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Sandover, Rebecca</dc:creator>
  <cp:lastModifiedBy>Sandover, Rebecca</cp:lastModifiedBy>
  <cp:revision>19</cp:revision>
  <dcterms:created xsi:type="dcterms:W3CDTF">2021-12-14T18:08:25Z</dcterms:created>
  <dcterms:modified xsi:type="dcterms:W3CDTF">2021-12-15T14:59:44Z</dcterms:modified>
</cp:coreProperties>
</file>