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0" r:id="rId2"/>
    <p:sldId id="265" r:id="rId3"/>
    <p:sldId id="262" r:id="rId4"/>
    <p:sldId id="259"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FB4"/>
    <a:srgbClr val="FAB68B"/>
    <a:srgbClr val="F75D4B"/>
    <a:srgbClr val="FF6C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8"/>
    <p:restoredTop sz="94648"/>
  </p:normalViewPr>
  <p:slideViewPr>
    <p:cSldViewPr snapToGrid="0" snapToObjects="1">
      <p:cViewPr varScale="1">
        <p:scale>
          <a:sx n="79" d="100"/>
          <a:sy n="79" d="100"/>
        </p:scale>
        <p:origin x="8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1DA2F-67F9-8645-8961-EAB317852C8D}" type="datetimeFigureOut">
              <a:rPr lang="en-GB" smtClean="0"/>
              <a:t>01/03/2022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88D8F6-DF5D-F744-B119-12C7CD363979}" type="slidenum">
              <a:rPr lang="en-GB" smtClean="0"/>
              <a:t>‹#›</a:t>
            </a:fld>
            <a:endParaRPr lang="en-GB"/>
          </a:p>
        </p:txBody>
      </p:sp>
    </p:spTree>
    <p:extLst>
      <p:ext uri="{BB962C8B-B14F-4D97-AF65-F5344CB8AC3E}">
        <p14:creationId xmlns:p14="http://schemas.microsoft.com/office/powerpoint/2010/main" val="2971727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1D145-32CB-BF44-BCAC-2040F1F16D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8630A00-30A5-5643-AAE8-169DE403FCAF}"/>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04BE2C-E35B-2545-86E6-E6161D15433E}"/>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5" name="Footer Placeholder 4">
            <a:extLst>
              <a:ext uri="{FF2B5EF4-FFF2-40B4-BE49-F238E27FC236}">
                <a16:creationId xmlns:a16="http://schemas.microsoft.com/office/drawing/2014/main" id="{8BE70FA0-CBC5-1B4A-8724-93468AB664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C770C7-1E0D-5944-B280-6A312025AA9A}"/>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312514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89C35-DA30-D44A-B27F-679A0ABF42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96DB32-BAF2-014F-A266-20F4FB37A3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1A9228-9955-B449-A8FE-4C8498760152}"/>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5" name="Footer Placeholder 4">
            <a:extLst>
              <a:ext uri="{FF2B5EF4-FFF2-40B4-BE49-F238E27FC236}">
                <a16:creationId xmlns:a16="http://schemas.microsoft.com/office/drawing/2014/main" id="{E050546C-103A-1C41-90B6-D951F2E957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8B9BD5-D270-5145-9D51-9A222EAF6FE4}"/>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279015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43837-03F0-7A4F-973D-5E0449BB679D}"/>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D1536B-B064-C04F-891B-11F6A3E5E353}"/>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49CA69-4666-B149-A127-8A7479979899}"/>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5" name="Footer Placeholder 4">
            <a:extLst>
              <a:ext uri="{FF2B5EF4-FFF2-40B4-BE49-F238E27FC236}">
                <a16:creationId xmlns:a16="http://schemas.microsoft.com/office/drawing/2014/main" id="{C8CC2BA4-CCD7-6B4B-9BD7-399F2E2CE3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D4DF81-52EF-F64A-9B42-3AF7831BE523}"/>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238858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9D8D-0186-A945-95A4-784C98C190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3123E9-F223-6348-9CE9-9FC270A7A4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86BC79-C444-C344-AB47-67BBB270EFAC}"/>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5" name="Footer Placeholder 4">
            <a:extLst>
              <a:ext uri="{FF2B5EF4-FFF2-40B4-BE49-F238E27FC236}">
                <a16:creationId xmlns:a16="http://schemas.microsoft.com/office/drawing/2014/main" id="{32E40F25-B069-174B-8394-936364AD33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E34007-19B5-D34E-B0FE-3B68C831016B}"/>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759273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F8433-ED19-D340-B39F-EF525C542CC3}"/>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C1C99B-409E-8443-BEC7-5E27CB9F6626}"/>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0FB9F8-2875-5945-9C2C-AF9F952C1E67}"/>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5" name="Footer Placeholder 4">
            <a:extLst>
              <a:ext uri="{FF2B5EF4-FFF2-40B4-BE49-F238E27FC236}">
                <a16:creationId xmlns:a16="http://schemas.microsoft.com/office/drawing/2014/main" id="{72B5D076-FDE9-9B4C-A012-1138C1A249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58EA42-0AB8-434C-900A-88C8D5FAF32E}"/>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425966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4364D-A60C-3442-8E0F-C351A97867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A3B96A-A660-FC46-B15B-AB29768C8C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DDC624-4E10-4A49-8770-0004D1DDAD9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7444131-4C4C-5A4C-8618-FA526B3CF282}"/>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6" name="Footer Placeholder 5">
            <a:extLst>
              <a:ext uri="{FF2B5EF4-FFF2-40B4-BE49-F238E27FC236}">
                <a16:creationId xmlns:a16="http://schemas.microsoft.com/office/drawing/2014/main" id="{8772EEA0-47C8-C04A-A012-1A11352172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84A690-D818-094D-A80F-8EACAF861369}"/>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406480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9561A-6003-4040-9A3C-525C4AD1CD8D}"/>
              </a:ext>
            </a:extLst>
          </p:cNvPr>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257EA5-1AD5-2644-A179-52DB324A0606}"/>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45F75D-E81B-F24A-AD5F-AFBDFE750265}"/>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D5D2914-39CD-7F46-B93B-C00697BBD34F}"/>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7B1CC0-13AB-2447-8340-B8C653CE67F8}"/>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EFDCF2-8C83-9C43-A04A-7A3A8836EA16}"/>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8" name="Footer Placeholder 7">
            <a:extLst>
              <a:ext uri="{FF2B5EF4-FFF2-40B4-BE49-F238E27FC236}">
                <a16:creationId xmlns:a16="http://schemas.microsoft.com/office/drawing/2014/main" id="{33C876C2-4EC8-794D-BBDC-2D46B85994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4F76C8A-294D-3640-A427-1B3673366466}"/>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407029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04A59-D24B-1943-8F4D-F3DF956F6E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9F7193-807F-1C49-BD69-B8FB1B959360}"/>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4" name="Footer Placeholder 3">
            <a:extLst>
              <a:ext uri="{FF2B5EF4-FFF2-40B4-BE49-F238E27FC236}">
                <a16:creationId xmlns:a16="http://schemas.microsoft.com/office/drawing/2014/main" id="{638FC76B-F796-5646-8888-DD5F5CF89C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744AEBD-FD85-284D-9163-1B360EBF3419}"/>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296231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5D1593-4C11-674D-9873-CA1097CB7CF2}"/>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3" name="Footer Placeholder 2">
            <a:extLst>
              <a:ext uri="{FF2B5EF4-FFF2-40B4-BE49-F238E27FC236}">
                <a16:creationId xmlns:a16="http://schemas.microsoft.com/office/drawing/2014/main" id="{6BCA8EE9-5060-6349-A15C-B826BC7903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F33F13F-8DC3-CF4A-B839-A54FE564B32B}"/>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307587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EF6E6-D795-EC42-BE64-954B08F37F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446024-B2B2-6440-942C-5441166AD967}"/>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F23EC43-47B0-BB4F-8917-350D88BCA759}"/>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CC0E7C-0A33-184F-BA26-B947086879ED}"/>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6" name="Footer Placeholder 5">
            <a:extLst>
              <a:ext uri="{FF2B5EF4-FFF2-40B4-BE49-F238E27FC236}">
                <a16:creationId xmlns:a16="http://schemas.microsoft.com/office/drawing/2014/main" id="{E405FC96-74F3-654B-A545-3BD279759E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D1482F-F3E4-614F-9AD6-AD6C720B245A}"/>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180585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18118-E2EE-A341-8823-2B41389B39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4B441B-040A-5E4F-9E2C-44783F2CA4BA}"/>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Text Placeholder 3">
            <a:extLst>
              <a:ext uri="{FF2B5EF4-FFF2-40B4-BE49-F238E27FC236}">
                <a16:creationId xmlns:a16="http://schemas.microsoft.com/office/drawing/2014/main" id="{5709F4B5-4DBC-6945-BC59-0055B99489F4}"/>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0EFAE5-F9D4-0241-A495-9117EC461B4B}"/>
              </a:ext>
            </a:extLst>
          </p:cNvPr>
          <p:cNvSpPr>
            <a:spLocks noGrp="1"/>
          </p:cNvSpPr>
          <p:nvPr>
            <p:ph type="dt" sz="half" idx="10"/>
          </p:nvPr>
        </p:nvSpPr>
        <p:spPr/>
        <p:txBody>
          <a:bodyPr/>
          <a:lstStyle/>
          <a:p>
            <a:fld id="{E4683666-C0BA-8F4D-9708-CE8653537D56}" type="datetimeFigureOut">
              <a:rPr lang="en-GB" smtClean="0"/>
              <a:t>01/03/2022</a:t>
            </a:fld>
            <a:endParaRPr lang="en-GB"/>
          </a:p>
        </p:txBody>
      </p:sp>
      <p:sp>
        <p:nvSpPr>
          <p:cNvPr id="6" name="Footer Placeholder 5">
            <a:extLst>
              <a:ext uri="{FF2B5EF4-FFF2-40B4-BE49-F238E27FC236}">
                <a16:creationId xmlns:a16="http://schemas.microsoft.com/office/drawing/2014/main" id="{E6079158-3B84-B54F-BB3F-D7FB331025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3AD9AF-8391-084B-8D4A-0FD4A0CDD595}"/>
              </a:ext>
            </a:extLst>
          </p:cNvPr>
          <p:cNvSpPr>
            <a:spLocks noGrp="1"/>
          </p:cNvSpPr>
          <p:nvPr>
            <p:ph type="sldNum" sz="quarter" idx="12"/>
          </p:nvPr>
        </p:nvSpPr>
        <p:spPr/>
        <p:txBody>
          <a:bodyPr/>
          <a:lstStyle/>
          <a:p>
            <a:fld id="{259D798B-DF5C-0F44-9479-067E73824DBA}" type="slidenum">
              <a:rPr lang="en-GB" smtClean="0"/>
              <a:t>‹#›</a:t>
            </a:fld>
            <a:endParaRPr lang="en-GB"/>
          </a:p>
        </p:txBody>
      </p:sp>
    </p:spTree>
    <p:extLst>
      <p:ext uri="{BB962C8B-B14F-4D97-AF65-F5344CB8AC3E}">
        <p14:creationId xmlns:p14="http://schemas.microsoft.com/office/powerpoint/2010/main" val="771582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0BFD40-7D0C-FF4B-B99A-50412E666318}"/>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B4F705-72D5-9340-9DF7-8929F46A2E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027C94-A0FD-584B-9FC0-6690D4A791C3}"/>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83666-C0BA-8F4D-9708-CE8653537D56}" type="datetimeFigureOut">
              <a:rPr lang="en-GB" smtClean="0"/>
              <a:t>01/03/2022</a:t>
            </a:fld>
            <a:endParaRPr lang="en-GB"/>
          </a:p>
        </p:txBody>
      </p:sp>
      <p:sp>
        <p:nvSpPr>
          <p:cNvPr id="5" name="Footer Placeholder 4">
            <a:extLst>
              <a:ext uri="{FF2B5EF4-FFF2-40B4-BE49-F238E27FC236}">
                <a16:creationId xmlns:a16="http://schemas.microsoft.com/office/drawing/2014/main" id="{3CDF7819-6F63-A54D-8C12-98DEB481B590}"/>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E7493C-F8E0-FF45-B473-AB1F2B1D37C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D798B-DF5C-0F44-9479-067E73824DBA}" type="slidenum">
              <a:rPr lang="en-GB" smtClean="0"/>
              <a:t>‹#›</a:t>
            </a:fld>
            <a:endParaRPr lang="en-GB"/>
          </a:p>
        </p:txBody>
      </p:sp>
    </p:spTree>
    <p:extLst>
      <p:ext uri="{BB962C8B-B14F-4D97-AF65-F5344CB8AC3E}">
        <p14:creationId xmlns:p14="http://schemas.microsoft.com/office/powerpoint/2010/main" val="910455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e, arrow&#10;&#10;Description automatically generated">
            <a:extLst>
              <a:ext uri="{FF2B5EF4-FFF2-40B4-BE49-F238E27FC236}">
                <a16:creationId xmlns:a16="http://schemas.microsoft.com/office/drawing/2014/main" id="{89315C1D-5E6E-3A45-B0B5-F9404639649E}"/>
              </a:ext>
            </a:extLst>
          </p:cNvPr>
          <p:cNvPicPr>
            <a:picLocks noChangeAspect="1"/>
          </p:cNvPicPr>
          <p:nvPr/>
        </p:nvPicPr>
        <p:blipFill rotWithShape="1">
          <a:blip r:embed="rId2"/>
          <a:srcRect l="3909" t="-1092" r="4969" b="1598"/>
          <a:stretch/>
        </p:blipFill>
        <p:spPr>
          <a:xfrm>
            <a:off x="1648207" y="213292"/>
            <a:ext cx="8908796" cy="6405979"/>
          </a:xfrm>
          <a:prstGeom prst="rect">
            <a:avLst/>
          </a:prstGeom>
        </p:spPr>
      </p:pic>
      <p:sp>
        <p:nvSpPr>
          <p:cNvPr id="5" name="Rectangle 4">
            <a:extLst>
              <a:ext uri="{FF2B5EF4-FFF2-40B4-BE49-F238E27FC236}">
                <a16:creationId xmlns:a16="http://schemas.microsoft.com/office/drawing/2014/main" id="{0CC8C7B8-D7A1-814D-828B-3DCED4252B73}"/>
              </a:ext>
            </a:extLst>
          </p:cNvPr>
          <p:cNvSpPr/>
          <p:nvPr/>
        </p:nvSpPr>
        <p:spPr>
          <a:xfrm>
            <a:off x="1695704" y="2099661"/>
            <a:ext cx="8813800" cy="1846659"/>
          </a:xfrm>
          <a:prstGeom prst="rect">
            <a:avLst/>
          </a:prstGeom>
        </p:spPr>
        <p:txBody>
          <a:bodyPr wrap="square">
            <a:spAutoFit/>
          </a:bodyPr>
          <a:lstStyle/>
          <a:p>
            <a:pPr algn="ctr"/>
            <a:r>
              <a:rPr lang="en-GB" sz="6000" dirty="0">
                <a:solidFill>
                  <a:schemeClr val="accent1">
                    <a:lumMod val="50000"/>
                  </a:schemeClr>
                </a:solidFill>
                <a:latin typeface="Britannic Bold" panose="020B0903060703020204" pitchFamily="34" charset="77"/>
                <a:ea typeface="Hiragino Kaku Gothic Std W8" panose="020B0800000000000000" pitchFamily="34" charset="-128"/>
                <a:cs typeface="Al Bayan" pitchFamily="2" charset="-78"/>
              </a:rPr>
              <a:t>Focus Groups:</a:t>
            </a:r>
          </a:p>
          <a:p>
            <a:pPr algn="ctr"/>
            <a:r>
              <a:rPr lang="en-GB" sz="5400" dirty="0">
                <a:solidFill>
                  <a:schemeClr val="accent1">
                    <a:lumMod val="50000"/>
                  </a:schemeClr>
                </a:solidFill>
                <a:latin typeface="Britannic Bold" panose="020B0903060703020204" pitchFamily="34" charset="77"/>
                <a:ea typeface="Hiragino Kaku Gothic Std W8" panose="020B0800000000000000" pitchFamily="34" charset="-128"/>
                <a:cs typeface="Al Bayan" pitchFamily="2" charset="-78"/>
              </a:rPr>
              <a:t>Summary of key findings</a:t>
            </a:r>
            <a:endParaRPr lang="en-GB" sz="6000" dirty="0"/>
          </a:p>
        </p:txBody>
      </p:sp>
    </p:spTree>
    <p:extLst>
      <p:ext uri="{BB962C8B-B14F-4D97-AF65-F5344CB8AC3E}">
        <p14:creationId xmlns:p14="http://schemas.microsoft.com/office/powerpoint/2010/main" val="1037231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EA87753-C489-634C-AE13-02EB9B294083}"/>
              </a:ext>
            </a:extLst>
          </p:cNvPr>
          <p:cNvGraphicFramePr>
            <a:graphicFrameLocks noGrp="1"/>
          </p:cNvGraphicFramePr>
          <p:nvPr>
            <p:ph idx="1"/>
            <p:extLst>
              <p:ext uri="{D42A27DB-BD31-4B8C-83A1-F6EECF244321}">
                <p14:modId xmlns:p14="http://schemas.microsoft.com/office/powerpoint/2010/main" val="891273016"/>
              </p:ext>
            </p:extLst>
          </p:nvPr>
        </p:nvGraphicFramePr>
        <p:xfrm>
          <a:off x="92765" y="130962"/>
          <a:ext cx="12006469" cy="6558891"/>
        </p:xfrm>
        <a:graphic>
          <a:graphicData uri="http://schemas.openxmlformats.org/drawingml/2006/table">
            <a:tbl>
              <a:tblPr firstRow="1" bandRow="1">
                <a:tableStyleId>{21E4AEA4-8DFA-4A89-87EB-49C32662AFE0}</a:tableStyleId>
              </a:tblPr>
              <a:tblGrid>
                <a:gridCol w="12006469">
                  <a:extLst>
                    <a:ext uri="{9D8B030D-6E8A-4147-A177-3AD203B41FA5}">
                      <a16:colId xmlns:a16="http://schemas.microsoft.com/office/drawing/2014/main" val="1219839246"/>
                    </a:ext>
                  </a:extLst>
                </a:gridCol>
              </a:tblGrid>
              <a:tr h="539091">
                <a:tc>
                  <a:txBody>
                    <a:bodyPr/>
                    <a:lstStyle/>
                    <a:p>
                      <a:pPr algn="ctr"/>
                      <a:r>
                        <a:rPr lang="en-US" sz="2400" dirty="0"/>
                        <a:t>Negative Experiences</a:t>
                      </a:r>
                      <a:endParaRPr lang="en-GB" sz="2000" dirty="0"/>
                    </a:p>
                  </a:txBody>
                  <a:tcPr anchor="ctr"/>
                </a:tc>
                <a:extLst>
                  <a:ext uri="{0D108BD9-81ED-4DB2-BD59-A6C34878D82A}">
                    <a16:rowId xmlns:a16="http://schemas.microsoft.com/office/drawing/2014/main" val="4092111905"/>
                  </a:ext>
                </a:extLst>
              </a:tr>
              <a:tr h="0">
                <a:tc>
                  <a:txBody>
                    <a:bodyPr/>
                    <a:lstStyle/>
                    <a:p>
                      <a:pPr marL="274638" indent="-274638" algn="just">
                        <a:spcBef>
                          <a:spcPts val="400"/>
                        </a:spcBef>
                        <a:buFont typeface="Arial" panose="020B0604020202020204" pitchFamily="34" charset="0"/>
                        <a:buChar char="•"/>
                        <a:tabLst/>
                      </a:pPr>
                      <a:r>
                        <a:rPr lang="en-GB" sz="1900" dirty="0"/>
                        <a:t>One-size-fits-all approach. “Stereotypically simple”.</a:t>
                      </a:r>
                    </a:p>
                  </a:txBody>
                  <a:tcPr anchor="ctr"/>
                </a:tc>
                <a:extLst>
                  <a:ext uri="{0D108BD9-81ED-4DB2-BD59-A6C34878D82A}">
                    <a16:rowId xmlns:a16="http://schemas.microsoft.com/office/drawing/2014/main" val="631187578"/>
                  </a:ext>
                </a:extLst>
              </a:tr>
              <a:tr h="0">
                <a:tc>
                  <a:txBody>
                    <a:bodyPr/>
                    <a:lstStyle/>
                    <a:p>
                      <a:pPr marL="274638" indent="-261938" algn="just">
                        <a:buFont typeface="Arial" panose="020B0604020202020204" pitchFamily="34" charset="0"/>
                        <a:buChar char="•"/>
                        <a:tabLst/>
                      </a:pPr>
                      <a:r>
                        <a:rPr lang="en-GB" sz="1900" kern="1200" dirty="0">
                          <a:effectLst/>
                        </a:rPr>
                        <a:t>Institutional/systemic problem. Supervisors/mentors try hard to be helpful, but student services/wellbeing services are not accessible. Process is bureaucratic and lengthy with too much paperwork. Make you “jump through hoops”.</a:t>
                      </a:r>
                      <a:endParaRPr lang="en-GB" sz="1900" b="0" dirty="0"/>
                    </a:p>
                  </a:txBody>
                  <a:tcPr anchor="ctr"/>
                </a:tc>
                <a:extLst>
                  <a:ext uri="{0D108BD9-81ED-4DB2-BD59-A6C34878D82A}">
                    <a16:rowId xmlns:a16="http://schemas.microsoft.com/office/drawing/2014/main" val="1320225568"/>
                  </a:ext>
                </a:extLst>
              </a:tr>
              <a:tr h="0">
                <a:tc>
                  <a:txBody>
                    <a:bodyPr/>
                    <a:lstStyle/>
                    <a:p>
                      <a:pPr marL="274638" indent="-261938" algn="just">
                        <a:spcBef>
                          <a:spcPts val="600"/>
                        </a:spcBef>
                        <a:buFont typeface="Arial" panose="020B0604020202020204" pitchFamily="34" charset="0"/>
                        <a:buChar char="•"/>
                        <a:tabLst/>
                      </a:pPr>
                      <a:r>
                        <a:rPr lang="en-GB" sz="1900" kern="1200" dirty="0">
                          <a:effectLst/>
                        </a:rPr>
                        <a:t>Insufficient communication with university. No clarity on who to approach. Insufficient signposting.</a:t>
                      </a:r>
                      <a:endParaRPr lang="en-GB" sz="19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3152661160"/>
                  </a:ext>
                </a:extLst>
              </a:tr>
              <a:tr h="0">
                <a:tc>
                  <a:txBody>
                    <a:bodyPr/>
                    <a:lstStyle/>
                    <a:p>
                      <a:pPr marL="274638" marR="0" lvl="0" indent="-274638"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kern="1200" dirty="0">
                          <a:effectLst/>
                        </a:rPr>
                        <a:t>Old school “old boys’ club”. Some tutors/lecturers see managing reasonable adjustments as a burden.</a:t>
                      </a:r>
                      <a:endParaRPr lang="en-GB" sz="1900" b="0" dirty="0"/>
                    </a:p>
                  </a:txBody>
                  <a:tcPr anchor="ctr"/>
                </a:tc>
                <a:extLst>
                  <a:ext uri="{0D108BD9-81ED-4DB2-BD59-A6C34878D82A}">
                    <a16:rowId xmlns:a16="http://schemas.microsoft.com/office/drawing/2014/main" val="1494367135"/>
                  </a:ext>
                </a:extLst>
              </a:tr>
              <a:tr h="0">
                <a:tc>
                  <a:txBody>
                    <a:bodyPr/>
                    <a:lstStyle/>
                    <a:p>
                      <a:pPr marL="274638" marR="0" lvl="0" indent="-274638"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dirty="0"/>
                        <a:t>Support available varies across different departments/Schools and universities.</a:t>
                      </a:r>
                      <a:endParaRPr lang="en-US" sz="1900" b="0" dirty="0"/>
                    </a:p>
                  </a:txBody>
                  <a:tcPr anchor="ctr"/>
                </a:tc>
                <a:extLst>
                  <a:ext uri="{0D108BD9-81ED-4DB2-BD59-A6C34878D82A}">
                    <a16:rowId xmlns:a16="http://schemas.microsoft.com/office/drawing/2014/main" val="2122127532"/>
                  </a:ext>
                </a:extLst>
              </a:tr>
              <a:tr h="0">
                <a:tc>
                  <a:txBody>
                    <a:bodyPr/>
                    <a:lstStyle/>
                    <a:p>
                      <a:pPr marL="274638" marR="0" lvl="0" indent="-274638"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dirty="0"/>
                        <a:t>Support services lack awareness and understanding of ND conditions. Stereotypical “textbook” view. Extra job on students to self-advocate and educate those who are supposed to be providing support.</a:t>
                      </a:r>
                      <a:endParaRPr lang="en-US" sz="1900" b="0" dirty="0"/>
                    </a:p>
                  </a:txBody>
                  <a:tcPr anchor="ctr"/>
                </a:tc>
                <a:extLst>
                  <a:ext uri="{0D108BD9-81ED-4DB2-BD59-A6C34878D82A}">
                    <a16:rowId xmlns:a16="http://schemas.microsoft.com/office/drawing/2014/main" val="2573098971"/>
                  </a:ext>
                </a:extLst>
              </a:tr>
              <a:tr h="0">
                <a:tc>
                  <a:txBody>
                    <a:bodyPr/>
                    <a:lstStyle/>
                    <a:p>
                      <a:pPr marL="274638" marR="0" lvl="0" indent="-274638"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dirty="0"/>
                        <a:t>ND students met with scrutiny. Trust in students about their access needs is low. See it as trying to “cut corners” instead of reasonable adjustments.</a:t>
                      </a:r>
                      <a:endParaRPr lang="en-US" sz="1900" b="0" dirty="0"/>
                    </a:p>
                  </a:txBody>
                  <a:tcPr anchor="ctr"/>
                </a:tc>
                <a:extLst>
                  <a:ext uri="{0D108BD9-81ED-4DB2-BD59-A6C34878D82A}">
                    <a16:rowId xmlns:a16="http://schemas.microsoft.com/office/drawing/2014/main" val="290174188"/>
                  </a:ext>
                </a:extLst>
              </a:tr>
              <a:tr h="0">
                <a:tc>
                  <a:txBody>
                    <a:bodyPr/>
                    <a:lstStyle/>
                    <a:p>
                      <a:pPr marL="274638" marR="0" lvl="0" indent="-274638"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dirty="0"/>
                        <a:t>Mental health support is far more accessible than ND support. </a:t>
                      </a:r>
                      <a:r>
                        <a:rPr lang="en-GB" sz="1900" kern="1200" dirty="0">
                          <a:effectLst/>
                        </a:rPr>
                        <a:t>No accommodations for ND, which results in anxiety/depression, then receive accommodations for resulting mental health rather than addressing the cause.</a:t>
                      </a:r>
                      <a:endParaRPr lang="en-US" sz="1900" b="0" dirty="0"/>
                    </a:p>
                  </a:txBody>
                  <a:tcPr anchor="ctr"/>
                </a:tc>
                <a:extLst>
                  <a:ext uri="{0D108BD9-81ED-4DB2-BD59-A6C34878D82A}">
                    <a16:rowId xmlns:a16="http://schemas.microsoft.com/office/drawing/2014/main" val="176533375"/>
                  </a:ext>
                </a:extLst>
              </a:tr>
              <a:tr h="0">
                <a:tc>
                  <a:txBody>
                    <a:bodyPr/>
                    <a:lstStyle/>
                    <a:p>
                      <a:pPr marL="274638" marR="0" lvl="0" indent="-274638"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kern="1200" dirty="0">
                          <a:effectLst/>
                        </a:rPr>
                        <a:t>Belief that being able to be at university as a ND person means you’re “high-functioning” and don’t need support. “You don’t seem </a:t>
                      </a:r>
                      <a:r>
                        <a:rPr lang="en-GB" sz="1900" i="1" kern="1200" dirty="0">
                          <a:effectLst/>
                        </a:rPr>
                        <a:t>that</a:t>
                      </a:r>
                      <a:r>
                        <a:rPr lang="en-GB" sz="1900" kern="1200" dirty="0">
                          <a:effectLst/>
                        </a:rPr>
                        <a:t> x”. “You’ve gotten this far so you’ll manage.”</a:t>
                      </a:r>
                      <a:endParaRPr lang="en-US" sz="1900" b="0" dirty="0"/>
                    </a:p>
                  </a:txBody>
                  <a:tcPr anchor="ctr"/>
                </a:tc>
                <a:extLst>
                  <a:ext uri="{0D108BD9-81ED-4DB2-BD59-A6C34878D82A}">
                    <a16:rowId xmlns:a16="http://schemas.microsoft.com/office/drawing/2014/main" val="2735177539"/>
                  </a:ext>
                </a:extLst>
              </a:tr>
              <a:tr h="0">
                <a:tc>
                  <a:txBody>
                    <a:bodyPr/>
                    <a:lstStyle/>
                    <a:p>
                      <a:pPr marL="274638" marR="0" lvl="0" indent="-274638"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kern="1200" dirty="0">
                          <a:effectLst/>
                        </a:rPr>
                        <a:t>More relevant support at undergraduate than postgraduate level, e.g. extra time during exams.</a:t>
                      </a:r>
                      <a:endParaRPr lang="en-US" sz="1900" b="0" dirty="0"/>
                    </a:p>
                  </a:txBody>
                  <a:tcPr anchor="ctr"/>
                </a:tc>
                <a:extLst>
                  <a:ext uri="{0D108BD9-81ED-4DB2-BD59-A6C34878D82A}">
                    <a16:rowId xmlns:a16="http://schemas.microsoft.com/office/drawing/2014/main" val="3270055959"/>
                  </a:ext>
                </a:extLst>
              </a:tr>
              <a:tr h="0">
                <a:tc>
                  <a:txBody>
                    <a:bodyPr/>
                    <a:lstStyle/>
                    <a:p>
                      <a:pPr marL="274638" marR="0" lvl="0" indent="-274638"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kern="1200" dirty="0">
                          <a:effectLst/>
                        </a:rPr>
                        <a:t>Everyone given extended deadlines/more time during exams, which isn’t enough/not helpful to everyone.</a:t>
                      </a:r>
                      <a:endParaRPr lang="en-US" sz="1900" b="0" dirty="0"/>
                    </a:p>
                  </a:txBody>
                  <a:tcPr anchor="ctr"/>
                </a:tc>
                <a:extLst>
                  <a:ext uri="{0D108BD9-81ED-4DB2-BD59-A6C34878D82A}">
                    <a16:rowId xmlns:a16="http://schemas.microsoft.com/office/drawing/2014/main" val="2713862371"/>
                  </a:ext>
                </a:extLst>
              </a:tr>
              <a:tr h="0">
                <a:tc>
                  <a:txBody>
                    <a:bodyPr/>
                    <a:lstStyle/>
                    <a:p>
                      <a:pPr marL="274638" marR="0" lvl="0" indent="-274638"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900" kern="1200" dirty="0">
                          <a:effectLst/>
                        </a:rPr>
                        <a:t>Universities have lots of events and training but almost never focused on neurodiversity.</a:t>
                      </a:r>
                      <a:endParaRPr lang="en-US" sz="1900" b="0" dirty="0"/>
                    </a:p>
                  </a:txBody>
                  <a:tcPr anchor="ctr"/>
                </a:tc>
                <a:extLst>
                  <a:ext uri="{0D108BD9-81ED-4DB2-BD59-A6C34878D82A}">
                    <a16:rowId xmlns:a16="http://schemas.microsoft.com/office/drawing/2014/main" val="208987469"/>
                  </a:ext>
                </a:extLst>
              </a:tr>
            </a:tbl>
          </a:graphicData>
        </a:graphic>
      </p:graphicFrame>
    </p:spTree>
    <p:extLst>
      <p:ext uri="{BB962C8B-B14F-4D97-AF65-F5344CB8AC3E}">
        <p14:creationId xmlns:p14="http://schemas.microsoft.com/office/powerpoint/2010/main" val="239010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A057A3E2-1C2C-A54A-928B-A2204D92BB0E}"/>
              </a:ext>
            </a:extLst>
          </p:cNvPr>
          <p:cNvGraphicFramePr>
            <a:graphicFrameLocks noGrp="1"/>
          </p:cNvGraphicFramePr>
          <p:nvPr>
            <p:extLst>
              <p:ext uri="{D42A27DB-BD31-4B8C-83A1-F6EECF244321}">
                <p14:modId xmlns:p14="http://schemas.microsoft.com/office/powerpoint/2010/main" val="498560905"/>
              </p:ext>
            </p:extLst>
          </p:nvPr>
        </p:nvGraphicFramePr>
        <p:xfrm>
          <a:off x="39756" y="53008"/>
          <a:ext cx="12099235" cy="6782626"/>
        </p:xfrm>
        <a:graphic>
          <a:graphicData uri="http://schemas.openxmlformats.org/drawingml/2006/table">
            <a:tbl>
              <a:tblPr firstRow="1" bandRow="1">
                <a:effectLst/>
                <a:tableStyleId>{93296810-A885-4BE3-A3E7-6D5BEEA58F35}</a:tableStyleId>
              </a:tblPr>
              <a:tblGrid>
                <a:gridCol w="12099235">
                  <a:extLst>
                    <a:ext uri="{9D8B030D-6E8A-4147-A177-3AD203B41FA5}">
                      <a16:colId xmlns:a16="http://schemas.microsoft.com/office/drawing/2014/main" val="1196845785"/>
                    </a:ext>
                  </a:extLst>
                </a:gridCol>
              </a:tblGrid>
              <a:tr h="554626">
                <a:tc>
                  <a:txBody>
                    <a:bodyPr/>
                    <a:lstStyle/>
                    <a:p>
                      <a:pPr marL="0" marR="0" lvl="0" indent="0" algn="ctr" defTabSz="1199967" rtl="0" eaLnBrk="1" fontAlgn="auto" latinLnBrk="0" hangingPunct="1">
                        <a:lnSpc>
                          <a:spcPct val="100000"/>
                        </a:lnSpc>
                        <a:spcBef>
                          <a:spcPts val="0"/>
                        </a:spcBef>
                        <a:spcAft>
                          <a:spcPts val="0"/>
                        </a:spcAft>
                        <a:buClrTx/>
                        <a:buSzTx/>
                        <a:buFontTx/>
                        <a:buNone/>
                        <a:tabLst/>
                        <a:defRPr/>
                      </a:pPr>
                      <a:r>
                        <a:rPr lang="en-GB" sz="2400" noProof="0" dirty="0"/>
                        <a:t>Positive Experiences</a:t>
                      </a:r>
                      <a:endParaRPr lang="en-US" sz="2400" dirty="0"/>
                    </a:p>
                  </a:txBody>
                  <a:tcPr marL="69681" marR="69681" marT="34840" marB="34840" anchor="ctr">
                    <a:cell3D prstMaterial="dkEdge">
                      <a:bevel prst="cross"/>
                      <a:lightRig rig="flood" dir="t"/>
                    </a:cell3D>
                    <a:solidFill>
                      <a:schemeClr val="accent6"/>
                    </a:solidFill>
                  </a:tcPr>
                </a:tc>
                <a:extLst>
                  <a:ext uri="{0D108BD9-81ED-4DB2-BD59-A6C34878D82A}">
                    <a16:rowId xmlns:a16="http://schemas.microsoft.com/office/drawing/2014/main" val="3134901892"/>
                  </a:ext>
                </a:extLst>
              </a:tr>
              <a:tr h="6228000">
                <a:tc>
                  <a:txBody>
                    <a:bodyPr/>
                    <a:lstStyle/>
                    <a:p>
                      <a:pPr marL="365125" indent="-261938" algn="just">
                        <a:spcBef>
                          <a:spcPts val="400"/>
                        </a:spcBef>
                        <a:buFont typeface="Arial" panose="020B0604020202020204" pitchFamily="34" charset="0"/>
                        <a:buChar char="•"/>
                        <a:tabLst/>
                      </a:pPr>
                      <a:r>
                        <a:rPr lang="en-GB" sz="2400" dirty="0"/>
                        <a:t>Most supervisors/personal tutors were great. Even if they didn’t have ND expertise they would listen and read further, try to broaden their knowledge. Very accommodating.</a:t>
                      </a:r>
                    </a:p>
                    <a:p>
                      <a:pPr marL="365125" indent="-261938" algn="just">
                        <a:spcBef>
                          <a:spcPts val="400"/>
                        </a:spcBef>
                        <a:buFont typeface="Arial" panose="020B0604020202020204" pitchFamily="34" charset="0"/>
                        <a:buChar char="•"/>
                        <a:tabLst/>
                      </a:pPr>
                      <a:endParaRPr lang="en-GB" sz="1200" dirty="0"/>
                    </a:p>
                    <a:p>
                      <a:pPr marL="365125" indent="-261938" algn="just">
                        <a:spcBef>
                          <a:spcPts val="600"/>
                        </a:spcBef>
                        <a:buFont typeface="Arial" panose="020B0604020202020204" pitchFamily="34" charset="0"/>
                        <a:buChar char="•"/>
                        <a:tabLst/>
                      </a:pPr>
                      <a:r>
                        <a:rPr lang="en-GB" sz="2400" kern="1200" dirty="0">
                          <a:solidFill>
                            <a:schemeClr val="dk1"/>
                          </a:solidFill>
                          <a:effectLst/>
                          <a:latin typeface="+mn-lt"/>
                          <a:ea typeface="+mn-ea"/>
                          <a:cs typeface="+mn-cs"/>
                        </a:rPr>
                        <a:t>Practical mentor support was really helpful. Not just academic, e.g. show students around town, post office, groceries, how to contact doctor etc. Made it easier to focus on and cope with academic work. Meeting frequently to arrange schedule was useful.</a:t>
                      </a:r>
                    </a:p>
                    <a:p>
                      <a:pPr marL="365125" indent="-261938" algn="just">
                        <a:spcBef>
                          <a:spcPts val="600"/>
                        </a:spcBef>
                        <a:buFont typeface="Arial" panose="020B0604020202020204" pitchFamily="34" charset="0"/>
                        <a:buChar char="•"/>
                        <a:tabLst/>
                      </a:pPr>
                      <a:endParaRPr lang="en-GB" sz="2400" kern="1200" dirty="0">
                        <a:solidFill>
                          <a:schemeClr val="dk1"/>
                        </a:solidFill>
                        <a:effectLst/>
                        <a:latin typeface="+mn-lt"/>
                        <a:ea typeface="+mn-ea"/>
                        <a:cs typeface="+mn-cs"/>
                      </a:endParaRPr>
                    </a:p>
                    <a:p>
                      <a:pPr marL="365125" indent="-261938" algn="just">
                        <a:spcBef>
                          <a:spcPts val="600"/>
                        </a:spcBef>
                        <a:buFont typeface="Arial" panose="020B0604020202020204" pitchFamily="34" charset="0"/>
                        <a:buChar char="•"/>
                        <a:tabLst/>
                      </a:pPr>
                      <a:endParaRPr lang="en-GB" sz="2400" kern="1200" dirty="0">
                        <a:solidFill>
                          <a:schemeClr val="dk1"/>
                        </a:solidFill>
                        <a:effectLst/>
                        <a:latin typeface="+mn-lt"/>
                        <a:ea typeface="+mn-ea"/>
                        <a:cs typeface="+mn-cs"/>
                      </a:endParaRPr>
                    </a:p>
                    <a:p>
                      <a:pPr marL="365125" indent="-261938" algn="just">
                        <a:spcBef>
                          <a:spcPts val="400"/>
                        </a:spcBef>
                        <a:buFont typeface="Arial" panose="020B0604020202020204" pitchFamily="34" charset="0"/>
                        <a:buChar char="•"/>
                        <a:tabLst/>
                      </a:pPr>
                      <a:endParaRPr lang="en-GB" sz="2400" kern="1200" dirty="0">
                        <a:solidFill>
                          <a:schemeClr val="dk1"/>
                        </a:solidFill>
                        <a:effectLst/>
                        <a:latin typeface="+mn-lt"/>
                        <a:ea typeface="+mn-ea"/>
                        <a:cs typeface="+mn-cs"/>
                      </a:endParaRPr>
                    </a:p>
                    <a:p>
                      <a:pPr marL="365125" indent="-261938" algn="just">
                        <a:spcBef>
                          <a:spcPts val="400"/>
                        </a:spcBef>
                        <a:buFont typeface="Arial" panose="020B0604020202020204" pitchFamily="34" charset="0"/>
                        <a:buChar char="•"/>
                        <a:tabLst/>
                      </a:pPr>
                      <a:endParaRPr lang="en-GB" sz="2400" kern="1200" dirty="0">
                        <a:solidFill>
                          <a:schemeClr val="dk1"/>
                        </a:solidFill>
                        <a:effectLst/>
                        <a:latin typeface="+mn-lt"/>
                        <a:ea typeface="+mn-ea"/>
                        <a:cs typeface="+mn-cs"/>
                      </a:endParaRPr>
                    </a:p>
                    <a:p>
                      <a:pPr marL="365125" indent="-261938" algn="just">
                        <a:spcBef>
                          <a:spcPts val="400"/>
                        </a:spcBef>
                        <a:buFont typeface="Arial" panose="020B0604020202020204" pitchFamily="34" charset="0"/>
                        <a:buChar char="•"/>
                        <a:tabLst/>
                      </a:pPr>
                      <a:endParaRPr lang="en-GB" sz="2400" kern="1200" dirty="0">
                        <a:solidFill>
                          <a:schemeClr val="dk1"/>
                        </a:solidFill>
                        <a:effectLst/>
                        <a:latin typeface="+mn-lt"/>
                        <a:ea typeface="+mn-ea"/>
                        <a:cs typeface="+mn-cs"/>
                      </a:endParaRPr>
                    </a:p>
                    <a:p>
                      <a:pPr marL="365125" indent="-261938" algn="just">
                        <a:spcBef>
                          <a:spcPts val="400"/>
                        </a:spcBef>
                        <a:buFont typeface="Arial" panose="020B0604020202020204" pitchFamily="34" charset="0"/>
                        <a:buChar char="•"/>
                        <a:tabLst/>
                      </a:pPr>
                      <a:endParaRPr lang="en-GB" sz="2400" kern="1200" dirty="0">
                        <a:solidFill>
                          <a:schemeClr val="dk1"/>
                        </a:solidFill>
                        <a:effectLst/>
                        <a:latin typeface="+mn-lt"/>
                        <a:ea typeface="+mn-ea"/>
                        <a:cs typeface="+mn-cs"/>
                      </a:endParaRPr>
                    </a:p>
                    <a:p>
                      <a:pPr marL="365125" indent="-261938" algn="just">
                        <a:spcBef>
                          <a:spcPts val="400"/>
                        </a:spcBef>
                        <a:buFont typeface="Arial" panose="020B0604020202020204" pitchFamily="34" charset="0"/>
                        <a:buChar char="•"/>
                        <a:tabLst/>
                      </a:pPr>
                      <a:endParaRPr lang="en-GB" sz="2400" kern="1200" dirty="0">
                        <a:solidFill>
                          <a:schemeClr val="dk1"/>
                        </a:solidFill>
                        <a:effectLst/>
                        <a:latin typeface="+mn-lt"/>
                        <a:ea typeface="+mn-ea"/>
                        <a:cs typeface="+mn-cs"/>
                      </a:endParaRPr>
                    </a:p>
                    <a:p>
                      <a:pPr marL="365125" indent="-261938" algn="just">
                        <a:spcBef>
                          <a:spcPts val="400"/>
                        </a:spcBef>
                        <a:buFont typeface="Arial" panose="020B0604020202020204" pitchFamily="34" charset="0"/>
                        <a:buChar char="•"/>
                        <a:tabLst/>
                      </a:pPr>
                      <a:endParaRPr lang="en-GB" sz="2400" kern="1200" dirty="0">
                        <a:solidFill>
                          <a:schemeClr val="dk1"/>
                        </a:solidFill>
                        <a:effectLst/>
                        <a:latin typeface="+mn-lt"/>
                        <a:ea typeface="+mn-ea"/>
                        <a:cs typeface="+mn-cs"/>
                      </a:endParaRPr>
                    </a:p>
                    <a:p>
                      <a:pPr marL="365125" indent="-261938" algn="just">
                        <a:spcBef>
                          <a:spcPts val="400"/>
                        </a:spcBef>
                        <a:buFont typeface="Arial" panose="020B0604020202020204" pitchFamily="34" charset="0"/>
                        <a:buChar char="•"/>
                        <a:tabLst/>
                      </a:pPr>
                      <a:endParaRPr lang="en-GB" sz="2400" kern="1200" dirty="0">
                        <a:solidFill>
                          <a:schemeClr val="dk1"/>
                        </a:solidFill>
                        <a:effectLst/>
                        <a:latin typeface="+mn-lt"/>
                        <a:ea typeface="+mn-ea"/>
                        <a:cs typeface="+mn-cs"/>
                      </a:endParaRPr>
                    </a:p>
                  </a:txBody>
                  <a:tcPr marL="69681" marR="69681" marT="34840" marB="34840" anchor="ctr">
                    <a:cell3D prstMaterial="dkEdge">
                      <a:bevel prst="cross"/>
                      <a:lightRig rig="flood" dir="t"/>
                    </a:cell3D>
                    <a:solidFill>
                      <a:schemeClr val="accent6">
                        <a:lumMod val="20000"/>
                        <a:lumOff val="80000"/>
                      </a:schemeClr>
                    </a:solidFill>
                  </a:tcPr>
                </a:tc>
                <a:extLst>
                  <a:ext uri="{0D108BD9-81ED-4DB2-BD59-A6C34878D82A}">
                    <a16:rowId xmlns:a16="http://schemas.microsoft.com/office/drawing/2014/main" val="988688499"/>
                  </a:ext>
                </a:extLst>
              </a:tr>
            </a:tbl>
          </a:graphicData>
        </a:graphic>
      </p:graphicFrame>
      <p:pic>
        <p:nvPicPr>
          <p:cNvPr id="2" name="Picture 1">
            <a:extLst>
              <a:ext uri="{FF2B5EF4-FFF2-40B4-BE49-F238E27FC236}">
                <a16:creationId xmlns:a16="http://schemas.microsoft.com/office/drawing/2014/main" id="{CD9A1338-6017-2C45-A60E-A02D82A32AAF}"/>
              </a:ext>
            </a:extLst>
          </p:cNvPr>
          <p:cNvPicPr>
            <a:picLocks noChangeAspect="1"/>
          </p:cNvPicPr>
          <p:nvPr/>
        </p:nvPicPr>
        <p:blipFill rotWithShape="1">
          <a:blip r:embed="rId2"/>
          <a:srcRect b="19039"/>
          <a:stretch/>
        </p:blipFill>
        <p:spPr>
          <a:xfrm>
            <a:off x="3588019" y="3101009"/>
            <a:ext cx="5002707" cy="3543956"/>
          </a:xfrm>
          <a:prstGeom prst="rect">
            <a:avLst/>
          </a:prstGeom>
        </p:spPr>
      </p:pic>
    </p:spTree>
    <p:extLst>
      <p:ext uri="{BB962C8B-B14F-4D97-AF65-F5344CB8AC3E}">
        <p14:creationId xmlns:p14="http://schemas.microsoft.com/office/powerpoint/2010/main" val="39415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EA87753-C489-634C-AE13-02EB9B294083}"/>
              </a:ext>
            </a:extLst>
          </p:cNvPr>
          <p:cNvGraphicFramePr>
            <a:graphicFrameLocks noGrp="1"/>
          </p:cNvGraphicFramePr>
          <p:nvPr>
            <p:ph idx="1"/>
            <p:extLst>
              <p:ext uri="{D42A27DB-BD31-4B8C-83A1-F6EECF244321}">
                <p14:modId xmlns:p14="http://schemas.microsoft.com/office/powerpoint/2010/main" val="3296334898"/>
              </p:ext>
            </p:extLst>
          </p:nvPr>
        </p:nvGraphicFramePr>
        <p:xfrm>
          <a:off x="66260" y="17501"/>
          <a:ext cx="12059479" cy="6833211"/>
        </p:xfrm>
        <a:graphic>
          <a:graphicData uri="http://schemas.openxmlformats.org/drawingml/2006/table">
            <a:tbl>
              <a:tblPr firstRow="1" bandRow="1">
                <a:tableStyleId>{7DF18680-E054-41AD-8BC1-D1AEF772440D}</a:tableStyleId>
              </a:tblPr>
              <a:tblGrid>
                <a:gridCol w="12059479">
                  <a:extLst>
                    <a:ext uri="{9D8B030D-6E8A-4147-A177-3AD203B41FA5}">
                      <a16:colId xmlns:a16="http://schemas.microsoft.com/office/drawing/2014/main" val="1219839246"/>
                    </a:ext>
                  </a:extLst>
                </a:gridCol>
              </a:tblGrid>
              <a:tr h="539091">
                <a:tc>
                  <a:txBody>
                    <a:bodyPr/>
                    <a:lstStyle/>
                    <a:p>
                      <a:pPr algn="ctr"/>
                      <a:r>
                        <a:rPr lang="en-US" sz="2400" dirty="0"/>
                        <a:t>Support Priorities</a:t>
                      </a:r>
                      <a:endParaRPr lang="en-GB" sz="2000" dirty="0"/>
                    </a:p>
                  </a:txBody>
                  <a:tcPr anchor="ctr"/>
                </a:tc>
                <a:extLst>
                  <a:ext uri="{0D108BD9-81ED-4DB2-BD59-A6C34878D82A}">
                    <a16:rowId xmlns:a16="http://schemas.microsoft.com/office/drawing/2014/main" val="4092111905"/>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a:t>
                      </a:r>
                      <a:r>
                        <a:rPr lang="en-US" sz="1700" b="1" dirty="0"/>
                        <a:t>Understanding and patience</a:t>
                      </a:r>
                      <a:r>
                        <a:rPr lang="en-US" sz="1700" dirty="0"/>
                        <a:t>”, both academic and interpersonal.</a:t>
                      </a:r>
                    </a:p>
                  </a:txBody>
                  <a:tcPr anchor="ctr"/>
                </a:tc>
                <a:extLst>
                  <a:ext uri="{0D108BD9-81ED-4DB2-BD59-A6C34878D82A}">
                    <a16:rowId xmlns:a16="http://schemas.microsoft.com/office/drawing/2014/main" val="631187578"/>
                  </a:ext>
                </a:extLst>
              </a:tr>
              <a:tr h="0">
                <a:tc>
                  <a:txBody>
                    <a:bodyPr/>
                    <a:lstStyle/>
                    <a:p>
                      <a:pPr marL="342900" indent="-342900" algn="just">
                        <a:buFont typeface="Arial" panose="020B0604020202020204" pitchFamily="34" charset="0"/>
                        <a:buChar char="•"/>
                      </a:pPr>
                      <a:r>
                        <a:rPr lang="en-US" sz="1700" b="1" dirty="0"/>
                        <a:t>More individualistic approach</a:t>
                      </a:r>
                      <a:r>
                        <a:rPr lang="en-US" sz="1700" dirty="0"/>
                        <a:t>. Listen rather than offering “blanket support”. Trust in and don’t invalidate students when they express what they need.</a:t>
                      </a:r>
                      <a:endParaRPr lang="en-GB" sz="1700" dirty="0"/>
                    </a:p>
                  </a:txBody>
                  <a:tcPr anchor="ctr"/>
                </a:tc>
                <a:extLst>
                  <a:ext uri="{0D108BD9-81ED-4DB2-BD59-A6C34878D82A}">
                    <a16:rowId xmlns:a16="http://schemas.microsoft.com/office/drawing/2014/main" val="1320225568"/>
                  </a:ext>
                </a:extLst>
              </a:tr>
              <a:tr h="0">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Increased neurodiversity literacy.</a:t>
                      </a:r>
                      <a:r>
                        <a:rPr lang="en-US" sz="1700" b="0" dirty="0"/>
                        <a:t> Educating relevant people beyond</a:t>
                      </a:r>
                      <a:r>
                        <a:rPr lang="en-US" sz="1700" dirty="0"/>
                        <a:t> ”dated pop culture” and NT “experts”. List of symptoms in a book do not encapsulate lived experience of being ND. Mentors who can recognize ND support needs that ND students sometimes can’t articulate or recognize.</a:t>
                      </a:r>
                    </a:p>
                  </a:txBody>
                  <a:tcPr anchor="ctr"/>
                </a:tc>
                <a:extLst>
                  <a:ext uri="{0D108BD9-81ED-4DB2-BD59-A6C34878D82A}">
                    <a16:rowId xmlns:a16="http://schemas.microsoft.com/office/drawing/2014/main" val="3152661160"/>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b="0" dirty="0"/>
                        <a:t>Better understanding that </a:t>
                      </a:r>
                      <a:r>
                        <a:rPr lang="en-GB" sz="1700" b="1" dirty="0"/>
                        <a:t>ND support needs are evolving and will vary</a:t>
                      </a:r>
                      <a:r>
                        <a:rPr lang="en-GB" sz="1700" dirty="0"/>
                        <a:t>. Understand that even ND person is often experimenting with strategies (and that masking successfully does not mean someone is not struggling).</a:t>
                      </a:r>
                    </a:p>
                  </a:txBody>
                  <a:tcPr anchor="ctr"/>
                </a:tc>
                <a:extLst>
                  <a:ext uri="{0D108BD9-81ED-4DB2-BD59-A6C34878D82A}">
                    <a16:rowId xmlns:a16="http://schemas.microsoft.com/office/drawing/2014/main" val="1494367135"/>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b="1" dirty="0"/>
                        <a:t>Rest breaks and quiet spaces</a:t>
                      </a:r>
                      <a:r>
                        <a:rPr lang="en-GB" sz="1700" b="0" dirty="0"/>
                        <a:t> e.g. during long lectures, exams, conferences.</a:t>
                      </a:r>
                      <a:endParaRPr lang="en-US" sz="1700" b="0" dirty="0"/>
                    </a:p>
                  </a:txBody>
                  <a:tcPr anchor="ctr"/>
                </a:tc>
                <a:extLst>
                  <a:ext uri="{0D108BD9-81ED-4DB2-BD59-A6C34878D82A}">
                    <a16:rowId xmlns:a16="http://schemas.microsoft.com/office/drawing/2014/main" val="2122127532"/>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Continue to have </a:t>
                      </a:r>
                      <a:r>
                        <a:rPr lang="en-US" sz="1700" b="1" dirty="0"/>
                        <a:t>remote attendance options</a:t>
                      </a:r>
                      <a:r>
                        <a:rPr lang="en-US" sz="1700" dirty="0"/>
                        <a:t> post-pandemic.</a:t>
                      </a:r>
                    </a:p>
                  </a:txBody>
                  <a:tcPr anchor="ctr"/>
                </a:tc>
                <a:extLst>
                  <a:ext uri="{0D108BD9-81ED-4DB2-BD59-A6C34878D82A}">
                    <a16:rowId xmlns:a16="http://schemas.microsoft.com/office/drawing/2014/main" val="2573098971"/>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Broader spectrum of socials</a:t>
                      </a:r>
                      <a:r>
                        <a:rPr lang="en-US" sz="1700" dirty="0"/>
                        <a:t>. Alternatives to socially overwhelming environments e.g. noise and crowds.</a:t>
                      </a:r>
                    </a:p>
                  </a:txBody>
                  <a:tcPr anchor="ctr"/>
                </a:tc>
                <a:extLst>
                  <a:ext uri="{0D108BD9-81ED-4DB2-BD59-A6C34878D82A}">
                    <a16:rowId xmlns:a16="http://schemas.microsoft.com/office/drawing/2014/main" val="3469129687"/>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Blended approach to teaching</a:t>
                      </a:r>
                      <a:r>
                        <a:rPr lang="en-US" sz="1700" dirty="0"/>
                        <a:t> e.g. present information in different ways; mixture of in-person and online.</a:t>
                      </a:r>
                    </a:p>
                  </a:txBody>
                  <a:tcPr anchor="ctr"/>
                </a:tc>
                <a:extLst>
                  <a:ext uri="{0D108BD9-81ED-4DB2-BD59-A6C34878D82A}">
                    <a16:rowId xmlns:a16="http://schemas.microsoft.com/office/drawing/2014/main" val="290174188"/>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All-encompassing mentor support</a:t>
                      </a:r>
                      <a:r>
                        <a:rPr lang="en-US" sz="1700" dirty="0"/>
                        <a:t> rather than just academic.</a:t>
                      </a:r>
                    </a:p>
                  </a:txBody>
                  <a:tcPr anchor="ctr"/>
                </a:tc>
                <a:extLst>
                  <a:ext uri="{0D108BD9-81ED-4DB2-BD59-A6C34878D82A}">
                    <a16:rowId xmlns:a16="http://schemas.microsoft.com/office/drawing/2014/main" val="176533375"/>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Better signposting</a:t>
                      </a:r>
                      <a:r>
                        <a:rPr lang="en-US" sz="1700" b="0" dirty="0"/>
                        <a:t>.</a:t>
                      </a:r>
                      <a:r>
                        <a:rPr lang="en-US" sz="1700" dirty="0"/>
                        <a:t> “</a:t>
                      </a:r>
                      <a:r>
                        <a:rPr lang="en-US" sz="1700" i="1" dirty="0"/>
                        <a:t>This is x and this is what you go to them about”</a:t>
                      </a:r>
                      <a:r>
                        <a:rPr lang="en-US" sz="1700" dirty="0"/>
                        <a:t>. Provide list of relevant people and roles.</a:t>
                      </a:r>
                    </a:p>
                  </a:txBody>
                  <a:tcPr anchor="ctr"/>
                </a:tc>
                <a:extLst>
                  <a:ext uri="{0D108BD9-81ED-4DB2-BD59-A6C34878D82A}">
                    <a16:rowId xmlns:a16="http://schemas.microsoft.com/office/drawing/2014/main" val="2735177539"/>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Standardise provisions and procedures</a:t>
                      </a:r>
                      <a:r>
                        <a:rPr lang="en-US" sz="1700" dirty="0"/>
                        <a:t> so quality of support is the same across courses/schools.</a:t>
                      </a:r>
                    </a:p>
                  </a:txBody>
                  <a:tcPr anchor="ctr"/>
                </a:tc>
                <a:extLst>
                  <a:ext uri="{0D108BD9-81ED-4DB2-BD59-A6C34878D82A}">
                    <a16:rowId xmlns:a16="http://schemas.microsoft.com/office/drawing/2014/main" val="3270055959"/>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Alternative assessment options</a:t>
                      </a:r>
                      <a:r>
                        <a:rPr lang="en-US" sz="1700" dirty="0"/>
                        <a:t> e.g. essay, explain face-to-face, video, animation etc.</a:t>
                      </a:r>
                    </a:p>
                  </a:txBody>
                  <a:tcPr anchor="ctr"/>
                </a:tc>
                <a:extLst>
                  <a:ext uri="{0D108BD9-81ED-4DB2-BD59-A6C34878D82A}">
                    <a16:rowId xmlns:a16="http://schemas.microsoft.com/office/drawing/2014/main" val="2713862371"/>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Remove attendance-based grading</a:t>
                      </a:r>
                      <a:r>
                        <a:rPr lang="en-US" sz="1700" dirty="0"/>
                        <a:t>. Disadvantages ND students, disabled students, students with chronic illness etc.</a:t>
                      </a:r>
                    </a:p>
                  </a:txBody>
                  <a:tcPr anchor="ctr"/>
                </a:tc>
                <a:extLst>
                  <a:ext uri="{0D108BD9-81ED-4DB2-BD59-A6C34878D82A}">
                    <a16:rowId xmlns:a16="http://schemas.microsoft.com/office/drawing/2014/main" val="208987469"/>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Support groups</a:t>
                      </a:r>
                      <a:r>
                        <a:rPr lang="en-US" sz="1700" dirty="0"/>
                        <a:t> for ND students to share support experiences and helpful strategies.</a:t>
                      </a:r>
                    </a:p>
                  </a:txBody>
                  <a:tcPr anchor="ctr"/>
                </a:tc>
                <a:extLst>
                  <a:ext uri="{0D108BD9-81ED-4DB2-BD59-A6C34878D82A}">
                    <a16:rowId xmlns:a16="http://schemas.microsoft.com/office/drawing/2014/main" val="812204184"/>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dirty="0"/>
                        <a:t>Diversify support</a:t>
                      </a:r>
                      <a:r>
                        <a:rPr lang="en-US" sz="1700" dirty="0"/>
                        <a:t>. Offer support across various services e.g. housing, financial, counselling etc.</a:t>
                      </a:r>
                    </a:p>
                  </a:txBody>
                  <a:tcPr anchor="ctr"/>
                </a:tc>
                <a:extLst>
                  <a:ext uri="{0D108BD9-81ED-4DB2-BD59-A6C34878D82A}">
                    <a16:rowId xmlns:a16="http://schemas.microsoft.com/office/drawing/2014/main" val="1934269016"/>
                  </a:ext>
                </a:extLst>
              </a:tr>
            </a:tbl>
          </a:graphicData>
        </a:graphic>
      </p:graphicFrame>
    </p:spTree>
    <p:extLst>
      <p:ext uri="{BB962C8B-B14F-4D97-AF65-F5344CB8AC3E}">
        <p14:creationId xmlns:p14="http://schemas.microsoft.com/office/powerpoint/2010/main" val="175134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EA87753-C489-634C-AE13-02EB9B294083}"/>
              </a:ext>
            </a:extLst>
          </p:cNvPr>
          <p:cNvGraphicFramePr>
            <a:graphicFrameLocks noGrp="1"/>
          </p:cNvGraphicFramePr>
          <p:nvPr>
            <p:ph idx="1"/>
            <p:extLst>
              <p:ext uri="{D42A27DB-BD31-4B8C-83A1-F6EECF244321}">
                <p14:modId xmlns:p14="http://schemas.microsoft.com/office/powerpoint/2010/main" val="3671153298"/>
              </p:ext>
            </p:extLst>
          </p:nvPr>
        </p:nvGraphicFramePr>
        <p:xfrm>
          <a:off x="66260" y="17501"/>
          <a:ext cx="12059479" cy="6833211"/>
        </p:xfrm>
        <a:graphic>
          <a:graphicData uri="http://schemas.openxmlformats.org/drawingml/2006/table">
            <a:tbl>
              <a:tblPr firstRow="1" bandRow="1">
                <a:tableStyleId>{93296810-A885-4BE3-A3E7-6D5BEEA58F35}</a:tableStyleId>
              </a:tblPr>
              <a:tblGrid>
                <a:gridCol w="12059479">
                  <a:extLst>
                    <a:ext uri="{9D8B030D-6E8A-4147-A177-3AD203B41FA5}">
                      <a16:colId xmlns:a16="http://schemas.microsoft.com/office/drawing/2014/main" val="1219839246"/>
                    </a:ext>
                  </a:extLst>
                </a:gridCol>
              </a:tblGrid>
              <a:tr h="539091">
                <a:tc>
                  <a:txBody>
                    <a:bodyPr/>
                    <a:lstStyle/>
                    <a:p>
                      <a:pPr algn="ctr"/>
                      <a:r>
                        <a:rPr lang="en-US" sz="2400" dirty="0"/>
                        <a:t>Research Priorities</a:t>
                      </a:r>
                      <a:endParaRPr lang="en-GB" sz="2000" dirty="0"/>
                    </a:p>
                  </a:txBody>
                  <a:tcPr anchor="ctr"/>
                </a:tc>
                <a:extLst>
                  <a:ext uri="{0D108BD9-81ED-4DB2-BD59-A6C34878D82A}">
                    <a16:rowId xmlns:a16="http://schemas.microsoft.com/office/drawing/2014/main" val="4092111905"/>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Prioritise ND voices. Not only ND people are allowed to research ND issues, but at least have someone ND on the team.</a:t>
                      </a:r>
                      <a:endParaRPr lang="en-US" sz="1700" b="0" dirty="0"/>
                    </a:p>
                  </a:txBody>
                  <a:tcPr anchor="ctr"/>
                </a:tc>
                <a:extLst>
                  <a:ext uri="{0D108BD9-81ED-4DB2-BD59-A6C34878D82A}">
                    <a16:rowId xmlns:a16="http://schemas.microsoft.com/office/drawing/2014/main" val="631187578"/>
                  </a:ext>
                </a:extLst>
              </a:tr>
              <a:tr h="0">
                <a:tc>
                  <a:txBody>
                    <a:bodyPr/>
                    <a:lstStyle/>
                    <a:p>
                      <a:pPr marL="342900" indent="-342900" algn="just">
                        <a:buFont typeface="Arial" panose="020B0604020202020204" pitchFamily="34" charset="0"/>
                        <a:buChar char="•"/>
                      </a:pPr>
                      <a:r>
                        <a:rPr lang="en-US" sz="1700" dirty="0"/>
                        <a:t>Big theory switch coming from ND researchers is necessary to move beyond “deficiency” framework and “high-functioning/low-functioning” framing.</a:t>
                      </a:r>
                      <a:endParaRPr lang="en-GB" sz="1700" b="0" dirty="0"/>
                    </a:p>
                  </a:txBody>
                  <a:tcPr anchor="ctr"/>
                </a:tc>
                <a:extLst>
                  <a:ext uri="{0D108BD9-81ED-4DB2-BD59-A6C34878D82A}">
                    <a16:rowId xmlns:a16="http://schemas.microsoft.com/office/drawing/2014/main" val="1320225568"/>
                  </a:ext>
                </a:extLst>
              </a:tr>
              <a:tr h="0">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How we work towards a more individualised system of support.</a:t>
                      </a:r>
                      <a:endParaRPr lang="en-US" sz="1700" b="0" dirty="0"/>
                    </a:p>
                  </a:txBody>
                  <a:tcPr anchor="ctr"/>
                </a:tc>
                <a:extLst>
                  <a:ext uri="{0D108BD9-81ED-4DB2-BD59-A6C34878D82A}">
                    <a16:rowId xmlns:a16="http://schemas.microsoft.com/office/drawing/2014/main" val="3152661160"/>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t>How ND conditions present in various demographic groups</a:t>
                      </a:r>
                      <a:endParaRPr lang="en-GB" sz="1700" b="0" dirty="0"/>
                    </a:p>
                  </a:txBody>
                  <a:tcPr anchor="ctr"/>
                </a:tc>
                <a:extLst>
                  <a:ext uri="{0D108BD9-81ED-4DB2-BD59-A6C34878D82A}">
                    <a16:rowId xmlns:a16="http://schemas.microsoft.com/office/drawing/2014/main" val="1494367135"/>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t>Minority groups and their experiences with accessing support for ND conditions.</a:t>
                      </a:r>
                      <a:endParaRPr lang="en-US" sz="1700" b="0" dirty="0"/>
                    </a:p>
                  </a:txBody>
                  <a:tcPr anchor="ctr"/>
                </a:tc>
                <a:extLst>
                  <a:ext uri="{0D108BD9-81ED-4DB2-BD59-A6C34878D82A}">
                    <a16:rowId xmlns:a16="http://schemas.microsoft.com/office/drawing/2014/main" val="2122127532"/>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What university staff currently think about neurodiversity. “If we don’t know what people are thinking, we can’t implement anything to combat that.”</a:t>
                      </a:r>
                      <a:endParaRPr lang="en-US" sz="1700" b="0" dirty="0"/>
                    </a:p>
                  </a:txBody>
                  <a:tcPr anchor="ctr"/>
                </a:tc>
                <a:extLst>
                  <a:ext uri="{0D108BD9-81ED-4DB2-BD59-A6C34878D82A}">
                    <a16:rowId xmlns:a16="http://schemas.microsoft.com/office/drawing/2014/main" val="2573098971"/>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Experiences with accessing support without a formal diagnosis, and what services are feasible to be made available.</a:t>
                      </a:r>
                      <a:endParaRPr lang="en-US" sz="1700" b="0" dirty="0"/>
                    </a:p>
                  </a:txBody>
                  <a:tcPr anchor="ctr"/>
                </a:tc>
                <a:extLst>
                  <a:ext uri="{0D108BD9-81ED-4DB2-BD59-A6C34878D82A}">
                    <a16:rowId xmlns:a16="http://schemas.microsoft.com/office/drawing/2014/main" val="3469129687"/>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Focus needs to be on positive outcomes. Focus on change. Not “what are the outcomes of ND people in this mould,” but “how do we mould this to give ND people the best possible outcomes.</a:t>
                      </a:r>
                      <a:endParaRPr lang="en-US" sz="1700" b="0" dirty="0"/>
                    </a:p>
                  </a:txBody>
                  <a:tcPr anchor="ctr"/>
                </a:tc>
                <a:extLst>
                  <a:ext uri="{0D108BD9-81ED-4DB2-BD59-A6C34878D82A}">
                    <a16:rowId xmlns:a16="http://schemas.microsoft.com/office/drawing/2014/main" val="290174188"/>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How to support ND people in the transition to university, straight from ND students. </a:t>
                      </a:r>
                      <a:r>
                        <a:rPr lang="en-GB" sz="1700" kern="1200" dirty="0">
                          <a:effectLst/>
                        </a:rPr>
                        <a:t>“There's no point doing a focus group on how disabled people access the shared spaces when you're going to hold the focus group on a fourth floor with no lift.”</a:t>
                      </a:r>
                      <a:endParaRPr lang="en-US" sz="1700" b="0" dirty="0"/>
                    </a:p>
                  </a:txBody>
                  <a:tcPr anchor="ctr"/>
                </a:tc>
                <a:extLst>
                  <a:ext uri="{0D108BD9-81ED-4DB2-BD59-A6C34878D82A}">
                    <a16:rowId xmlns:a16="http://schemas.microsoft.com/office/drawing/2014/main" val="176533375"/>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Need a lot more research representation on ND in adults, women, non-binary people and across ethnicities/cultures.</a:t>
                      </a:r>
                      <a:endParaRPr lang="en-US" sz="1700" b="0" dirty="0"/>
                    </a:p>
                  </a:txBody>
                  <a:tcPr anchor="ctr"/>
                </a:tc>
                <a:extLst>
                  <a:ext uri="{0D108BD9-81ED-4DB2-BD59-A6C34878D82A}">
                    <a16:rowId xmlns:a16="http://schemas.microsoft.com/office/drawing/2014/main" val="2735177539"/>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ND students’ expectations of support vs what the support given actually is.</a:t>
                      </a:r>
                      <a:endParaRPr lang="en-US" sz="1700" b="0" dirty="0"/>
                    </a:p>
                  </a:txBody>
                  <a:tcPr anchor="ctr"/>
                </a:tc>
                <a:extLst>
                  <a:ext uri="{0D108BD9-81ED-4DB2-BD59-A6C34878D82A}">
                    <a16:rowId xmlns:a16="http://schemas.microsoft.com/office/drawing/2014/main" val="3270055959"/>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Elements of a good mentor to ND people.</a:t>
                      </a:r>
                      <a:endParaRPr lang="en-US" sz="1700" b="0" dirty="0"/>
                    </a:p>
                  </a:txBody>
                  <a:tcPr anchor="ctr"/>
                </a:tc>
                <a:extLst>
                  <a:ext uri="{0D108BD9-81ED-4DB2-BD59-A6C34878D82A}">
                    <a16:rowId xmlns:a16="http://schemas.microsoft.com/office/drawing/2014/main" val="2713862371"/>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Impact of adjustments on emotional resilience, wellbeing, general quality of life (not just academic).</a:t>
                      </a:r>
                      <a:endParaRPr lang="en-US" sz="1700" b="0" dirty="0"/>
                    </a:p>
                  </a:txBody>
                  <a:tcPr anchor="ctr"/>
                </a:tc>
                <a:extLst>
                  <a:ext uri="{0D108BD9-81ED-4DB2-BD59-A6C34878D82A}">
                    <a16:rowId xmlns:a16="http://schemas.microsoft.com/office/drawing/2014/main" val="208987469"/>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Elements of support needs that large numbers of people have and identifying ways to deal with those.</a:t>
                      </a:r>
                      <a:endParaRPr lang="en-US" sz="1700" b="0" dirty="0"/>
                    </a:p>
                  </a:txBody>
                  <a:tcPr anchor="ctr"/>
                </a:tc>
                <a:extLst>
                  <a:ext uri="{0D108BD9-81ED-4DB2-BD59-A6C34878D82A}">
                    <a16:rowId xmlns:a16="http://schemas.microsoft.com/office/drawing/2014/main" val="812204184"/>
                  </a:ext>
                </a:extLst>
              </a:tr>
              <a:tr h="0">
                <a:tc>
                  <a:txBody>
                    <a:bodyPr/>
                    <a:lstStyle/>
                    <a:p>
                      <a:pPr marL="342900" marR="0" lvl="0" indent="-342900" algn="just" defTabSz="11999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effectLst/>
                        </a:rPr>
                        <a:t>Differences and similarities between self-identifying, awaiting diagnosis and those who have been diagnosed.</a:t>
                      </a:r>
                      <a:endParaRPr lang="en-US" sz="1700" b="0" dirty="0"/>
                    </a:p>
                  </a:txBody>
                  <a:tcPr anchor="ctr"/>
                </a:tc>
                <a:extLst>
                  <a:ext uri="{0D108BD9-81ED-4DB2-BD59-A6C34878D82A}">
                    <a16:rowId xmlns:a16="http://schemas.microsoft.com/office/drawing/2014/main" val="1934269016"/>
                  </a:ext>
                </a:extLst>
              </a:tr>
            </a:tbl>
          </a:graphicData>
        </a:graphic>
      </p:graphicFrame>
    </p:spTree>
    <p:extLst>
      <p:ext uri="{BB962C8B-B14F-4D97-AF65-F5344CB8AC3E}">
        <p14:creationId xmlns:p14="http://schemas.microsoft.com/office/powerpoint/2010/main" val="413116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e, arrow&#10;&#10;Description automatically generated">
            <a:extLst>
              <a:ext uri="{FF2B5EF4-FFF2-40B4-BE49-F238E27FC236}">
                <a16:creationId xmlns:a16="http://schemas.microsoft.com/office/drawing/2014/main" id="{89315C1D-5E6E-3A45-B0B5-F9404639649E}"/>
              </a:ext>
            </a:extLst>
          </p:cNvPr>
          <p:cNvPicPr>
            <a:picLocks noChangeAspect="1"/>
          </p:cNvPicPr>
          <p:nvPr/>
        </p:nvPicPr>
        <p:blipFill rotWithShape="1">
          <a:blip r:embed="rId2"/>
          <a:srcRect l="3909" t="-1092" r="4969" b="1598"/>
          <a:stretch/>
        </p:blipFill>
        <p:spPr>
          <a:xfrm>
            <a:off x="1648207" y="213292"/>
            <a:ext cx="8908796" cy="6405979"/>
          </a:xfrm>
          <a:prstGeom prst="rect">
            <a:avLst/>
          </a:prstGeom>
        </p:spPr>
      </p:pic>
      <p:sp>
        <p:nvSpPr>
          <p:cNvPr id="5" name="Rectangle 4">
            <a:extLst>
              <a:ext uri="{FF2B5EF4-FFF2-40B4-BE49-F238E27FC236}">
                <a16:creationId xmlns:a16="http://schemas.microsoft.com/office/drawing/2014/main" id="{0CC8C7B8-D7A1-814D-828B-3DCED4252B73}"/>
              </a:ext>
            </a:extLst>
          </p:cNvPr>
          <p:cNvSpPr/>
          <p:nvPr/>
        </p:nvSpPr>
        <p:spPr>
          <a:xfrm>
            <a:off x="1743203" y="2099661"/>
            <a:ext cx="8813800" cy="2308324"/>
          </a:xfrm>
          <a:prstGeom prst="rect">
            <a:avLst/>
          </a:prstGeom>
        </p:spPr>
        <p:txBody>
          <a:bodyPr wrap="square">
            <a:spAutoFit/>
          </a:bodyPr>
          <a:lstStyle/>
          <a:p>
            <a:pPr algn="ctr"/>
            <a:r>
              <a:rPr lang="en-GB" sz="7200" dirty="0">
                <a:solidFill>
                  <a:schemeClr val="accent1">
                    <a:lumMod val="50000"/>
                  </a:schemeClr>
                </a:solidFill>
                <a:latin typeface="Britannic Bold" panose="020B0903060703020204" pitchFamily="34" charset="77"/>
                <a:ea typeface="Hiragino Kaku Gothic Std W8" panose="020B0800000000000000" pitchFamily="34" charset="-128"/>
                <a:cs typeface="Al Bayan" pitchFamily="2" charset="-78"/>
              </a:rPr>
              <a:t>Thank You </a:t>
            </a:r>
            <a:r>
              <a:rPr lang="en-GB" sz="7200" dirty="0">
                <a:solidFill>
                  <a:schemeClr val="accent1">
                    <a:lumMod val="50000"/>
                  </a:schemeClr>
                </a:solidFill>
                <a:latin typeface="Britannic Bold" panose="020B0903060703020204" pitchFamily="34" charset="77"/>
                <a:ea typeface="Hiragino Kaku Gothic Std W8" panose="020B0800000000000000" pitchFamily="34" charset="-128"/>
                <a:cs typeface="Al Bayan" pitchFamily="2" charset="-78"/>
                <a:sym typeface="Wingdings" pitchFamily="2" charset="2"/>
              </a:rPr>
              <a:t></a:t>
            </a:r>
            <a:endParaRPr lang="en-GB" sz="7200" dirty="0">
              <a:solidFill>
                <a:schemeClr val="accent1">
                  <a:lumMod val="50000"/>
                </a:schemeClr>
              </a:solidFill>
              <a:latin typeface="Britannic Bold" panose="020B0903060703020204" pitchFamily="34" charset="77"/>
              <a:ea typeface="Hiragino Kaku Gothic Std W8" panose="020B0800000000000000" pitchFamily="34" charset="-128"/>
              <a:cs typeface="Al Bayan" pitchFamily="2" charset="-78"/>
            </a:endParaRPr>
          </a:p>
          <a:p>
            <a:pPr algn="ctr"/>
            <a:r>
              <a:rPr lang="en-GB" sz="7200" dirty="0">
                <a:solidFill>
                  <a:schemeClr val="accent1">
                    <a:lumMod val="50000"/>
                  </a:schemeClr>
                </a:solidFill>
                <a:latin typeface="Britannic Bold" panose="020B0903060703020204" pitchFamily="34" charset="77"/>
                <a:ea typeface="Hiragino Kaku Gothic Std W8" panose="020B0800000000000000" pitchFamily="34" charset="-128"/>
                <a:cs typeface="Al Bayan" pitchFamily="2" charset="-78"/>
              </a:rPr>
              <a:t>Questions?</a:t>
            </a:r>
            <a:endParaRPr lang="en-GB" sz="7200" dirty="0"/>
          </a:p>
        </p:txBody>
      </p:sp>
    </p:spTree>
    <p:extLst>
      <p:ext uri="{BB962C8B-B14F-4D97-AF65-F5344CB8AC3E}">
        <p14:creationId xmlns:p14="http://schemas.microsoft.com/office/powerpoint/2010/main" val="1647782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2363</TotalTime>
  <Words>990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Britannic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 K</dc:creator>
  <cp:lastModifiedBy>Eleanor Bryant</cp:lastModifiedBy>
  <cp:revision>83</cp:revision>
  <dcterms:created xsi:type="dcterms:W3CDTF">2022-02-21T02:04:34Z</dcterms:created>
  <dcterms:modified xsi:type="dcterms:W3CDTF">2022-03-01T14:47:21Z</dcterms:modified>
</cp:coreProperties>
</file>