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60" r:id="rId5"/>
    <p:sldId id="261" r:id="rId6"/>
    <p:sldId id="262" r:id="rId7"/>
    <p:sldId id="263" r:id="rId8"/>
    <p:sldId id="264" r:id="rId9"/>
    <p:sldId id="258" r:id="rId10"/>
    <p:sldId id="267" r:id="rId11"/>
    <p:sldId id="268" r:id="rId12"/>
    <p:sldId id="269" r:id="rId13"/>
    <p:sldId id="270" r:id="rId14"/>
    <p:sldId id="271" r:id="rId15"/>
    <p:sldId id="265" r:id="rId16"/>
    <p:sldId id="266" r:id="rId17"/>
    <p:sldId id="272" r:id="rId18"/>
    <p:sldId id="273" r:id="rId19"/>
    <p:sldId id="276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5" autoAdjust="0"/>
    <p:restoredTop sz="94434" autoAdjust="0"/>
  </p:normalViewPr>
  <p:slideViewPr>
    <p:cSldViewPr snapToGrid="0">
      <p:cViewPr varScale="1">
        <p:scale>
          <a:sx n="84" d="100"/>
          <a:sy n="84" d="100"/>
        </p:scale>
        <p:origin x="-720" y="-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9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2893-56F1-4BD3-9027-8A09BA044C72}" type="datetimeFigureOut">
              <a:rPr lang="en-US" smtClean="0"/>
              <a:t>20/05/2018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8514-DA97-47CF-AE18-9FC463BD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9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2893-56F1-4BD3-9027-8A09BA044C72}" type="datetimeFigureOut">
              <a:rPr lang="en-US" smtClean="0"/>
              <a:t>20/05/2018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8514-DA97-47CF-AE18-9FC463BD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1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2893-56F1-4BD3-9027-8A09BA044C72}" type="datetimeFigureOut">
              <a:rPr lang="en-US" smtClean="0"/>
              <a:t>20/05/2018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8514-DA97-47CF-AE18-9FC463BD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2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2893-56F1-4BD3-9027-8A09BA044C72}" type="datetimeFigureOut">
              <a:rPr lang="en-US" smtClean="0"/>
              <a:t>20/05/2018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8514-DA97-47CF-AE18-9FC463BD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5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2893-56F1-4BD3-9027-8A09BA044C72}" type="datetimeFigureOut">
              <a:rPr lang="en-US" smtClean="0"/>
              <a:t>20/05/2018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8514-DA97-47CF-AE18-9FC463BD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3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2893-56F1-4BD3-9027-8A09BA044C72}" type="datetimeFigureOut">
              <a:rPr lang="en-US" smtClean="0"/>
              <a:t>20/05/2018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8514-DA97-47CF-AE18-9FC463BD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3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2893-56F1-4BD3-9027-8A09BA044C72}" type="datetimeFigureOut">
              <a:rPr lang="en-US" smtClean="0"/>
              <a:t>20/05/2018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8514-DA97-47CF-AE18-9FC463BD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6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2893-56F1-4BD3-9027-8A09BA044C72}" type="datetimeFigureOut">
              <a:rPr lang="en-US" smtClean="0"/>
              <a:t>20/05/2018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8514-DA97-47CF-AE18-9FC463BD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5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2893-56F1-4BD3-9027-8A09BA044C72}" type="datetimeFigureOut">
              <a:rPr lang="en-US" smtClean="0"/>
              <a:t>20/05/2018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8514-DA97-47CF-AE18-9FC463BD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9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2893-56F1-4BD3-9027-8A09BA044C72}" type="datetimeFigureOut">
              <a:rPr lang="en-US" smtClean="0"/>
              <a:t>20/05/2018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8514-DA97-47CF-AE18-9FC463BD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4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2893-56F1-4BD3-9027-8A09BA044C72}" type="datetimeFigureOut">
              <a:rPr lang="en-US" smtClean="0"/>
              <a:t>20/05/2018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8514-DA97-47CF-AE18-9FC463BD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4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62893-56F1-4BD3-9027-8A09BA044C72}" type="datetimeFigureOut">
              <a:rPr lang="en-US" smtClean="0"/>
              <a:t>20/05/2018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78514-DA97-47CF-AE18-9FC463BD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1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 Framework</a:t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WP3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992451"/>
            <a:ext cx="9144000" cy="2743200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Sibel Kazak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Pamukkale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21 May 2018</a:t>
            </a: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Exeter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UK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1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tr-TR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tr-T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906851" y="1739899"/>
            <a:ext cx="6722772" cy="4828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ICT </a:t>
            </a:r>
            <a:r>
              <a:rPr lang="tr-TR" b="1" dirty="0" err="1"/>
              <a:t>Literacy</a:t>
            </a:r>
            <a:endParaRPr lang="tr-TR" b="1" dirty="0"/>
          </a:p>
          <a:p>
            <a:r>
              <a:rPr lang="en-US" dirty="0"/>
              <a:t>The ability to use technology or computing capabilities to understand and solve problems and to communicate statistical information</a:t>
            </a:r>
            <a:endParaRPr lang="tr-TR" sz="21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81" y="1690688"/>
            <a:ext cx="43148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40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tr-TR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tr-T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906851" y="1739899"/>
            <a:ext cx="6722772" cy="4828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Critical </a:t>
            </a:r>
            <a:r>
              <a:rPr lang="tr-TR" b="1" dirty="0" err="1"/>
              <a:t>Thinking</a:t>
            </a:r>
            <a:endParaRPr lang="tr-TR" b="1" dirty="0"/>
          </a:p>
          <a:p>
            <a:r>
              <a:rPr lang="en-US" dirty="0"/>
              <a:t>The ability to reason effectively</a:t>
            </a:r>
            <a:endParaRPr lang="tr-TR" dirty="0"/>
          </a:p>
          <a:p>
            <a:r>
              <a:rPr lang="en-US" dirty="0"/>
              <a:t>The ability to analyze and evaluate data-based evidence and arguments</a:t>
            </a:r>
            <a:endParaRPr lang="tr-TR" dirty="0"/>
          </a:p>
          <a:p>
            <a:r>
              <a:rPr lang="en-US" dirty="0"/>
              <a:t>The ability to interpret and make conclusions based on the best analysis</a:t>
            </a:r>
            <a:endParaRPr lang="tr-TR" dirty="0"/>
          </a:p>
          <a:p>
            <a:r>
              <a:rPr lang="en-US" dirty="0"/>
              <a:t>The ability to reflect critically on processes in solving problems</a:t>
            </a:r>
            <a:endParaRPr lang="tr-TR" sz="21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56" y="1690688"/>
            <a:ext cx="43243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91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tr-TR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tr-T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906851" y="1739899"/>
            <a:ext cx="6722772" cy="4828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 err="1"/>
              <a:t>Creativity</a:t>
            </a:r>
            <a:endParaRPr lang="tr-TR" b="1" dirty="0"/>
          </a:p>
          <a:p>
            <a:r>
              <a:rPr lang="en-US" dirty="0"/>
              <a:t>The ability to use different approaches/techniques in a particular task</a:t>
            </a:r>
            <a:endParaRPr lang="tr-TR" dirty="0"/>
          </a:p>
          <a:p>
            <a:r>
              <a:rPr lang="en-US" dirty="0"/>
              <a:t>The ability to generate new ideas and methods</a:t>
            </a:r>
            <a:endParaRPr lang="tr-TR" dirty="0"/>
          </a:p>
          <a:p>
            <a:r>
              <a:rPr lang="en-US" dirty="0"/>
              <a:t>The ability to be open to new diverse perspectives</a:t>
            </a:r>
            <a:endParaRPr lang="tr-TR" sz="21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43" y="1690688"/>
            <a:ext cx="42957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49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tr-TR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tr-T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906851" y="1739899"/>
            <a:ext cx="6722772" cy="4828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 err="1"/>
              <a:t>Communication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Collaboration</a:t>
            </a:r>
          </a:p>
          <a:p>
            <a:r>
              <a:rPr lang="en-US" dirty="0"/>
              <a:t>The ability to use available tools and language effectively in articulating thoughts/ideas in the problem context</a:t>
            </a:r>
            <a:endParaRPr lang="tr-TR" dirty="0"/>
          </a:p>
          <a:p>
            <a:r>
              <a:rPr lang="en-US" dirty="0"/>
              <a:t>The ability to work with others effectively in groups</a:t>
            </a:r>
            <a:endParaRPr lang="tr-TR" sz="21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77" y="1690688"/>
            <a:ext cx="43243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77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tr-TR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tr-T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906851" y="1739899"/>
            <a:ext cx="6722772" cy="4828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 err="1"/>
              <a:t>Ethics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social</a:t>
            </a:r>
            <a:r>
              <a:rPr lang="tr-TR" b="1" dirty="0"/>
              <a:t> </a:t>
            </a:r>
            <a:r>
              <a:rPr lang="tr-TR" b="1" dirty="0" err="1"/>
              <a:t>impact</a:t>
            </a:r>
            <a:endParaRPr lang="tr-TR" b="1" dirty="0"/>
          </a:p>
          <a:p>
            <a:r>
              <a:rPr lang="en-US" dirty="0"/>
              <a:t>The ability to take responsibility to both act and refrain from certain actions with the interests of society at large in mind</a:t>
            </a:r>
            <a:endParaRPr lang="tr-TR" dirty="0"/>
          </a:p>
          <a:p>
            <a:r>
              <a:rPr lang="en-US" dirty="0"/>
              <a:t>The ability to demonstrate consciousness about the challenges in the digital age </a:t>
            </a:r>
            <a:r>
              <a:rPr lang="en-US" sz="2100" dirty="0">
                <a:solidFill>
                  <a:srgbClr val="A5A5A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</a:t>
            </a:r>
            <a:r>
              <a:rPr lang="en-US" sz="2100" dirty="0" err="1">
                <a:solidFill>
                  <a:srgbClr val="A5A5A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Ananiadou</a:t>
            </a:r>
            <a:r>
              <a:rPr lang="en-US" sz="2100" dirty="0">
                <a:solidFill>
                  <a:srgbClr val="A5A5A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100" dirty="0">
                <a:solidFill>
                  <a:srgbClr val="A5A5A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100" dirty="0">
                <a:solidFill>
                  <a:srgbClr val="A5A5A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Claro, 2009)</a:t>
            </a:r>
            <a:endParaRPr lang="tr-TR" sz="2100" dirty="0">
              <a:solidFill>
                <a:srgbClr val="A5A5A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37" y="1690688"/>
            <a:ext cx="43053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1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WP3 – Pilot </a:t>
            </a:r>
            <a:r>
              <a:rPr lang="tr-TR" sz="4000" dirty="0" err="1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4000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 2018-March 2019)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073203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Teachers</a:t>
            </a:r>
          </a:p>
          <a:p>
            <a:r>
              <a:rPr lang="en-GB" dirty="0"/>
              <a:t>Design pilot projects either </a:t>
            </a:r>
            <a:r>
              <a:rPr lang="en-GB" i="1" dirty="0"/>
              <a:t>individually</a:t>
            </a:r>
            <a:r>
              <a:rPr lang="en-GB" dirty="0"/>
              <a:t> or in </a:t>
            </a:r>
            <a:r>
              <a:rPr lang="en-GB" i="1" dirty="0"/>
              <a:t>collaboration</a:t>
            </a:r>
            <a:r>
              <a:rPr lang="en-GB" dirty="0"/>
              <a:t> with other local schools or across the partnership</a:t>
            </a:r>
          </a:p>
          <a:p>
            <a:r>
              <a:rPr lang="en-GB" dirty="0"/>
              <a:t>Familiarise themselves with </a:t>
            </a:r>
            <a:r>
              <a:rPr lang="en-GB" i="1" dirty="0"/>
              <a:t>new applications/tools </a:t>
            </a:r>
            <a:r>
              <a:rPr lang="en-GB" dirty="0"/>
              <a:t>for use during the pilots (small budget for staff development)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6310648" y="1825625"/>
            <a:ext cx="52030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 err="1"/>
              <a:t>Researchers</a:t>
            </a:r>
            <a:endParaRPr lang="tr-TR" b="1" dirty="0"/>
          </a:p>
          <a:p>
            <a:r>
              <a:rPr lang="tr-TR" i="1" dirty="0" err="1"/>
              <a:t>Support</a:t>
            </a:r>
            <a:r>
              <a:rPr lang="tr-TR" dirty="0"/>
              <a:t> pilot </a:t>
            </a:r>
            <a:r>
              <a:rPr lang="tr-TR" dirty="0" err="1"/>
              <a:t>project</a:t>
            </a:r>
            <a:r>
              <a:rPr lang="tr-TR" dirty="0"/>
              <a:t> </a:t>
            </a:r>
            <a:r>
              <a:rPr lang="tr-TR" dirty="0" err="1"/>
              <a:t>design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ensuring</a:t>
            </a:r>
            <a:r>
              <a:rPr lang="tr-TR" dirty="0"/>
              <a:t> </a:t>
            </a:r>
            <a:r>
              <a:rPr lang="tr-TR" dirty="0" err="1"/>
              <a:t>teachers</a:t>
            </a:r>
            <a:r>
              <a:rPr lang="tr-TR" dirty="0"/>
              <a:t> </a:t>
            </a:r>
            <a:r>
              <a:rPr lang="tr-TR" dirty="0" err="1"/>
              <a:t>understand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objectives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approach</a:t>
            </a:r>
            <a:endParaRPr lang="tr-TR" dirty="0"/>
          </a:p>
          <a:p>
            <a:endParaRPr lang="tr-TR" dirty="0"/>
          </a:p>
          <a:p>
            <a:r>
              <a:rPr lang="tr-TR" dirty="0"/>
              <a:t>MET </a:t>
            </a:r>
            <a:r>
              <a:rPr lang="tr-TR" dirty="0" err="1"/>
              <a:t>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0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073203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2 </a:t>
            </a:r>
            <a:r>
              <a:rPr lang="tr-TR" b="1" dirty="0" err="1"/>
              <a:t>iterations</a:t>
            </a:r>
            <a:r>
              <a:rPr lang="tr-TR" b="1" dirty="0"/>
              <a:t> </a:t>
            </a:r>
          </a:p>
          <a:p>
            <a:r>
              <a:rPr lang="tr-TR" dirty="0"/>
              <a:t>1st pilot </a:t>
            </a:r>
            <a:r>
              <a:rPr lang="tr-TR" dirty="0" err="1"/>
              <a:t>project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inform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2nd pilot </a:t>
            </a:r>
            <a:r>
              <a:rPr lang="tr-TR" dirty="0" err="1" smtClean="0"/>
              <a:t>project</a:t>
            </a:r>
            <a:endParaRPr lang="tr-TR" dirty="0"/>
          </a:p>
          <a:p>
            <a:pPr marL="0" indent="0">
              <a:buNone/>
            </a:pPr>
            <a:r>
              <a:rPr lang="tr-TR" b="1" dirty="0" err="1"/>
              <a:t>Focus</a:t>
            </a:r>
            <a:endParaRPr lang="tr-TR" dirty="0"/>
          </a:p>
          <a:p>
            <a:r>
              <a:rPr lang="tr-TR" dirty="0" err="1"/>
              <a:t>Weather</a:t>
            </a:r>
            <a:r>
              <a:rPr lang="tr-TR" dirty="0"/>
              <a:t>/</a:t>
            </a:r>
            <a:r>
              <a:rPr lang="tr-TR" dirty="0" err="1"/>
              <a:t>climate</a:t>
            </a:r>
            <a:r>
              <a:rPr lang="tr-TR" dirty="0"/>
              <a:t> </a:t>
            </a:r>
            <a:r>
              <a:rPr lang="tr-TR" dirty="0" err="1"/>
              <a:t>change</a:t>
            </a:r>
            <a:r>
              <a:rPr lang="tr-TR" dirty="0"/>
              <a:t> in </a:t>
            </a:r>
            <a:r>
              <a:rPr lang="tr-TR" dirty="0" err="1"/>
              <a:t>relation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interests</a:t>
            </a:r>
            <a:r>
              <a:rPr lang="tr-TR" dirty="0"/>
              <a:t> of </a:t>
            </a:r>
            <a:r>
              <a:rPr lang="tr-TR" dirty="0" err="1"/>
              <a:t>young</a:t>
            </a:r>
            <a:r>
              <a:rPr lang="tr-TR" dirty="0"/>
              <a:t> </a:t>
            </a:r>
            <a:r>
              <a:rPr lang="tr-TR" dirty="0" err="1"/>
              <a:t>people</a:t>
            </a:r>
            <a:endParaRPr lang="tr-TR" dirty="0"/>
          </a:p>
          <a:p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call</a:t>
            </a:r>
            <a:r>
              <a:rPr lang="tr-TR" dirty="0"/>
              <a:t> it ‘</a:t>
            </a:r>
            <a:r>
              <a:rPr lang="tr-TR" b="1" dirty="0" err="1"/>
              <a:t>weather</a:t>
            </a:r>
            <a:r>
              <a:rPr lang="tr-TR" b="1" dirty="0"/>
              <a:t> </a:t>
            </a:r>
            <a:r>
              <a:rPr lang="tr-TR" b="1" dirty="0" err="1"/>
              <a:t>events</a:t>
            </a:r>
            <a:r>
              <a:rPr lang="tr-TR" dirty="0"/>
              <a:t>’?</a:t>
            </a:r>
            <a:endParaRPr lang="en-US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6310648" y="1825625"/>
            <a:ext cx="52030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Planning</a:t>
            </a:r>
          </a:p>
          <a:p>
            <a:r>
              <a:rPr lang="tr-TR" dirty="0"/>
              <a:t>Pilot </a:t>
            </a:r>
            <a:r>
              <a:rPr lang="tr-TR" dirty="0" err="1"/>
              <a:t>project</a:t>
            </a:r>
            <a:r>
              <a:rPr lang="tr-TR" dirty="0"/>
              <a:t> time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duration</a:t>
            </a:r>
            <a:r>
              <a:rPr lang="tr-TR" dirty="0"/>
              <a:t>?</a:t>
            </a:r>
          </a:p>
          <a:p>
            <a:r>
              <a:rPr lang="tr-TR" dirty="0" err="1"/>
              <a:t>Student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?</a:t>
            </a:r>
          </a:p>
          <a:p>
            <a:r>
              <a:rPr lang="tr-TR" dirty="0"/>
              <a:t>Delivery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out</a:t>
            </a:r>
            <a:r>
              <a:rPr lang="tr-TR" dirty="0"/>
              <a:t> of </a:t>
            </a:r>
            <a:r>
              <a:rPr lang="tr-TR" dirty="0" err="1"/>
              <a:t>school</a:t>
            </a:r>
            <a:r>
              <a:rPr lang="tr-TR" dirty="0"/>
              <a:t> </a:t>
            </a:r>
            <a:r>
              <a:rPr lang="tr-TR" dirty="0" err="1"/>
              <a:t>hours</a:t>
            </a:r>
            <a:r>
              <a:rPr lang="tr-TR" dirty="0"/>
              <a:t>?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b="1" dirty="0" err="1"/>
              <a:t>Discuss</a:t>
            </a:r>
            <a:r>
              <a:rPr lang="tr-TR" b="1" dirty="0"/>
              <a:t> </a:t>
            </a:r>
            <a:r>
              <a:rPr lang="tr-TR" b="1" dirty="0" err="1"/>
              <a:t>more</a:t>
            </a:r>
            <a:r>
              <a:rPr lang="tr-TR" b="1" dirty="0"/>
              <a:t> </a:t>
            </a:r>
            <a:r>
              <a:rPr lang="tr-TR" b="1" dirty="0" err="1"/>
              <a:t>tomorrow</a:t>
            </a:r>
            <a:r>
              <a:rPr lang="tr-TR" b="1" dirty="0"/>
              <a:t> </a:t>
            </a:r>
            <a:r>
              <a:rPr lang="tr-TR" b="1" dirty="0">
                <a:sym typeface="Wingdings" panose="05000000000000000000" pitchFamily="2" charset="2"/>
              </a:rPr>
              <a:t></a:t>
            </a:r>
            <a:endParaRPr lang="tr-TR" b="1" dirty="0"/>
          </a:p>
          <a:p>
            <a:endParaRPr lang="en-US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>
                <a:latin typeface="Arial" panose="020B0604020202020204" pitchFamily="34" charset="0"/>
                <a:cs typeface="Arial" panose="020B0604020202020204" pitchFamily="34" charset="0"/>
              </a:rPr>
              <a:t>WP3 – Pilot Projects (September 2018-March 2019)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/>
              <a:t>Learner-centred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dialogic</a:t>
            </a:r>
            <a:r>
              <a:rPr lang="tr-TR" b="1" dirty="0"/>
              <a:t> </a:t>
            </a:r>
            <a:r>
              <a:rPr lang="tr-TR" b="1" dirty="0" err="1"/>
              <a:t>learning</a:t>
            </a:r>
            <a:endParaRPr lang="tr-TR" b="1" dirty="0"/>
          </a:p>
          <a:p>
            <a:r>
              <a:rPr lang="en-US" dirty="0"/>
              <a:t>focusing on </a:t>
            </a:r>
            <a:r>
              <a:rPr lang="en-US" i="1" dirty="0">
                <a:solidFill>
                  <a:srgbClr val="C00000"/>
                </a:solidFill>
              </a:rPr>
              <a:t>co-creation</a:t>
            </a:r>
            <a:r>
              <a:rPr lang="en-US" dirty="0"/>
              <a:t> and encouraging students to </a:t>
            </a:r>
            <a:r>
              <a:rPr lang="en-US" i="1" dirty="0">
                <a:solidFill>
                  <a:srgbClr val="C00000"/>
                </a:solidFill>
              </a:rPr>
              <a:t>think creatively </a:t>
            </a:r>
            <a:r>
              <a:rPr lang="en-US" dirty="0"/>
              <a:t>about how data can illuminate societal challenges of importance to them</a:t>
            </a:r>
          </a:p>
          <a:p>
            <a:r>
              <a:rPr lang="en-US" dirty="0" err="1"/>
              <a:t>emphasising</a:t>
            </a:r>
            <a:r>
              <a:rPr lang="en-US" dirty="0"/>
              <a:t> learning based on </a:t>
            </a:r>
            <a:r>
              <a:rPr lang="en-US" i="1" dirty="0">
                <a:solidFill>
                  <a:srgbClr val="C00000"/>
                </a:solidFill>
              </a:rPr>
              <a:t>questioning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rather than recall (which can put young people off learning </a:t>
            </a:r>
            <a:r>
              <a:rPr lang="en-US" dirty="0" err="1"/>
              <a:t>maths</a:t>
            </a:r>
            <a:r>
              <a:rPr lang="en-US" dirty="0"/>
              <a:t>, because they fail to see its relevance)</a:t>
            </a:r>
          </a:p>
          <a:p>
            <a:r>
              <a:rPr lang="en-US" dirty="0"/>
              <a:t>teaching through </a:t>
            </a:r>
            <a:r>
              <a:rPr lang="en-US" i="1" dirty="0">
                <a:solidFill>
                  <a:srgbClr val="C00000"/>
                </a:solidFill>
              </a:rPr>
              <a:t>encouragement</a:t>
            </a:r>
            <a:r>
              <a:rPr lang="en-US" dirty="0"/>
              <a:t>, </a:t>
            </a:r>
            <a:r>
              <a:rPr lang="en-US" i="1" dirty="0">
                <a:solidFill>
                  <a:srgbClr val="C00000"/>
                </a:solidFill>
              </a:rPr>
              <a:t>feedback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C00000"/>
                </a:solidFill>
              </a:rPr>
              <a:t>dialogue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to drive thought and deepening lines enquiry around causality, correlation, prediction and the representation of uncertainty</a:t>
            </a: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WP3 – Pilot </a:t>
            </a:r>
            <a:r>
              <a:rPr lang="tr-TR" sz="4000" dirty="0" err="1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4000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 2018-March 2019)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27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814" y="3764485"/>
            <a:ext cx="4778200" cy="3093515"/>
          </a:xfrm>
          <a:prstGeom prst="rect">
            <a:avLst/>
          </a:prstGeom>
        </p:spPr>
      </p:pic>
      <p:grpSp>
        <p:nvGrpSpPr>
          <p:cNvPr id="7" name="Grup 6"/>
          <p:cNvGrpSpPr/>
          <p:nvPr/>
        </p:nvGrpSpPr>
        <p:grpSpPr>
          <a:xfrm>
            <a:off x="7530104" y="1"/>
            <a:ext cx="4651165" cy="6891970"/>
            <a:chOff x="7530104" y="1"/>
            <a:chExt cx="4651165" cy="6891970"/>
          </a:xfrm>
        </p:grpSpPr>
        <p:sp>
          <p:nvSpPr>
            <p:cNvPr id="19" name="İçerik Yer Tutucusu 2"/>
            <p:cNvSpPr txBox="1">
              <a:spLocks/>
            </p:cNvSpPr>
            <p:nvPr/>
          </p:nvSpPr>
          <p:spPr>
            <a:xfrm>
              <a:off x="7530104" y="1"/>
              <a:ext cx="4651165" cy="6891970"/>
            </a:xfrm>
            <a:prstGeom prst="rect">
              <a:avLst/>
            </a:prstGeom>
            <a:solidFill>
              <a:schemeClr val="tx2"/>
            </a:solidFill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tr-T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up 4"/>
            <p:cNvGrpSpPr/>
            <p:nvPr/>
          </p:nvGrpSpPr>
          <p:grpSpPr>
            <a:xfrm>
              <a:off x="7530104" y="264817"/>
              <a:ext cx="4641014" cy="5251529"/>
              <a:chOff x="7640938" y="316332"/>
              <a:chExt cx="4641014" cy="5251529"/>
            </a:xfrm>
          </p:grpSpPr>
          <p:grpSp>
            <p:nvGrpSpPr>
              <p:cNvPr id="13" name="Grup 12"/>
              <p:cNvGrpSpPr/>
              <p:nvPr/>
            </p:nvGrpSpPr>
            <p:grpSpPr>
              <a:xfrm>
                <a:off x="7790712" y="1167311"/>
                <a:ext cx="4362450" cy="4400550"/>
                <a:chOff x="6057363" y="1813509"/>
                <a:chExt cx="4362450" cy="4400550"/>
              </a:xfrm>
            </p:grpSpPr>
            <p:pic>
              <p:nvPicPr>
                <p:cNvPr id="6" name="Resim 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57363" y="1813509"/>
                  <a:ext cx="4362450" cy="4400550"/>
                </a:xfrm>
                <a:prstGeom prst="rect">
                  <a:avLst/>
                </a:prstGeom>
              </p:spPr>
            </p:pic>
            <p:pic>
              <p:nvPicPr>
                <p:cNvPr id="12" name="Resim 1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61926" y="3691615"/>
                  <a:ext cx="727565" cy="563276"/>
                </a:xfrm>
                <a:prstGeom prst="rect">
                  <a:avLst/>
                </a:prstGeom>
              </p:spPr>
            </p:pic>
          </p:grpSp>
          <p:sp>
            <p:nvSpPr>
              <p:cNvPr id="15" name="Metin kutusu 14"/>
              <p:cNvSpPr txBox="1"/>
              <p:nvPr/>
            </p:nvSpPr>
            <p:spPr>
              <a:xfrm>
                <a:off x="7640938" y="316332"/>
                <a:ext cx="464101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 Framework: </a:t>
                </a:r>
              </a:p>
              <a:p>
                <a:pPr algn="ctr"/>
                <a:r>
                  <a:rPr lang="tr-TR" sz="2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Investigative</a:t>
                </a:r>
                <a:r>
                  <a:rPr lang="tr-TR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sz="2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Cycle</a:t>
                </a:r>
                <a:r>
                  <a:rPr lang="tr-TR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&amp; Learning </a:t>
                </a:r>
                <a:r>
                  <a:rPr lang="tr-TR" sz="2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Skills</a:t>
                </a:r>
                <a:endPara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Metin kutusu 15"/>
          <p:cNvSpPr txBox="1"/>
          <p:nvPr/>
        </p:nvSpPr>
        <p:spPr>
          <a:xfrm>
            <a:off x="977594" y="102280"/>
            <a:ext cx="5873724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tr-TR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Pedagogy</a:t>
            </a:r>
            <a:r>
              <a:rPr lang="tr-TR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Unpacking</a:t>
            </a:r>
            <a:r>
              <a:rPr lang="tr-TR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tr-TR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tr-TR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İçerik Yer Tutucusu 2"/>
          <p:cNvSpPr txBox="1">
            <a:spLocks/>
          </p:cNvSpPr>
          <p:nvPr/>
        </p:nvSpPr>
        <p:spPr>
          <a:xfrm>
            <a:off x="268283" y="804854"/>
            <a:ext cx="6986425" cy="1368336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Collaborative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tr-TR" dirty="0" err="1">
              <a:latin typeface="Calibri"/>
              <a:cs typeface="Calibri"/>
            </a:endParaRPr>
          </a:p>
          <a:p>
            <a:pPr lvl="1"/>
            <a:r>
              <a:rPr lang="tr-TR" dirty="0" err="1">
                <a:cs typeface="Calibri"/>
              </a:rPr>
              <a:t>Awareness</a:t>
            </a:r>
            <a:r>
              <a:rPr lang="tr-TR" dirty="0">
                <a:cs typeface="Calibri"/>
              </a:rPr>
              <a:t>                        - </a:t>
            </a:r>
            <a:r>
              <a:rPr lang="tr-TR" dirty="0" err="1">
                <a:cs typeface="Calibri"/>
              </a:rPr>
              <a:t>Teaching</a:t>
            </a:r>
            <a:r>
              <a:rPr lang="tr-TR" dirty="0">
                <a:cs typeface="Calibri"/>
              </a:rPr>
              <a:t> L2L2 </a:t>
            </a:r>
            <a:r>
              <a:rPr lang="tr-TR" dirty="0" err="1">
                <a:cs typeface="Calibri"/>
              </a:rPr>
              <a:t>skills</a:t>
            </a:r>
          </a:p>
          <a:p>
            <a:pPr lvl="1"/>
            <a:r>
              <a:rPr lang="tr-TR" dirty="0" err="1">
                <a:cs typeface="Calibri"/>
              </a:rPr>
              <a:t>Ground</a:t>
            </a:r>
            <a:r>
              <a:rPr lang="tr-TR" dirty="0">
                <a:cs typeface="Calibri"/>
              </a:rPr>
              <a:t> </a:t>
            </a:r>
            <a:r>
              <a:rPr lang="tr-TR" dirty="0" err="1">
                <a:cs typeface="Calibri"/>
              </a:rPr>
              <a:t>rules</a:t>
            </a:r>
          </a:p>
        </p:txBody>
      </p:sp>
      <p:sp>
        <p:nvSpPr>
          <p:cNvPr id="18" name="İçerik Yer Tutucusu 2"/>
          <p:cNvSpPr txBox="1">
            <a:spLocks/>
          </p:cNvSpPr>
          <p:nvPr/>
        </p:nvSpPr>
        <p:spPr>
          <a:xfrm>
            <a:off x="200139" y="2566939"/>
            <a:ext cx="7110951" cy="1580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Creative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-enhanced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pedagogical framework for collaborative creativity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A5A5A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400" dirty="0">
                <a:solidFill>
                  <a:srgbClr val="A5A5A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Pifarre &amp;</a:t>
            </a:r>
            <a:r>
              <a:rPr lang="en-US" sz="2400" dirty="0">
                <a:solidFill>
                  <a:srgbClr val="A5A5A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A5A5A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</a:t>
            </a:r>
            <a:r>
              <a:rPr lang="en-US" sz="2400" dirty="0">
                <a:solidFill>
                  <a:srgbClr val="A5A5A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</a:t>
            </a:r>
            <a:r>
              <a:rPr lang="tr-TR" sz="2400" dirty="0">
                <a:solidFill>
                  <a:srgbClr val="A5A5A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400" dirty="0">
                <a:solidFill>
                  <a:srgbClr val="A5A5A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9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701AAE66-D6D2-4326-8D6B-AD4B33858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1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34" y="196537"/>
            <a:ext cx="10135526" cy="59738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99195" y="6033340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(PPDAC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investigative cycle in Wild </a:t>
            </a:r>
            <a:r>
              <a:rPr lang="tr-TR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Pfannkuch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1999)</a:t>
            </a:r>
            <a:endParaRPr lang="tr-TR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1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01896"/>
          </a:xfrm>
        </p:spPr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WP3 Pilot Project Delivery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992451"/>
            <a:ext cx="9144000" cy="2743200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Sibel Kazak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Pamukkale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22 May 2018</a:t>
            </a: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Exeter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UK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3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10844605" cy="4351338"/>
          </a:xfrm>
        </p:spPr>
        <p:txBody>
          <a:bodyPr>
            <a:normAutofit/>
          </a:bodyPr>
          <a:lstStyle/>
          <a:p>
            <a:r>
              <a:rPr lang="tr-TR" sz="3200" dirty="0"/>
              <a:t>An </a:t>
            </a:r>
            <a:r>
              <a:rPr lang="tr-TR" sz="3200" dirty="0" err="1"/>
              <a:t>example</a:t>
            </a:r>
            <a:r>
              <a:rPr lang="tr-TR" sz="3200" dirty="0"/>
              <a:t> </a:t>
            </a:r>
            <a:r>
              <a:rPr lang="tr-TR" sz="3200" dirty="0" err="1"/>
              <a:t>from</a:t>
            </a:r>
            <a:r>
              <a:rPr lang="tr-TR" sz="3200" dirty="0"/>
              <a:t> </a:t>
            </a:r>
            <a:r>
              <a:rPr lang="tr-TR" sz="3200" dirty="0" err="1"/>
              <a:t>Spain</a:t>
            </a:r>
            <a:r>
              <a:rPr lang="tr-TR" sz="3200" dirty="0"/>
              <a:t> (15 </a:t>
            </a:r>
            <a:r>
              <a:rPr lang="tr-TR" sz="3200" dirty="0" err="1"/>
              <a:t>min</a:t>
            </a:r>
            <a:r>
              <a:rPr lang="tr-TR" sz="3200" dirty="0"/>
              <a:t>) </a:t>
            </a:r>
            <a:r>
              <a:rPr lang="tr-TR" sz="3200" dirty="0">
                <a:solidFill>
                  <a:srgbClr val="C00000"/>
                </a:solidFill>
              </a:rPr>
              <a:t>9.30-9.45</a:t>
            </a:r>
          </a:p>
          <a:p>
            <a:pPr lvl="1"/>
            <a:r>
              <a:rPr lang="tr-TR" sz="2800" dirty="0" err="1"/>
              <a:t>Baloon</a:t>
            </a:r>
            <a:r>
              <a:rPr lang="tr-TR" sz="2800" dirty="0"/>
              <a:t> </a:t>
            </a:r>
            <a:r>
              <a:rPr lang="tr-TR" sz="2800" dirty="0" err="1"/>
              <a:t>activity</a:t>
            </a:r>
            <a:endParaRPr lang="tr-TR" sz="2800" dirty="0"/>
          </a:p>
          <a:p>
            <a:r>
              <a:rPr lang="tr-TR" sz="3200" dirty="0"/>
              <a:t>Small </a:t>
            </a:r>
            <a:r>
              <a:rPr lang="tr-TR" sz="3200" dirty="0" err="1"/>
              <a:t>group</a:t>
            </a:r>
            <a:r>
              <a:rPr lang="tr-TR" sz="3200" dirty="0"/>
              <a:t> </a:t>
            </a:r>
            <a:r>
              <a:rPr lang="tr-TR" sz="3200" dirty="0" err="1"/>
              <a:t>discussions</a:t>
            </a:r>
            <a:r>
              <a:rPr lang="tr-TR" sz="3200" dirty="0"/>
              <a:t> (</a:t>
            </a:r>
            <a:r>
              <a:rPr lang="tr-TR" sz="3200" dirty="0" err="1"/>
              <a:t>by</a:t>
            </a:r>
            <a:r>
              <a:rPr lang="tr-TR" sz="3200" dirty="0"/>
              <a:t> </a:t>
            </a:r>
            <a:r>
              <a:rPr lang="tr-TR" sz="3200" dirty="0" err="1"/>
              <a:t>grade</a:t>
            </a:r>
            <a:r>
              <a:rPr lang="tr-TR" sz="3200" dirty="0"/>
              <a:t> </a:t>
            </a:r>
            <a:r>
              <a:rPr lang="tr-TR" sz="3200" dirty="0" err="1"/>
              <a:t>level</a:t>
            </a:r>
            <a:r>
              <a:rPr lang="en-US" sz="3200" dirty="0"/>
              <a:t>: primary, lower secondary, upper secondary</a:t>
            </a:r>
            <a:r>
              <a:rPr lang="tr-TR" sz="3200" dirty="0"/>
              <a:t>) (45 </a:t>
            </a:r>
            <a:r>
              <a:rPr lang="tr-TR" sz="3200" dirty="0" err="1"/>
              <a:t>min</a:t>
            </a:r>
            <a:r>
              <a:rPr lang="tr-TR" sz="3200" dirty="0"/>
              <a:t>) </a:t>
            </a:r>
            <a:r>
              <a:rPr lang="tr-TR" sz="3200" dirty="0">
                <a:solidFill>
                  <a:srgbClr val="C00000"/>
                </a:solidFill>
              </a:rPr>
              <a:t>9.45-10.30</a:t>
            </a:r>
          </a:p>
          <a:p>
            <a:pPr marL="971550" lvl="1" indent="-514350">
              <a:buFont typeface="+mj-lt"/>
              <a:buAutoNum type="alphaLcPeriod"/>
            </a:pPr>
            <a:r>
              <a:rPr lang="tr-TR" sz="2800" dirty="0">
                <a:solidFill>
                  <a:srgbClr val="00B0F0"/>
                </a:solidFill>
              </a:rPr>
              <a:t>Content </a:t>
            </a:r>
            <a:r>
              <a:rPr lang="tr-TR" sz="2800" dirty="0" err="1">
                <a:solidFill>
                  <a:srgbClr val="00B0F0"/>
                </a:solidFill>
              </a:rPr>
              <a:t>and</a:t>
            </a:r>
            <a:r>
              <a:rPr lang="tr-TR" sz="2800" dirty="0">
                <a:solidFill>
                  <a:srgbClr val="00B0F0"/>
                </a:solidFill>
              </a:rPr>
              <a:t> </a:t>
            </a:r>
            <a:r>
              <a:rPr lang="tr-TR" sz="2800" dirty="0" err="1">
                <a:solidFill>
                  <a:srgbClr val="00B0F0"/>
                </a:solidFill>
              </a:rPr>
              <a:t>technology</a:t>
            </a:r>
            <a:endParaRPr lang="tr-TR" sz="2800" dirty="0">
              <a:solidFill>
                <a:srgbClr val="00B0F0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tr-TR" sz="2800" dirty="0" err="1">
                <a:solidFill>
                  <a:schemeClr val="accent2"/>
                </a:solidFill>
              </a:rPr>
              <a:t>Skills</a:t>
            </a:r>
            <a:r>
              <a:rPr lang="tr-TR" sz="2800" dirty="0">
                <a:solidFill>
                  <a:schemeClr val="accent2"/>
                </a:solidFill>
              </a:rPr>
              <a:t> </a:t>
            </a:r>
            <a:r>
              <a:rPr lang="tr-TR" sz="2800" dirty="0" err="1">
                <a:solidFill>
                  <a:schemeClr val="accent2"/>
                </a:solidFill>
              </a:rPr>
              <a:t>and</a:t>
            </a:r>
            <a:r>
              <a:rPr lang="tr-TR" sz="2800" dirty="0">
                <a:solidFill>
                  <a:schemeClr val="accent2"/>
                </a:solidFill>
              </a:rPr>
              <a:t> </a:t>
            </a:r>
            <a:r>
              <a:rPr lang="tr-TR" sz="2800" dirty="0" err="1">
                <a:solidFill>
                  <a:schemeClr val="accent2"/>
                </a:solidFill>
              </a:rPr>
              <a:t>pedagogy</a:t>
            </a:r>
            <a:endParaRPr lang="tr-TR" sz="2800" dirty="0">
              <a:solidFill>
                <a:schemeClr val="accent2"/>
              </a:solidFill>
            </a:endParaRPr>
          </a:p>
          <a:p>
            <a:r>
              <a:rPr lang="tr-TR" sz="3200" dirty="0"/>
              <a:t>Presentation, </a:t>
            </a:r>
            <a:r>
              <a:rPr lang="tr-TR" sz="3200" dirty="0" err="1"/>
              <a:t>discussion</a:t>
            </a:r>
            <a:r>
              <a:rPr lang="tr-TR" sz="3200" dirty="0"/>
              <a:t> </a:t>
            </a:r>
            <a:r>
              <a:rPr lang="tr-TR" sz="3200" dirty="0" err="1"/>
              <a:t>and</a:t>
            </a:r>
            <a:r>
              <a:rPr lang="tr-TR" sz="3200" dirty="0"/>
              <a:t> </a:t>
            </a:r>
            <a:r>
              <a:rPr lang="tr-TR" sz="3200" dirty="0" err="1"/>
              <a:t>conclusions</a:t>
            </a:r>
            <a:r>
              <a:rPr lang="tr-TR" sz="3200" dirty="0"/>
              <a:t> (45 </a:t>
            </a:r>
            <a:r>
              <a:rPr lang="tr-TR" sz="3200" dirty="0" err="1"/>
              <a:t>min</a:t>
            </a:r>
            <a:r>
              <a:rPr lang="tr-TR" sz="3200" dirty="0"/>
              <a:t>) </a:t>
            </a:r>
            <a:r>
              <a:rPr lang="tr-TR" sz="3200" dirty="0">
                <a:solidFill>
                  <a:srgbClr val="C00000"/>
                </a:solidFill>
              </a:rPr>
              <a:t>10.30-11.15 (</a:t>
            </a:r>
            <a:r>
              <a:rPr lang="tr-TR" sz="3200" dirty="0" err="1">
                <a:solidFill>
                  <a:srgbClr val="C00000"/>
                </a:solidFill>
              </a:rPr>
              <a:t>let’s</a:t>
            </a:r>
            <a:r>
              <a:rPr lang="tr-TR" sz="3200" dirty="0">
                <a:solidFill>
                  <a:srgbClr val="C00000"/>
                </a:solidFill>
              </a:rPr>
              <a:t> </a:t>
            </a:r>
            <a:r>
              <a:rPr lang="tr-TR" sz="3200" dirty="0" err="1">
                <a:solidFill>
                  <a:srgbClr val="C00000"/>
                </a:solidFill>
              </a:rPr>
              <a:t>grab</a:t>
            </a:r>
            <a:r>
              <a:rPr lang="tr-TR" sz="3200" dirty="0">
                <a:solidFill>
                  <a:srgbClr val="C00000"/>
                </a:solidFill>
              </a:rPr>
              <a:t> a </a:t>
            </a:r>
            <a:r>
              <a:rPr lang="tr-TR" sz="3200" dirty="0" err="1">
                <a:solidFill>
                  <a:srgbClr val="C00000"/>
                </a:solidFill>
              </a:rPr>
              <a:t>coffee</a:t>
            </a:r>
            <a:r>
              <a:rPr lang="tr-TR" sz="3200" dirty="0">
                <a:solidFill>
                  <a:srgbClr val="C00000"/>
                </a:solidFill>
              </a:rPr>
              <a:t> </a:t>
            </a:r>
            <a:r>
              <a:rPr lang="tr-TR" sz="3200" dirty="0" err="1">
                <a:solidFill>
                  <a:srgbClr val="C00000"/>
                </a:solidFill>
              </a:rPr>
              <a:t>and</a:t>
            </a:r>
            <a:r>
              <a:rPr lang="tr-TR" sz="3200" dirty="0">
                <a:solidFill>
                  <a:srgbClr val="C00000"/>
                </a:solidFill>
              </a:rPr>
              <a:t> </a:t>
            </a:r>
            <a:r>
              <a:rPr lang="tr-TR" sz="3200" dirty="0" err="1">
                <a:solidFill>
                  <a:srgbClr val="C00000"/>
                </a:solidFill>
              </a:rPr>
              <a:t>keep</a:t>
            </a:r>
            <a:r>
              <a:rPr lang="tr-TR" sz="3200" dirty="0">
                <a:solidFill>
                  <a:srgbClr val="C00000"/>
                </a:solidFill>
              </a:rPr>
              <a:t> </a:t>
            </a:r>
            <a:r>
              <a:rPr lang="tr-TR" sz="3200" dirty="0" err="1">
                <a:solidFill>
                  <a:srgbClr val="C00000"/>
                </a:solidFill>
              </a:rPr>
              <a:t>discussing</a:t>
            </a:r>
            <a:r>
              <a:rPr lang="tr-TR" sz="3200" dirty="0">
                <a:solidFill>
                  <a:srgbClr val="C00000"/>
                </a:solidFill>
              </a:rPr>
              <a:t>)</a:t>
            </a:r>
          </a:p>
          <a:p>
            <a:endParaRPr lang="tr-TR" sz="3200" dirty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WP3 – Pilot Project Delivery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0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028" y="4296182"/>
            <a:ext cx="1319500" cy="124220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011" y="3390337"/>
            <a:ext cx="3059533" cy="3053899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-3987"/>
            <a:ext cx="12192000" cy="225281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tr-T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(DA)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process of 'engaging creatively in exploring data, including big data, to understand our world better, to draw conclusions, to make decisions and predictions, and to critically evaluate present/future courses of actions'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683489" y="2655365"/>
            <a:ext cx="3810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1:</a:t>
            </a:r>
          </a:p>
          <a:p>
            <a:pPr algn="ctr"/>
            <a:r>
              <a:rPr lang="tr-TR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Investigative</a:t>
            </a:r>
            <a:r>
              <a:rPr lang="tr-T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tr-T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DA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494148" y="4061061"/>
            <a:ext cx="5317588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real-world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problem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Figuring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solve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a problem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acquiring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(Wild, </a:t>
            </a:r>
            <a:r>
              <a:rPr lang="tr-TR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Utts</a:t>
            </a:r>
            <a:r>
              <a:rPr lang="tr-TR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tr-TR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Horton</a:t>
            </a:r>
            <a:r>
              <a:rPr lang="tr-TR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2018)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7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8988879" y="291935"/>
            <a:ext cx="3203121" cy="3002376"/>
            <a:chOff x="8988879" y="291935"/>
            <a:chExt cx="3203121" cy="3002376"/>
          </a:xfrm>
        </p:grpSpPr>
        <p:grpSp>
          <p:nvGrpSpPr>
            <p:cNvPr id="4" name="Grup 3"/>
            <p:cNvGrpSpPr/>
            <p:nvPr/>
          </p:nvGrpSpPr>
          <p:grpSpPr>
            <a:xfrm>
              <a:off x="8988879" y="291935"/>
              <a:ext cx="3203121" cy="3002376"/>
              <a:chOff x="746753" y="637565"/>
              <a:chExt cx="3203121" cy="3002376"/>
            </a:xfrm>
          </p:grpSpPr>
          <p:sp>
            <p:nvSpPr>
              <p:cNvPr id="5" name="Metin kutusu 4"/>
              <p:cNvSpPr txBox="1"/>
              <p:nvPr/>
            </p:nvSpPr>
            <p:spPr>
              <a:xfrm>
                <a:off x="746753" y="637565"/>
                <a:ext cx="32031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2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Investigative</a:t>
                </a:r>
                <a:r>
                  <a:rPr lang="tr-TR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sz="2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cycle</a:t>
                </a:r>
                <a:r>
                  <a:rPr lang="tr-TR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DA</a:t>
                </a:r>
                <a:endPara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98678" y="1096766"/>
                <a:ext cx="2638425" cy="2543175"/>
              </a:xfrm>
              <a:prstGeom prst="rect">
                <a:avLst/>
              </a:prstGeom>
            </p:spPr>
          </p:pic>
        </p:grpSp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7299" y="1719061"/>
              <a:ext cx="727565" cy="563276"/>
            </a:xfrm>
            <a:prstGeom prst="rect">
              <a:avLst/>
            </a:prstGeom>
          </p:spPr>
        </p:pic>
      </p:grp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706" y="318302"/>
            <a:ext cx="10430279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Exploring</a:t>
            </a: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1706" y="1790802"/>
            <a:ext cx="9358969" cy="506719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nderstanding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system that the data come from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problem </a:t>
            </a:r>
            <a:r>
              <a:rPr lang="en-US" sz="2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PPDAC investigative cycle in Wild </a:t>
            </a:r>
            <a:r>
              <a:rPr lang="tr-TR" sz="2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Pfannkuch</a:t>
            </a:r>
            <a:r>
              <a:rPr lang="en-US" sz="2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1999)</a:t>
            </a:r>
            <a:endParaRPr lang="tr-TR" sz="26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Identifying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precise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informational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Formulating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answered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tr-TR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(Wild, </a:t>
            </a:r>
            <a:r>
              <a:rPr lang="tr-TR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Utts</a:t>
            </a:r>
            <a:r>
              <a:rPr lang="tr-TR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tr-TR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Horton</a:t>
            </a:r>
            <a:r>
              <a:rPr lang="tr-TR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2018)</a:t>
            </a:r>
          </a:p>
          <a:p>
            <a:pPr>
              <a:lnSpc>
                <a:spcPct val="120000"/>
              </a:lnSpc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Acquiring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e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xtracting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categorizing data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Deciding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entities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obtain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lvl="1">
              <a:lnSpc>
                <a:spcPct val="120000"/>
              </a:lnSpc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Reorganizing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data,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merging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cleansing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tr-TR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(Wild, </a:t>
            </a:r>
            <a:r>
              <a:rPr lang="tr-TR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Utts</a:t>
            </a:r>
            <a:r>
              <a:rPr lang="tr-TR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tr-TR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Horton</a:t>
            </a:r>
            <a:r>
              <a:rPr lang="tr-TR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2018)</a:t>
            </a:r>
          </a:p>
          <a:p>
            <a:pPr>
              <a:lnSpc>
                <a:spcPct val="12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nalyzing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visualization tools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tables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graphs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appropriate calculations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deviation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quartiles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p-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3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706" y="318302"/>
            <a:ext cx="10430279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tr-T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Drawing</a:t>
            </a: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1706" y="1762049"/>
            <a:ext cx="8483525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sing data as evidence for generalizations beyond describing the given data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informal statistical inference described by Makar </a:t>
            </a:r>
            <a:r>
              <a:rPr lang="tr-TR" sz="2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Rubin, 2009)</a:t>
            </a:r>
            <a:endParaRPr lang="tr-TR" sz="21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up 13"/>
          <p:cNvGrpSpPr/>
          <p:nvPr/>
        </p:nvGrpSpPr>
        <p:grpSpPr>
          <a:xfrm>
            <a:off x="8903733" y="279666"/>
            <a:ext cx="3203121" cy="3074657"/>
            <a:chOff x="8903733" y="279666"/>
            <a:chExt cx="3203121" cy="3074657"/>
          </a:xfrm>
        </p:grpSpPr>
        <p:grpSp>
          <p:nvGrpSpPr>
            <p:cNvPr id="8" name="Grup 7"/>
            <p:cNvGrpSpPr/>
            <p:nvPr/>
          </p:nvGrpSpPr>
          <p:grpSpPr>
            <a:xfrm>
              <a:off x="8903733" y="279666"/>
              <a:ext cx="3203121" cy="3074657"/>
              <a:chOff x="8683566" y="318302"/>
              <a:chExt cx="3203121" cy="3074657"/>
            </a:xfrm>
          </p:grpSpPr>
          <p:sp>
            <p:nvSpPr>
              <p:cNvPr id="5" name="Metin kutusu 4"/>
              <p:cNvSpPr txBox="1"/>
              <p:nvPr/>
            </p:nvSpPr>
            <p:spPr>
              <a:xfrm>
                <a:off x="8683566" y="318302"/>
                <a:ext cx="32031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2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Investigative</a:t>
                </a:r>
                <a:r>
                  <a:rPr lang="tr-TR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sz="2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cycle</a:t>
                </a:r>
                <a:r>
                  <a:rPr lang="tr-TR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DA</a:t>
                </a:r>
                <a:endPara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" name="Resim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965231" y="820224"/>
                <a:ext cx="2639797" cy="2572735"/>
              </a:xfrm>
              <a:prstGeom prst="rect">
                <a:avLst/>
              </a:prstGeom>
            </p:spPr>
          </p:pic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5754" y="1747680"/>
              <a:ext cx="727565" cy="563276"/>
            </a:xfrm>
            <a:prstGeom prst="rect">
              <a:avLst/>
            </a:prstGeom>
          </p:spPr>
        </p:pic>
      </p:grpSp>
      <p:sp>
        <p:nvSpPr>
          <p:cNvPr id="4" name="Oval 3"/>
          <p:cNvSpPr/>
          <p:nvPr/>
        </p:nvSpPr>
        <p:spPr>
          <a:xfrm>
            <a:off x="86176" y="4418016"/>
            <a:ext cx="3428891" cy="17490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/>
              <a:t>‘‘W</a:t>
            </a:r>
            <a:r>
              <a:rPr lang="en-US" sz="2000" dirty="0"/>
              <a:t>hat you can see</a:t>
            </a:r>
          </a:p>
          <a:p>
            <a:r>
              <a:rPr lang="en-US" sz="2000" dirty="0"/>
              <a:t>in the data you have</a:t>
            </a:r>
            <a:r>
              <a:rPr lang="tr-TR" sz="2000" dirty="0"/>
              <a:t>’’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4106534" y="3918933"/>
            <a:ext cx="4614153" cy="2543577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/>
              <a:t>‘‘H</a:t>
            </a:r>
            <a:r>
              <a:rPr lang="en-US" sz="2400" dirty="0"/>
              <a:t>ow it might relate to some wider universe</a:t>
            </a:r>
            <a:r>
              <a:rPr lang="tr-TR" sz="2400" dirty="0"/>
              <a:t>’’</a:t>
            </a:r>
            <a:endParaRPr lang="en-US" sz="2400" dirty="0"/>
          </a:p>
        </p:txBody>
      </p:sp>
      <p:grpSp>
        <p:nvGrpSpPr>
          <p:cNvPr id="13" name="Grup 12"/>
          <p:cNvGrpSpPr/>
          <p:nvPr/>
        </p:nvGrpSpPr>
        <p:grpSpPr>
          <a:xfrm>
            <a:off x="1943695" y="3649999"/>
            <a:ext cx="3187700" cy="932574"/>
            <a:chOff x="3860583" y="3635064"/>
            <a:chExt cx="1725769" cy="605307"/>
          </a:xfrm>
        </p:grpSpPr>
        <p:sp>
          <p:nvSpPr>
            <p:cNvPr id="6" name="Aşağı Bükülü Ok 5"/>
            <p:cNvSpPr/>
            <p:nvPr/>
          </p:nvSpPr>
          <p:spPr>
            <a:xfrm>
              <a:off x="3860583" y="3635064"/>
              <a:ext cx="1725769" cy="605307"/>
            </a:xfrm>
            <a:prstGeom prst="curved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Metin kutusu 10"/>
            <p:cNvSpPr txBox="1"/>
            <p:nvPr/>
          </p:nvSpPr>
          <p:spPr>
            <a:xfrm>
              <a:off x="4260348" y="3764230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err="1">
                  <a:latin typeface="Arial" panose="020B0604020202020204" pitchFamily="34" charset="0"/>
                  <a:cs typeface="Arial" panose="020B0604020202020204" pitchFamily="34" charset="0"/>
                </a:rPr>
                <a:t>extrapolate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Dikdörtgen 11"/>
          <p:cNvSpPr/>
          <p:nvPr/>
        </p:nvSpPr>
        <p:spPr>
          <a:xfrm>
            <a:off x="541544" y="6326297"/>
            <a:ext cx="390991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tr-TR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(Wild, </a:t>
            </a:r>
            <a:r>
              <a:rPr lang="tr-TR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Utts</a:t>
            </a:r>
            <a:r>
              <a:rPr lang="tr-TR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tr-TR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Horton</a:t>
            </a:r>
            <a:r>
              <a:rPr lang="tr-TR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2018, p. 11)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8903733" y="4313558"/>
            <a:ext cx="2921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«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From these two samples, we infer that the physical fitness in sixth grade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is probably higher than in seventh grade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Makar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et al, 2011, p. 168)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2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0" grpId="0" animBg="1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706" y="318302"/>
            <a:ext cx="10430279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tr-T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predictions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1705" y="1762049"/>
            <a:ext cx="8739567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articulation of uncertainty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informal statistical inference described by Makar and Rubin, 2009)</a:t>
            </a:r>
            <a:endParaRPr lang="tr-TR" sz="21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are confident in our inference [in the level of] something like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 of 10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tr-TR" sz="2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1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Makar</a:t>
            </a:r>
            <a:r>
              <a:rPr lang="tr-TR" sz="2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2011, 168)</a:t>
            </a:r>
          </a:p>
          <a:p>
            <a:pPr lvl="1">
              <a:lnSpc>
                <a:spcPct val="12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observed result is “surprising” or “unlikely” or that one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 is more or less likely than another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’ (a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qualitative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1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Makar</a:t>
            </a:r>
            <a:r>
              <a:rPr lang="tr-TR" sz="2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tr-TR" sz="21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Rubin</a:t>
            </a:r>
            <a:r>
              <a:rPr lang="tr-TR" sz="2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2018, p. 276)</a:t>
            </a:r>
          </a:p>
          <a:p>
            <a:pPr>
              <a:lnSpc>
                <a:spcPct val="12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Abstracting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communicating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learned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tr-TR" sz="2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(Wild, </a:t>
            </a:r>
            <a:r>
              <a:rPr lang="tr-TR" sz="21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Utts</a:t>
            </a:r>
            <a:r>
              <a:rPr lang="tr-TR" sz="2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tr-TR" sz="21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Horton</a:t>
            </a:r>
            <a:r>
              <a:rPr lang="tr-TR" sz="2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2018, p. 11)</a:t>
            </a:r>
          </a:p>
          <a:p>
            <a:pPr>
              <a:lnSpc>
                <a:spcPct val="120000"/>
              </a:lnSpc>
            </a:pPr>
            <a:endParaRPr lang="tr-TR" sz="21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8" name="Grup 7"/>
          <p:cNvGrpSpPr/>
          <p:nvPr/>
        </p:nvGrpSpPr>
        <p:grpSpPr>
          <a:xfrm>
            <a:off x="8890855" y="331022"/>
            <a:ext cx="3203121" cy="3068034"/>
            <a:chOff x="8890855" y="331022"/>
            <a:chExt cx="3203121" cy="3068034"/>
          </a:xfrm>
        </p:grpSpPr>
        <p:grpSp>
          <p:nvGrpSpPr>
            <p:cNvPr id="6" name="Grup 5"/>
            <p:cNvGrpSpPr/>
            <p:nvPr/>
          </p:nvGrpSpPr>
          <p:grpSpPr>
            <a:xfrm>
              <a:off x="8890855" y="331022"/>
              <a:ext cx="3203121" cy="3068034"/>
              <a:chOff x="8683567" y="331022"/>
              <a:chExt cx="3203121" cy="3068034"/>
            </a:xfrm>
          </p:grpSpPr>
          <p:sp>
            <p:nvSpPr>
              <p:cNvPr id="5" name="Metin kutusu 4"/>
              <p:cNvSpPr txBox="1"/>
              <p:nvPr/>
            </p:nvSpPr>
            <p:spPr>
              <a:xfrm>
                <a:off x="8683567" y="331022"/>
                <a:ext cx="32031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2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Investigative</a:t>
                </a:r>
                <a:r>
                  <a:rPr lang="tr-TR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sz="2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cycle</a:t>
                </a:r>
                <a:r>
                  <a:rPr lang="tr-TR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DA</a:t>
                </a:r>
                <a:endPara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956085" y="814128"/>
                <a:ext cx="2658086" cy="2584928"/>
              </a:xfrm>
              <a:prstGeom prst="rect">
                <a:avLst/>
              </a:prstGeom>
            </p:spPr>
          </p:pic>
        </p:grp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94267" y="1783456"/>
              <a:ext cx="727565" cy="563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98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706" y="318302"/>
            <a:ext cx="10430279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tr-T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Evaluating</a:t>
            </a: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1706" y="1762049"/>
            <a:ext cx="8483525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Evaluating courses of actions in connection with the problem defined earlier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actions need to be taken?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 more data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experts (i.e. MET Office scientists)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20000"/>
              </a:lnSpc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recycle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bins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4" name="Grup 3"/>
          <p:cNvGrpSpPr/>
          <p:nvPr/>
        </p:nvGrpSpPr>
        <p:grpSpPr>
          <a:xfrm>
            <a:off x="8890854" y="347212"/>
            <a:ext cx="3203121" cy="3045255"/>
            <a:chOff x="8890854" y="347212"/>
            <a:chExt cx="3203121" cy="3045255"/>
          </a:xfrm>
        </p:grpSpPr>
        <p:grpSp>
          <p:nvGrpSpPr>
            <p:cNvPr id="8" name="Grup 7"/>
            <p:cNvGrpSpPr/>
            <p:nvPr/>
          </p:nvGrpSpPr>
          <p:grpSpPr>
            <a:xfrm>
              <a:off x="8890854" y="347212"/>
              <a:ext cx="3203121" cy="3045255"/>
              <a:chOff x="8852217" y="347212"/>
              <a:chExt cx="3203121" cy="3045255"/>
            </a:xfrm>
          </p:grpSpPr>
          <p:sp>
            <p:nvSpPr>
              <p:cNvPr id="5" name="Metin kutusu 4"/>
              <p:cNvSpPr txBox="1"/>
              <p:nvPr/>
            </p:nvSpPr>
            <p:spPr>
              <a:xfrm>
                <a:off x="8852217" y="347212"/>
                <a:ext cx="32031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2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Investigative</a:t>
                </a:r>
                <a:r>
                  <a:rPr lang="tr-TR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sz="2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cycle</a:t>
                </a:r>
                <a:r>
                  <a:rPr lang="tr-TR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DA</a:t>
                </a:r>
                <a:endPara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" name="Resim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15516" y="820717"/>
                <a:ext cx="2676525" cy="2571750"/>
              </a:xfrm>
              <a:prstGeom prst="rect">
                <a:avLst/>
              </a:prstGeom>
            </p:spPr>
          </p:pic>
        </p:grp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07146" y="1770577"/>
              <a:ext cx="727565" cy="563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588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 12"/>
          <p:cNvGrpSpPr/>
          <p:nvPr/>
        </p:nvGrpSpPr>
        <p:grpSpPr>
          <a:xfrm>
            <a:off x="3958107" y="824178"/>
            <a:ext cx="4362450" cy="5312609"/>
            <a:chOff x="6096000" y="901450"/>
            <a:chExt cx="4362450" cy="5312609"/>
          </a:xfrm>
        </p:grpSpPr>
        <p:grpSp>
          <p:nvGrpSpPr>
            <p:cNvPr id="4" name="Grup 3"/>
            <p:cNvGrpSpPr/>
            <p:nvPr/>
          </p:nvGrpSpPr>
          <p:grpSpPr>
            <a:xfrm>
              <a:off x="6096000" y="901450"/>
              <a:ext cx="4362450" cy="5312609"/>
              <a:chOff x="6096000" y="1996148"/>
              <a:chExt cx="4362450" cy="5312609"/>
            </a:xfrm>
          </p:grpSpPr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96000" y="2908207"/>
                <a:ext cx="4362450" cy="4400550"/>
              </a:xfrm>
              <a:prstGeom prst="rect">
                <a:avLst/>
              </a:prstGeom>
            </p:spPr>
          </p:pic>
          <p:sp>
            <p:nvSpPr>
              <p:cNvPr id="3" name="Metin kutusu 2"/>
              <p:cNvSpPr txBox="1"/>
              <p:nvPr/>
            </p:nvSpPr>
            <p:spPr>
              <a:xfrm>
                <a:off x="6417812" y="1996148"/>
                <a:ext cx="334258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Component 2:</a:t>
                </a:r>
              </a:p>
              <a:p>
                <a:pPr algn="ctr"/>
                <a:r>
                  <a:rPr lang="tr-TR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Learning</a:t>
                </a:r>
                <a:r>
                  <a:rPr lang="tr-TR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sz="24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skills</a:t>
                </a:r>
                <a:r>
                  <a:rPr lang="tr-TR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sz="24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tr-TR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DA</a:t>
                </a:r>
                <a:endPara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00563" y="3691615"/>
              <a:ext cx="727565" cy="563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442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tr-TR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tr-T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906851" y="1739899"/>
            <a:ext cx="6722772" cy="51181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Statistical </a:t>
            </a:r>
            <a:r>
              <a:rPr lang="tr-TR" b="1" dirty="0" err="1"/>
              <a:t>Literacy</a:t>
            </a:r>
            <a:endParaRPr lang="tr-TR" b="1" dirty="0"/>
          </a:p>
          <a:p>
            <a:r>
              <a:rPr lang="en-US" dirty="0"/>
              <a:t>The ability to understand, interpret and evaluate statistical information or data-based claims where they are contextualized </a:t>
            </a:r>
            <a:endParaRPr lang="tr-TR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ability to communicate their opinions about this statistical information and their concerns about the soundness of statistical arguments</a:t>
            </a:r>
            <a:r>
              <a:rPr lang="tr-TR" dirty="0"/>
              <a:t> </a:t>
            </a:r>
            <a:r>
              <a:rPr lang="en-US" sz="2100" dirty="0">
                <a:solidFill>
                  <a:srgbClr val="A5A5A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Gal, 2002)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U</a:t>
            </a:r>
            <a:r>
              <a:rPr lang="en-US" dirty="0" err="1"/>
              <a:t>nderstanding</a:t>
            </a:r>
            <a:r>
              <a:rPr lang="en-US" dirty="0"/>
              <a:t> of basic statistical concepts and fluency for statistical procedures and </a:t>
            </a:r>
            <a:r>
              <a:rPr lang="en-US" dirty="0" smtClean="0"/>
              <a:t>techniques </a:t>
            </a:r>
            <a:r>
              <a:rPr lang="en-US" sz="2100" dirty="0">
                <a:solidFill>
                  <a:srgbClr val="A5A5A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</a:t>
            </a:r>
            <a:r>
              <a:rPr lang="en-US" sz="2100" dirty="0" smtClean="0">
                <a:solidFill>
                  <a:srgbClr val="A5A5A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Ben-</a:t>
            </a:r>
            <a:r>
              <a:rPr lang="en-US" sz="2100" dirty="0" err="1" smtClean="0">
                <a:solidFill>
                  <a:srgbClr val="A5A5A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Zvi</a:t>
            </a:r>
            <a:r>
              <a:rPr lang="en-US" sz="2100" dirty="0" smtClean="0">
                <a:solidFill>
                  <a:srgbClr val="A5A5A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Garfield, 2004)</a:t>
            </a: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endParaRPr lang="tr-TR" sz="21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5" y="1690688"/>
            <a:ext cx="43053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2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</TotalTime>
  <Words>1120</Words>
  <Application>Microsoft Macintosh PowerPoint</Application>
  <PresentationFormat>Custom</PresentationFormat>
  <Paragraphs>127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Teması</vt:lpstr>
      <vt:lpstr>DA Framework WP3 Introduction</vt:lpstr>
      <vt:lpstr>PowerPoint Presentation</vt:lpstr>
      <vt:lpstr>Data Analytics (DA) - a process of 'engaging creatively in exploring data, including big data, to understand our world better, to draw conclusions, to make decisions and predictions, and to critically evaluate present/future courses of actions'</vt:lpstr>
      <vt:lpstr>1) Exploring data</vt:lpstr>
      <vt:lpstr>2) Drawing conclusions</vt:lpstr>
      <vt:lpstr>3) Making decisions/predictions</vt:lpstr>
      <vt:lpstr>4) Evaluating courses of actions</vt:lpstr>
      <vt:lpstr>PowerPoint Presentation</vt:lpstr>
      <vt:lpstr>Learning skills for DA</vt:lpstr>
      <vt:lpstr>Learning skills for DA</vt:lpstr>
      <vt:lpstr>Learning skills for DA</vt:lpstr>
      <vt:lpstr>Learning skills for DA</vt:lpstr>
      <vt:lpstr>Learning skills for DA</vt:lpstr>
      <vt:lpstr>Learning skills for DA</vt:lpstr>
      <vt:lpstr>WP3 – Pilot Projects (September 2018-March 2019)</vt:lpstr>
      <vt:lpstr>PowerPoint Presentation</vt:lpstr>
      <vt:lpstr>WP3 – Pilot Projects (September 2018-March 2019)</vt:lpstr>
      <vt:lpstr>PowerPoint Presentation</vt:lpstr>
      <vt:lpstr>PowerPoint Presentation</vt:lpstr>
      <vt:lpstr>WP3 Pilot Project Delivery</vt:lpstr>
      <vt:lpstr>WP3 – Pilot Project Delivery</vt:lpstr>
    </vt:vector>
  </TitlesOfParts>
  <Company>Pamukkale Üniversitesi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SK</dc:creator>
  <cp:lastModifiedBy>Sibel Kazak</cp:lastModifiedBy>
  <cp:revision>84</cp:revision>
  <dcterms:created xsi:type="dcterms:W3CDTF">2018-05-15T13:58:23Z</dcterms:created>
  <dcterms:modified xsi:type="dcterms:W3CDTF">2018-05-20T22:20:04Z</dcterms:modified>
</cp:coreProperties>
</file>