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58" r:id="rId5"/>
    <p:sldId id="272" r:id="rId6"/>
    <p:sldId id="268" r:id="rId7"/>
    <p:sldId id="269" r:id="rId8"/>
    <p:sldId id="274" r:id="rId9"/>
    <p:sldId id="270" r:id="rId10"/>
    <p:sldId id="271" r:id="rId11"/>
    <p:sldId id="260" r:id="rId12"/>
    <p:sldId id="262" r:id="rId13"/>
    <p:sldId id="263" r:id="rId14"/>
    <p:sldId id="277" r:id="rId15"/>
    <p:sldId id="276" r:id="rId16"/>
    <p:sldId id="261" r:id="rId17"/>
    <p:sldId id="264" r:id="rId18"/>
    <p:sldId id="275" r:id="rId19"/>
    <p:sldId id="265" r:id="rId20"/>
    <p:sldId id="266" r:id="rId21"/>
    <p:sldId id="279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6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9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2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8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9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3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5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6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3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61C0-3BE5-4739-8CF3-1E35B1DA5F16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E73C-83EB-4165-9100-4A37F157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8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590350"/>
            <a:ext cx="11155680" cy="2387600"/>
          </a:xfrm>
        </p:spPr>
        <p:txBody>
          <a:bodyPr>
            <a:normAutofit/>
          </a:bodyPr>
          <a:lstStyle/>
          <a:p>
            <a:r>
              <a:rPr lang="en-GB" sz="4800" b="1" dirty="0"/>
              <a:t>Abrupt shifts in national land use and food production after a climate tipping </a:t>
            </a:r>
            <a:r>
              <a:rPr lang="en-GB" sz="4800" b="1" dirty="0" smtClean="0"/>
              <a:t>point</a:t>
            </a:r>
            <a:br>
              <a:rPr lang="en-GB" sz="4800" b="1" dirty="0" smtClean="0"/>
            </a:b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2770766"/>
            <a:ext cx="11155680" cy="1655762"/>
          </a:xfrm>
        </p:spPr>
        <p:txBody>
          <a:bodyPr/>
          <a:lstStyle/>
          <a:p>
            <a:r>
              <a:rPr lang="en-GB" sz="3200" b="1" i="1" dirty="0" smtClean="0"/>
              <a:t>Paul Ritchie</a:t>
            </a:r>
            <a:r>
              <a:rPr lang="en-GB" sz="3200" i="1" dirty="0" smtClean="0"/>
              <a:t>, </a:t>
            </a:r>
            <a:r>
              <a:rPr lang="en-GB" i="1" dirty="0"/>
              <a:t>Greg </a:t>
            </a:r>
            <a:r>
              <a:rPr lang="en-GB" dirty="0"/>
              <a:t>Smith; Katrina Davis; Carlo </a:t>
            </a:r>
            <a:r>
              <a:rPr lang="en-GB" dirty="0" err="1"/>
              <a:t>Fezzi</a:t>
            </a:r>
            <a:r>
              <a:rPr lang="en-GB" dirty="0"/>
              <a:t>; Solmaria Halleck-Vega; Anna Harper; Chris Boulton; Amy </a:t>
            </a:r>
            <a:r>
              <a:rPr lang="en-GB" dirty="0" err="1"/>
              <a:t>Binner</a:t>
            </a:r>
            <a:r>
              <a:rPr lang="en-GB" dirty="0"/>
              <a:t>; Brett Day; Angela Gallego-Sala; Jenny </a:t>
            </a:r>
            <a:r>
              <a:rPr lang="en-GB" dirty="0" err="1"/>
              <a:t>Mecking</a:t>
            </a:r>
            <a:r>
              <a:rPr lang="en-GB" dirty="0"/>
              <a:t>; Stephen Sitch; Tim Lenton; Ian Bateman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82" y="5778145"/>
            <a:ext cx="2878098" cy="7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2622" y="4821383"/>
            <a:ext cx="562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Tipping Points Reading Group</a:t>
            </a:r>
          </a:p>
          <a:p>
            <a:pPr algn="ctr"/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January 2020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1" y="5740397"/>
            <a:ext cx="1874111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temperature and rainfall on arable share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2556" y="2047098"/>
            <a:ext cx="7853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In the model arable share increases with increasing temperature or decreasing rainfall and has optimal rainfall of ~300mm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Functional form of rainfall needs extending as future projections lie outside range of current GB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Apply conservative linear extrapolation for lower rainfall based on data from Eurasia and US Great Plains  </a:t>
            </a:r>
            <a:endParaRPr lang="en-GB" sz="26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235820" y="1093222"/>
            <a:ext cx="3535461" cy="5656739"/>
            <a:chOff x="7862596" y="1027906"/>
            <a:chExt cx="3800669" cy="60810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9"/>
            <a:stretch/>
          </p:blipFill>
          <p:spPr>
            <a:xfrm>
              <a:off x="7893698" y="4068442"/>
              <a:ext cx="3769567" cy="30405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7862596" y="1027906"/>
              <a:ext cx="3800669" cy="304053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2556" y="6140526"/>
            <a:ext cx="595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Climate Change Initiative, Version 2.0 </a:t>
            </a:r>
            <a:r>
              <a:rPr lang="en-GB" sz="1200" dirty="0"/>
              <a:t>(European Space Agency, 2017</a:t>
            </a:r>
            <a:r>
              <a:rPr lang="en-GB" sz="1200" dirty="0" smtClean="0"/>
              <a:t>),</a:t>
            </a:r>
            <a:endParaRPr lang="en-GB" sz="1200" dirty="0"/>
          </a:p>
          <a:p>
            <a:r>
              <a:rPr lang="en-US" sz="1200" dirty="0" smtClean="0"/>
              <a:t>Harris et al., </a:t>
            </a:r>
            <a:r>
              <a:rPr lang="en-US" sz="1200" dirty="0"/>
              <a:t>Updated </a:t>
            </a:r>
            <a:r>
              <a:rPr lang="en-US" sz="1200" dirty="0" smtClean="0"/>
              <a:t>high-resolution grids </a:t>
            </a:r>
            <a:r>
              <a:rPr lang="en-US" sz="1200" dirty="0"/>
              <a:t>of monthly climatic observations—the CRU TS3.10 Dataset. </a:t>
            </a:r>
            <a:r>
              <a:rPr lang="en-US" sz="1200" i="1" dirty="0"/>
              <a:t>Int. </a:t>
            </a:r>
            <a:r>
              <a:rPr lang="en-US" sz="1200" i="1" dirty="0" smtClean="0"/>
              <a:t>J. </a:t>
            </a:r>
            <a:r>
              <a:rPr lang="en-GB" sz="1200" i="1" dirty="0" err="1" smtClean="0"/>
              <a:t>Climatol</a:t>
            </a:r>
            <a:r>
              <a:rPr lang="en-GB" sz="1200" i="1" dirty="0"/>
              <a:t>. </a:t>
            </a:r>
            <a:r>
              <a:rPr lang="en-GB" sz="1200" b="1" dirty="0"/>
              <a:t>34</a:t>
            </a:r>
            <a:r>
              <a:rPr lang="en-GB" sz="1200" dirty="0"/>
              <a:t>, 623–642 (2014).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725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13780" y="1427584"/>
            <a:ext cx="4512868" cy="5352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 (AMOC maintained)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2370" y="1825625"/>
            <a:ext cx="7196054" cy="4170729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+mn-lt"/>
              </a:rPr>
              <a:t>Use growing season temperature and rainfall from HadRM3-PPE-UK </a:t>
            </a:r>
            <a:r>
              <a:rPr lang="en-GB" sz="2600" dirty="0">
                <a:latin typeface="+mn-lt"/>
              </a:rPr>
              <a:t>for the time span 2020 to </a:t>
            </a:r>
            <a:r>
              <a:rPr lang="en-GB" sz="2600" dirty="0" smtClean="0">
                <a:latin typeface="+mn-lt"/>
              </a:rPr>
              <a:t>2080, which forms part of the UK Climate Projections (UKCP09)</a:t>
            </a:r>
          </a:p>
          <a:p>
            <a:pPr marL="0" indent="0">
              <a:buNone/>
            </a:pPr>
            <a:endParaRPr lang="en-GB" sz="2600" dirty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HadRM3-PPE-UK is forced under the medium emissions scenario SRES-A1B</a:t>
            </a:r>
          </a:p>
          <a:p>
            <a:pPr marL="0" indent="0">
              <a:buNone/>
            </a:pPr>
            <a:endParaRPr lang="en-GB" sz="26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Modelled climate data is bias corrected to observational climate data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49196"/>
          <a:stretch/>
        </p:blipFill>
        <p:spPr>
          <a:xfrm>
            <a:off x="7688424" y="1486356"/>
            <a:ext cx="4432042" cy="5285917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91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8049" y="1567543"/>
            <a:ext cx="7940351" cy="4562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change, no irrigation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46" y="1825625"/>
            <a:ext cx="7758209" cy="40767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674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8049" y="1567543"/>
            <a:ext cx="7940351" cy="4562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change, with irrigation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6" y="1825626"/>
            <a:ext cx="7777849" cy="4082642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43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tipping point – AMOC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29" descr="Fig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87" y="674763"/>
            <a:ext cx="4264634" cy="284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6551645" cy="43513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Collapse of the Atlantic Meridional Overturning Circulation (AMOC) would have a direct impact on GB</a:t>
            </a:r>
          </a:p>
          <a:p>
            <a:endParaRPr lang="en-GB" sz="2600" dirty="0"/>
          </a:p>
          <a:p>
            <a:r>
              <a:rPr lang="en-GB" sz="2600" dirty="0" smtClean="0"/>
              <a:t>AMOC is a temperature and salinity driven circulation current in the ocean and is responsible for the warmer climate of GB compared to other regions of the same latitude.</a:t>
            </a:r>
            <a:endParaRPr lang="en-GB" sz="2600" dirty="0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4"/>
          <a:stretch/>
        </p:blipFill>
        <p:spPr>
          <a:xfrm>
            <a:off x="7487654" y="3829985"/>
            <a:ext cx="4686300" cy="2656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7783" y="3366458"/>
            <a:ext cx="214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Lenton et al., 2008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7782" y="6486601"/>
            <a:ext cx="214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Rahmstorf</a:t>
            </a:r>
            <a:r>
              <a:rPr lang="en-GB" sz="1400" dirty="0" smtClean="0"/>
              <a:t>, 2002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25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AMOC collapse experiment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6318841" cy="43513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Use climate output from a control run and hosing experiment of the HadGEM3 model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 smtClean="0"/>
              <a:t>Hosing experiment adds freshwater to the North Atlantic iteratively over 10 years</a:t>
            </a:r>
          </a:p>
          <a:p>
            <a:endParaRPr lang="en-GB" sz="2600" dirty="0"/>
          </a:p>
          <a:p>
            <a:r>
              <a:rPr lang="en-GB" sz="2600" dirty="0" smtClean="0"/>
              <a:t>Creates a fast and idealised collapse of the AMOC</a:t>
            </a:r>
            <a:endParaRPr lang="en-GB" sz="2600" dirty="0"/>
          </a:p>
        </p:txBody>
      </p:sp>
      <p:sp>
        <p:nvSpPr>
          <p:cNvPr id="3" name="AutoShape 2" descr="Fig. 1"/>
          <p:cNvSpPr>
            <a:spLocks noChangeAspect="1" noChangeArrowheads="1"/>
          </p:cNvSpPr>
          <p:nvPr/>
        </p:nvSpPr>
        <p:spPr bwMode="auto">
          <a:xfrm>
            <a:off x="63500" y="-136525"/>
            <a:ext cx="58007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7497" y="6367886"/>
            <a:ext cx="354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Jackson et al., 2015, </a:t>
            </a:r>
            <a:r>
              <a:rPr lang="en-GB" sz="1400" dirty="0" err="1" smtClean="0"/>
              <a:t>Mecking</a:t>
            </a:r>
            <a:r>
              <a:rPr lang="en-GB" sz="1400" dirty="0" smtClean="0"/>
              <a:t> et al., 2016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28" y="803665"/>
            <a:ext cx="4431668" cy="54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3780" y="1427584"/>
            <a:ext cx="4512868" cy="5352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tipping point (AMOC collapse)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2370" y="1825625"/>
            <a:ext cx="7196054" cy="4170729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+mn-lt"/>
              </a:rPr>
              <a:t>Difference between runs overlaid onto climate change data provides future climate projection after an AMOC collapse </a:t>
            </a:r>
          </a:p>
          <a:p>
            <a:endParaRPr lang="en-GB" sz="2600" dirty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Linear weighting function applied to simulate an idealised AMOC collapse over the period 2030-2050</a:t>
            </a:r>
          </a:p>
          <a:p>
            <a:endParaRPr lang="en-GB" sz="2600" dirty="0"/>
          </a:p>
          <a:p>
            <a:r>
              <a:rPr lang="en-GB" sz="2600" dirty="0" smtClean="0">
                <a:latin typeface="+mn-lt"/>
              </a:rPr>
              <a:t>AMOC collapse creates a cooler and drier growing season in GB</a:t>
            </a:r>
            <a:endParaRPr lang="en-GB" sz="2600" dirty="0">
              <a:latin typeface="+mn-lt"/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76356" y="1188720"/>
            <a:ext cx="1704109" cy="5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1" t="6160" r="510"/>
          <a:stretch/>
        </p:blipFill>
        <p:spPr>
          <a:xfrm>
            <a:off x="7884370" y="1495690"/>
            <a:ext cx="4242278" cy="5284800"/>
          </a:xfrm>
          <a:solidFill>
            <a:schemeClr val="bg1"/>
          </a:solidFill>
        </p:spPr>
      </p:pic>
      <p:pic>
        <p:nvPicPr>
          <p:cNvPr id="8" name="Content Placeholder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98075"/>
          <a:stretch/>
        </p:blipFill>
        <p:spPr>
          <a:xfrm>
            <a:off x="7716418" y="1495690"/>
            <a:ext cx="167952" cy="52859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4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8049" y="1567543"/>
            <a:ext cx="7940351" cy="4562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tipping point, no irrigation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46" y="1825625"/>
            <a:ext cx="7758209" cy="4076700"/>
          </a:xfrm>
        </p:spPr>
      </p:pic>
    </p:spTree>
    <p:extLst>
      <p:ext uri="{BB962C8B-B14F-4D97-AF65-F5344CB8AC3E}">
        <p14:creationId xmlns:p14="http://schemas.microsoft.com/office/powerpoint/2010/main" val="23178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Limiting factors from an AMOC collapse on the share of arable land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75" y="2353469"/>
            <a:ext cx="4748230" cy="34813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30335" b="19288"/>
          <a:stretch/>
        </p:blipFill>
        <p:spPr>
          <a:xfrm>
            <a:off x="297025" y="1895962"/>
            <a:ext cx="5860146" cy="4025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026" y="2379310"/>
            <a:ext cx="5860146" cy="3545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257579" y="1195688"/>
            <a:ext cx="493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Model data used, has large cooling but conservative drying compared to other models. </a:t>
            </a:r>
            <a:endParaRPr lang="en-GB" sz="2000" dirty="0"/>
          </a:p>
        </p:txBody>
      </p:sp>
      <p:sp>
        <p:nvSpPr>
          <p:cNvPr id="8" name="Right Arrow 7"/>
          <p:cNvSpPr/>
          <p:nvPr/>
        </p:nvSpPr>
        <p:spPr>
          <a:xfrm rot="8920981">
            <a:off x="6295099" y="1898355"/>
            <a:ext cx="886408" cy="541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100596" y="6174454"/>
            <a:ext cx="487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Though key driver of arable loss is climate drying rather than cooling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7998847">
            <a:off x="9737440" y="5390719"/>
            <a:ext cx="886408" cy="54117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049" y="1567543"/>
            <a:ext cx="7940351" cy="4562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tipping point, with irrigation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6" y="1825625"/>
            <a:ext cx="7754049" cy="40767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829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91" y="1492791"/>
            <a:ext cx="7643327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72</a:t>
            </a:r>
            <a:r>
              <a:rPr lang="en-US" sz="2600" dirty="0"/>
              <a:t>% of land </a:t>
            </a:r>
            <a:r>
              <a:rPr lang="en-US" sz="2600" dirty="0" smtClean="0"/>
              <a:t>in </a:t>
            </a:r>
            <a:r>
              <a:rPr lang="en-US" sz="2600" dirty="0"/>
              <a:t>the United </a:t>
            </a:r>
            <a:r>
              <a:rPr lang="en-US" sz="2600" dirty="0" smtClean="0"/>
              <a:t>Kingdom is used for agriculture</a:t>
            </a:r>
          </a:p>
          <a:p>
            <a:endParaRPr lang="en-US" sz="2600" dirty="0"/>
          </a:p>
          <a:p>
            <a:r>
              <a:rPr lang="en-US" sz="2600" dirty="0" smtClean="0"/>
              <a:t>Agriculture contributed around £24 billion of revenues to the UK economy in 2015 as well as meeting the majority of our food consumption needs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Provides employment </a:t>
            </a:r>
            <a:r>
              <a:rPr lang="en-US" sz="2600" dirty="0"/>
              <a:t>for close to half a million </a:t>
            </a:r>
            <a:r>
              <a:rPr lang="en-US" sz="2600" dirty="0" smtClean="0"/>
              <a:t>people, as well as ecosystem services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05521" y="6217428"/>
            <a:ext cx="445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Statistics 2019 Agriculture in the United Kingdom, Contributions of UK Agriculture </a:t>
            </a:r>
            <a:r>
              <a:rPr lang="en-US" sz="1400" dirty="0" smtClean="0"/>
              <a:t>2017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08" y="1391762"/>
            <a:ext cx="3520440" cy="1987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2637" y="6426166"/>
            <a:ext cx="4469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by </a:t>
            </a:r>
            <a:r>
              <a:rPr lang="en-US" sz="1400" dirty="0"/>
              <a:t>Pete </a:t>
            </a:r>
            <a:r>
              <a:rPr lang="en-US" sz="1400" dirty="0" err="1" smtClean="0"/>
              <a:t>Linforth</a:t>
            </a:r>
            <a:r>
              <a:rPr lang="en-US" sz="1400" dirty="0" smtClean="0"/>
              <a:t> and </a:t>
            </a:r>
            <a:r>
              <a:rPr lang="en-GB" sz="1400" dirty="0" smtClean="0"/>
              <a:t>Free-Photos </a:t>
            </a:r>
            <a:r>
              <a:rPr lang="en-US" sz="1400" dirty="0" smtClean="0"/>
              <a:t>from </a:t>
            </a:r>
            <a:r>
              <a:rPr lang="en-US" sz="1400" dirty="0"/>
              <a:t>pixabay.com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27" y="3957999"/>
            <a:ext cx="3514621" cy="234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Irrigation demands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00" y="1916112"/>
            <a:ext cx="3802600" cy="4170363"/>
          </a:xfr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18564" cy="43513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AMOC maintained:</a:t>
            </a:r>
          </a:p>
          <a:p>
            <a:pPr lvl="1"/>
            <a:r>
              <a:rPr lang="en-GB" dirty="0"/>
              <a:t>14% of GB to be rainfall limited</a:t>
            </a:r>
          </a:p>
          <a:p>
            <a:pPr lvl="1"/>
            <a:r>
              <a:rPr lang="en-GB" dirty="0"/>
              <a:t>Average 18mm demand across irrigated areas</a:t>
            </a:r>
          </a:p>
          <a:p>
            <a:pPr lvl="1"/>
            <a:r>
              <a:rPr lang="en-GB" dirty="0"/>
              <a:t>Winter storage of rainfall water may be sufficient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AMOC collapse:</a:t>
            </a:r>
          </a:p>
          <a:p>
            <a:pPr lvl="1"/>
            <a:r>
              <a:rPr lang="en-GB" dirty="0"/>
              <a:t>5</a:t>
            </a:r>
            <a:r>
              <a:rPr lang="en-GB" dirty="0" smtClean="0"/>
              <a:t>4% of GB to be rainfall limited</a:t>
            </a:r>
          </a:p>
          <a:p>
            <a:pPr lvl="1"/>
            <a:r>
              <a:rPr lang="en-GB" dirty="0" smtClean="0"/>
              <a:t>Average 70mm demand across irrigated areas</a:t>
            </a:r>
          </a:p>
          <a:p>
            <a:pPr lvl="1"/>
            <a:r>
              <a:rPr lang="en-GB" dirty="0" smtClean="0"/>
              <a:t>May require spatial redistribution of water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impact on GB agriculture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82687" cy="43513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Major reduction in agricultural value under AMOC collapse scenario</a:t>
            </a:r>
          </a:p>
          <a:p>
            <a:endParaRPr lang="en-GB" sz="2600" dirty="0"/>
          </a:p>
          <a:p>
            <a:r>
              <a:rPr lang="en-GB" sz="2600" dirty="0" smtClean="0"/>
              <a:t>System costs for irrigation estimated at £163.60 per hectare </a:t>
            </a:r>
            <a:r>
              <a:rPr lang="en-GB" sz="2000" dirty="0" smtClean="0"/>
              <a:t>(</a:t>
            </a:r>
            <a:r>
              <a:rPr lang="en-GB" sz="2000" dirty="0"/>
              <a:t>El </a:t>
            </a:r>
            <a:r>
              <a:rPr lang="en-GB" sz="2000" dirty="0" err="1" smtClean="0"/>
              <a:t>Chami</a:t>
            </a:r>
            <a:r>
              <a:rPr lang="en-GB" sz="2000" dirty="0" smtClean="0"/>
              <a:t> et al., 2015)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 smtClean="0"/>
              <a:t>Irrigation costs greatly outweigh agricultural value </a:t>
            </a:r>
            <a:endParaRPr lang="en-GB" sz="2600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5087696" y="1819430"/>
          <a:ext cx="6519585" cy="427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446">
                  <a:extLst>
                    <a:ext uri="{9D8B030D-6E8A-4147-A177-3AD203B41FA5}">
                      <a16:colId xmlns:a16="http://schemas.microsoft.com/office/drawing/2014/main" val="4033084215"/>
                    </a:ext>
                  </a:extLst>
                </a:gridCol>
                <a:gridCol w="1286446">
                  <a:extLst>
                    <a:ext uri="{9D8B030D-6E8A-4147-A177-3AD203B41FA5}">
                      <a16:colId xmlns:a16="http://schemas.microsoft.com/office/drawing/2014/main" val="2712411923"/>
                    </a:ext>
                  </a:extLst>
                </a:gridCol>
                <a:gridCol w="1286446">
                  <a:extLst>
                    <a:ext uri="{9D8B030D-6E8A-4147-A177-3AD203B41FA5}">
                      <a16:colId xmlns:a16="http://schemas.microsoft.com/office/drawing/2014/main" val="954057877"/>
                    </a:ext>
                  </a:extLst>
                </a:gridCol>
                <a:gridCol w="1286446">
                  <a:extLst>
                    <a:ext uri="{9D8B030D-6E8A-4147-A177-3AD203B41FA5}">
                      <a16:colId xmlns:a16="http://schemas.microsoft.com/office/drawing/2014/main" val="2070067067"/>
                    </a:ext>
                  </a:extLst>
                </a:gridCol>
                <a:gridCol w="1373801">
                  <a:extLst>
                    <a:ext uri="{9D8B030D-6E8A-4147-A177-3AD203B41FA5}">
                      <a16:colId xmlns:a16="http://schemas.microsoft.com/office/drawing/2014/main" val="3798372788"/>
                    </a:ext>
                  </a:extLst>
                </a:gridCol>
              </a:tblGrid>
              <a:tr h="1079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 </a:t>
                      </a:r>
                      <a:r>
                        <a:rPr lang="en-GB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change, no </a:t>
                      </a: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</a:t>
                      </a:r>
                      <a:endParaRPr lang="en-GB" sz="16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 </a:t>
                      </a:r>
                      <a:r>
                        <a:rPr lang="en-GB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change, with </a:t>
                      </a: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</a:t>
                      </a:r>
                      <a:endParaRPr lang="en-GB" sz="16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 tipping point, </a:t>
                      </a:r>
                      <a:r>
                        <a:rPr lang="en-GB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</a:t>
                      </a:r>
                      <a:endParaRPr lang="en-GB" sz="16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 tipping point, </a:t>
                      </a:r>
                      <a:r>
                        <a:rPr lang="en-GB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GB" sz="1600" b="1" dirty="0" smtClean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</a:t>
                      </a:r>
                      <a:endParaRPr lang="en-GB" sz="16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884908"/>
                  </a:ext>
                </a:extLst>
              </a:tr>
              <a:tr h="389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Maintained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Maintained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Collapse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Collapse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964166"/>
                  </a:ext>
                </a:extLst>
              </a:tr>
              <a:tr h="389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443375"/>
                  </a:ext>
                </a:extLst>
              </a:tr>
              <a:tr h="805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 change value (£M p.a.)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05340"/>
                  </a:ext>
                </a:extLst>
              </a:tr>
              <a:tr h="805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 cost</a:t>
                      </a:r>
                      <a:b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(£M p.a.)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7841667"/>
                  </a:ext>
                </a:extLst>
              </a:tr>
              <a:tr h="805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value change (£M p.a.)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207284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9235440" y="3724882"/>
            <a:ext cx="739833" cy="705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572402" y="5326468"/>
            <a:ext cx="739833" cy="705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927572" y="5326468"/>
            <a:ext cx="739833" cy="705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953" y="1163133"/>
            <a:ext cx="11160369" cy="4076944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+mn-lt"/>
              </a:rPr>
              <a:t>Advancement of arable land to the west and north under climate change, small loss in the south east</a:t>
            </a:r>
          </a:p>
          <a:p>
            <a:pPr marL="0" indent="0">
              <a:buNone/>
            </a:pPr>
            <a:endParaRPr lang="en-GB" sz="12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Widespread loss of arable land following a climate tipping point (AMOC collapse)</a:t>
            </a:r>
          </a:p>
          <a:p>
            <a:endParaRPr lang="en-GB" sz="12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One policy intervention to help mitigate arable loss is to provide irrigation to farmers </a:t>
            </a:r>
          </a:p>
          <a:p>
            <a:endParaRPr lang="en-GB" sz="1200" dirty="0" smtClean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Irrigation costs appear prohibitive and would require storage and/or large spatial redistribution of water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b="1" dirty="0" smtClean="0">
                <a:latin typeface="+mn-lt"/>
              </a:rPr>
              <a:t>Reference:</a:t>
            </a:r>
            <a:r>
              <a:rPr lang="en-GB" sz="2400" dirty="0" smtClean="0">
                <a:latin typeface="+mn-lt"/>
              </a:rPr>
              <a:t> Ritchie et al., </a:t>
            </a:r>
            <a:r>
              <a:rPr lang="en-GB" sz="2400" dirty="0">
                <a:latin typeface="+mn-lt"/>
              </a:rPr>
              <a:t>Abrupt shifts in national land use and food production after a climate tipping </a:t>
            </a:r>
            <a:r>
              <a:rPr lang="en-GB" sz="2400" dirty="0" smtClean="0">
                <a:latin typeface="+mn-lt"/>
              </a:rPr>
              <a:t>point, Nature Food 2020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distribution of arable farming in GB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4"/>
          <a:stretch/>
        </p:blipFill>
        <p:spPr bwMode="auto">
          <a:xfrm>
            <a:off x="4329218" y="1690688"/>
            <a:ext cx="2985981" cy="4720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8920981">
            <a:off x="6976743" y="4410073"/>
            <a:ext cx="886408" cy="54117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465051">
            <a:off x="4348166" y="2833825"/>
            <a:ext cx="886408" cy="54117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24960" y="3943658"/>
            <a:ext cx="323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Warm dry climate and lowlands of East Anglia beneficial for arable farming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17699" y="2354745"/>
            <a:ext cx="3113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Cold, wet and mountainous regions of north west Scotland more suitable for livestock farming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96789" y="6280713"/>
            <a:ext cx="39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Agricultural census data 2010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4960" y="1548882"/>
            <a:ext cx="364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r>
              <a:rPr lang="en-US" sz="2400" dirty="0"/>
              <a:t>% of all agricultural </a:t>
            </a:r>
            <a:r>
              <a:rPr lang="en-US" sz="2400" dirty="0" smtClean="0"/>
              <a:t>land is arable </a:t>
            </a:r>
            <a:r>
              <a:rPr lang="en-US" sz="2400" dirty="0"/>
              <a:t>and contributes approximately 40% of the total farm income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767943"/>
            <a:ext cx="3491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Generally, arable farming is more profitable in Great Britain than livestock farming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0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+mn-lt"/>
              </a:rPr>
              <a:t>How will climate change impact agricultural land use?</a:t>
            </a:r>
          </a:p>
          <a:p>
            <a:endParaRPr lang="en-GB" sz="2600" dirty="0">
              <a:latin typeface="+mn-lt"/>
            </a:endParaRPr>
          </a:p>
          <a:p>
            <a:r>
              <a:rPr lang="en-GB" sz="2600" dirty="0" smtClean="0">
                <a:latin typeface="+mn-lt"/>
              </a:rPr>
              <a:t>How would a climate tipping point affect agricultural land use?</a:t>
            </a:r>
          </a:p>
          <a:p>
            <a:pPr marL="0" indent="0">
              <a:buNone/>
            </a:pPr>
            <a:endParaRPr lang="en-GB" sz="2600" dirty="0" smtClean="0">
              <a:latin typeface="+mn-lt"/>
            </a:endParaRPr>
          </a:p>
          <a:p>
            <a:r>
              <a:rPr lang="en-US" sz="2600" dirty="0" smtClean="0"/>
              <a:t>To what extent could</a:t>
            </a:r>
            <a:r>
              <a:rPr lang="en-US" sz="2600" dirty="0" smtClean="0">
                <a:latin typeface="+mn-lt"/>
              </a:rPr>
              <a:t> widespread irrigation mitigate negative impacts?</a:t>
            </a:r>
            <a:endParaRPr lang="en-GB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0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3739165"/>
              </p:ext>
            </p:extLst>
          </p:nvPr>
        </p:nvGraphicFramePr>
        <p:xfrm>
          <a:off x="2973544" y="1857640"/>
          <a:ext cx="6413052" cy="4599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321">
                  <a:extLst>
                    <a:ext uri="{9D8B030D-6E8A-4147-A177-3AD203B41FA5}">
                      <a16:colId xmlns:a16="http://schemas.microsoft.com/office/drawing/2014/main" val="3267743064"/>
                    </a:ext>
                  </a:extLst>
                </a:gridCol>
                <a:gridCol w="3209731">
                  <a:extLst>
                    <a:ext uri="{9D8B030D-6E8A-4147-A177-3AD203B41FA5}">
                      <a16:colId xmlns:a16="http://schemas.microsoft.com/office/drawing/2014/main" val="3312816962"/>
                    </a:ext>
                  </a:extLst>
                </a:gridCol>
              </a:tblGrid>
              <a:tr h="22995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Climate change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GB" sz="2600" b="1" baseline="0" dirty="0" smtClean="0">
                          <a:solidFill>
                            <a:schemeClr val="tx1"/>
                          </a:solidFill>
                        </a:rPr>
                        <a:t> irrigation</a:t>
                      </a:r>
                      <a:endParaRPr lang="en-GB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2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Climate change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baseline="0" dirty="0" smtClean="0">
                          <a:solidFill>
                            <a:schemeClr val="tx1"/>
                          </a:solidFill>
                        </a:rPr>
                        <a:t>With irrigation</a:t>
                      </a:r>
                      <a:endParaRPr lang="en-GB" sz="2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582048"/>
                  </a:ext>
                </a:extLst>
              </a:tr>
              <a:tr h="2299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Climate tipping point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No irrigation</a:t>
                      </a:r>
                      <a:endParaRPr lang="en-GB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Climate tipping point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600" b="1" dirty="0" smtClean="0">
                          <a:solidFill>
                            <a:schemeClr val="tx1"/>
                          </a:solidFill>
                        </a:rPr>
                        <a:t>With irrigation</a:t>
                      </a:r>
                      <a:endParaRPr lang="en-GB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146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spect="1"/>
          </p:cNvSpPr>
          <p:nvPr/>
        </p:nvSpPr>
        <p:spPr>
          <a:xfrm rot="16200000">
            <a:off x="1025355" y="3864824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Climate change</a:t>
            </a:r>
            <a:endParaRPr lang="en-GB" sz="3200" b="1" dirty="0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5143073" y="1119136"/>
            <a:ext cx="207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Irrigation</a:t>
            </a:r>
            <a:endParaRPr lang="en-GB" sz="3200" b="1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54292" y="1940737"/>
            <a:ext cx="391886" cy="391886"/>
            <a:chOff x="1012328" y="1073020"/>
            <a:chExt cx="391886" cy="391886"/>
          </a:xfrm>
        </p:grpSpPr>
        <p:sp>
          <p:nvSpPr>
            <p:cNvPr id="11" name="Oval 10"/>
            <p:cNvSpPr/>
            <p:nvPr/>
          </p:nvSpPr>
          <p:spPr>
            <a:xfrm>
              <a:off x="1012328" y="1073020"/>
              <a:ext cx="382555" cy="391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6599" y="1077930"/>
              <a:ext cx="357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054292" y="4249321"/>
            <a:ext cx="400199" cy="391886"/>
            <a:chOff x="3044961" y="4258652"/>
            <a:chExt cx="400199" cy="391886"/>
          </a:xfrm>
        </p:grpSpPr>
        <p:sp>
          <p:nvSpPr>
            <p:cNvPr id="13" name="Oval 12"/>
            <p:cNvSpPr/>
            <p:nvPr/>
          </p:nvSpPr>
          <p:spPr>
            <a:xfrm>
              <a:off x="3044961" y="4258652"/>
              <a:ext cx="382555" cy="391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87545" y="4271875"/>
              <a:ext cx="357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265452" y="1940737"/>
            <a:ext cx="400199" cy="391886"/>
            <a:chOff x="2590989" y="1048920"/>
            <a:chExt cx="400199" cy="391886"/>
          </a:xfrm>
        </p:grpSpPr>
        <p:sp>
          <p:nvSpPr>
            <p:cNvPr id="15" name="Oval 14"/>
            <p:cNvSpPr/>
            <p:nvPr/>
          </p:nvSpPr>
          <p:spPr>
            <a:xfrm>
              <a:off x="2590989" y="1048920"/>
              <a:ext cx="382555" cy="391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3573" y="1053830"/>
              <a:ext cx="357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265452" y="4245429"/>
            <a:ext cx="391886" cy="391886"/>
            <a:chOff x="6480066" y="5141167"/>
            <a:chExt cx="391886" cy="391886"/>
          </a:xfrm>
        </p:grpSpPr>
        <p:sp>
          <p:nvSpPr>
            <p:cNvPr id="17" name="Oval 16"/>
            <p:cNvSpPr/>
            <p:nvPr/>
          </p:nvSpPr>
          <p:spPr>
            <a:xfrm>
              <a:off x="6480066" y="5141167"/>
              <a:ext cx="382555" cy="391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4337" y="5154390"/>
              <a:ext cx="357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Agricultural Model</a:t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947428" y="2360867"/>
            <a:ext cx="8242260" cy="4201152"/>
            <a:chOff x="1914881" y="1371822"/>
            <a:chExt cx="9288692" cy="4734527"/>
          </a:xfrm>
        </p:grpSpPr>
        <p:grpSp>
          <p:nvGrpSpPr>
            <p:cNvPr id="3" name="Group 2"/>
            <p:cNvGrpSpPr/>
            <p:nvPr/>
          </p:nvGrpSpPr>
          <p:grpSpPr>
            <a:xfrm>
              <a:off x="1914881" y="1371822"/>
              <a:ext cx="2336075" cy="4728005"/>
              <a:chOff x="1504726" y="2055943"/>
              <a:chExt cx="1696607" cy="4192863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49646" y="3826195"/>
                <a:ext cx="1361762" cy="85970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9646" y="5106356"/>
                <a:ext cx="1361762" cy="85970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" name="Picture 2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9646" y="2536635"/>
                <a:ext cx="1361762" cy="859707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72521" y="4614370"/>
                <a:ext cx="916010" cy="32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POLICY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49229" y="5921277"/>
                <a:ext cx="1162594" cy="32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/>
                  <a:t>MARKET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04726" y="3336162"/>
                <a:ext cx="1483744" cy="369112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>
                    <a:alpha val="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 </a:t>
                </a:r>
                <a:r>
                  <a:rPr lang="en-GB" b="1" dirty="0"/>
                  <a:t>ENVIRONMENT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36267" y="2055943"/>
                <a:ext cx="1365066" cy="40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DATA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66137" y="3998473"/>
              <a:ext cx="2754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ECONOMIC</a:t>
              </a:r>
            </a:p>
            <a:p>
              <a:pPr algn="ctr"/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rPr>
                <a:t>THEORY</a:t>
              </a:r>
            </a:p>
          </p:txBody>
        </p:sp>
        <p:pic>
          <p:nvPicPr>
            <p:cNvPr id="12" name="Picture 2" descr="http://www.yourarticlelibrary.com/wp-content/uploads/2014/02/clip_image0052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211" y="4829469"/>
              <a:ext cx="1734866" cy="1276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5303911" y="1478337"/>
              <a:ext cx="2849547" cy="2248575"/>
              <a:chOff x="4387747" y="1619491"/>
              <a:chExt cx="2809325" cy="2098139"/>
            </a:xfrm>
            <a:effectLst/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7470" y="2450221"/>
                <a:ext cx="1709878" cy="1267409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387747" y="1619491"/>
                <a:ext cx="2809325" cy="77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ECONOMETRIC MODEL</a:t>
                </a:r>
              </a:p>
            </p:txBody>
          </p:sp>
        </p:grpSp>
        <p:sp>
          <p:nvSpPr>
            <p:cNvPr id="16" name="Down Arrow 15"/>
            <p:cNvSpPr/>
            <p:nvPr/>
          </p:nvSpPr>
          <p:spPr>
            <a:xfrm rot="15430010">
              <a:off x="4504214" y="3092579"/>
              <a:ext cx="700656" cy="130793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851256" y="2044204"/>
              <a:ext cx="2352317" cy="3653116"/>
              <a:chOff x="9025048" y="1907938"/>
              <a:chExt cx="2562107" cy="4022213"/>
            </a:xfrm>
            <a:effectLst/>
          </p:grpSpPr>
          <p:sp>
            <p:nvSpPr>
              <p:cNvPr id="20" name="TextBox 19"/>
              <p:cNvSpPr txBox="1"/>
              <p:nvPr/>
            </p:nvSpPr>
            <p:spPr>
              <a:xfrm>
                <a:off x="9403106" y="1907938"/>
                <a:ext cx="1808369" cy="50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63DAA"/>
                    </a:solidFill>
                    <a:latin typeface="Trebuchet MS" panose="020B0603020202020204" pitchFamily="34" charset="0"/>
                  </a:rPr>
                  <a:t>OUTPUT</a:t>
                </a: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025048" y="2611295"/>
                <a:ext cx="1456577" cy="2139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356035" y="2671495"/>
                <a:ext cx="1231120" cy="1906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" descr="http://www.netpicks.com/wp-content/uploads/2014/08/profits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4720" y="4608829"/>
                <a:ext cx="1325140" cy="1321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Down Arrow 17"/>
            <p:cNvSpPr/>
            <p:nvPr/>
          </p:nvSpPr>
          <p:spPr>
            <a:xfrm rot="16993767">
              <a:off x="7994102" y="3219643"/>
              <a:ext cx="792195" cy="126617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38200" y="1244412"/>
            <a:ext cx="104782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Simplified version of agricultural model developed by </a:t>
            </a:r>
            <a:r>
              <a:rPr lang="en-GB" sz="2600" dirty="0" err="1" smtClean="0"/>
              <a:t>Fezzi</a:t>
            </a:r>
            <a:r>
              <a:rPr lang="en-GB" sz="2600" dirty="0" smtClean="0"/>
              <a:t> and Bateman, which was subsequently used in the UK National Ecosystem Assessment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4780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Agricultural Model – Data</a:t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892221" y="1917268"/>
            <a:ext cx="2218803" cy="4011799"/>
            <a:chOff x="3219450" y="1340770"/>
            <a:chExt cx="2714625" cy="4769196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219450" y="1340770"/>
              <a:ext cx="2714625" cy="2928943"/>
              <a:chOff x="3143250" y="1571625"/>
              <a:chExt cx="2714625" cy="4500563"/>
            </a:xfrm>
          </p:grpSpPr>
          <p:pic>
            <p:nvPicPr>
              <p:cNvPr id="8" name="Picture 2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50" y="1571625"/>
                <a:ext cx="2714625" cy="4500563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 bwMode="auto">
              <a:xfrm>
                <a:off x="3199656" y="3699396"/>
                <a:ext cx="2592288" cy="1387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rgbClr val="000000"/>
                      </a:solidFill>
                    </a:ln>
                    <a:solidFill>
                      <a:prstClr val="white"/>
                    </a:solidFill>
                    <a:latin typeface="Arial Black" pitchFamily="34" charset="0"/>
                  </a:rPr>
                  <a:t>MARKETS ETC.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219450" y="4581135"/>
              <a:ext cx="2714625" cy="51601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</a:rPr>
                <a:t>Output prices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9450" y="5081196"/>
              <a:ext cx="2714625" cy="51601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</a:rPr>
                <a:t>Input costs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9450" y="5593952"/>
              <a:ext cx="2714625" cy="51601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</a:rPr>
                <a:t>Technology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94045" y="1917268"/>
            <a:ext cx="2549078" cy="3885495"/>
            <a:chOff x="107504" y="1340769"/>
            <a:chExt cx="3071812" cy="4621719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107504" y="1340769"/>
              <a:ext cx="3071812" cy="2928937"/>
              <a:chOff x="5912807" y="1571625"/>
              <a:chExt cx="3071802" cy="4502150"/>
            </a:xfrm>
          </p:grpSpPr>
          <p:pic>
            <p:nvPicPr>
              <p:cNvPr id="15" name="Picture 2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71556" y="1571625"/>
                <a:ext cx="2714616" cy="450215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 bwMode="auto">
              <a:xfrm>
                <a:off x="5912807" y="3853427"/>
                <a:ext cx="3071802" cy="13880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rgbClr val="000000"/>
                      </a:solidFill>
                    </a:ln>
                    <a:solidFill>
                      <a:prstClr val="white"/>
                    </a:solidFill>
                    <a:latin typeface="Arial Black" pitchFamily="34" charset="0"/>
                  </a:rPr>
                  <a:t>PHYSICAL ENVIRONMENT</a:t>
                </a:r>
                <a:r>
                  <a:rPr lang="en-GB" b="1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66254" y="4593827"/>
              <a:ext cx="2714624" cy="51601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</a:rPr>
                <a:t>Soils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254" y="5093888"/>
              <a:ext cx="2714624" cy="43931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6"/>
                  </a:solidFill>
                </a:rPr>
                <a:t>Temperature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254" y="5523175"/>
              <a:ext cx="2714624" cy="43931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dirty="0">
                  <a:solidFill>
                    <a:schemeClr val="accent6"/>
                  </a:solidFill>
                </a:rPr>
                <a:t>Rainfall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24793" y="1917268"/>
            <a:ext cx="2286005" cy="3993180"/>
            <a:chOff x="6177855" y="1340768"/>
            <a:chExt cx="2714899" cy="4737162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6177855" y="1340768"/>
              <a:ext cx="2714625" cy="2928938"/>
              <a:chOff x="357158" y="1571612"/>
              <a:chExt cx="2714644" cy="2928958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1571612"/>
                <a:ext cx="2714644" cy="2928958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 bwMode="auto">
              <a:xfrm>
                <a:off x="773332" y="3121359"/>
                <a:ext cx="1785951" cy="5160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rgbClr val="000000"/>
                      </a:solidFill>
                    </a:ln>
                    <a:solidFill>
                      <a:prstClr val="white"/>
                    </a:solidFill>
                    <a:latin typeface="Arial Black" pitchFamily="34" charset="0"/>
                  </a:rPr>
                  <a:t>POLICY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78131" y="4588487"/>
              <a:ext cx="2714623" cy="7302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6"/>
                  </a:solidFill>
                </a:rPr>
                <a:t>Agricultural subsidies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7855" y="5070078"/>
              <a:ext cx="2714625" cy="903022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</a:rPr>
                <a:t>Environmental Policy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7855" y="5561917"/>
              <a:ext cx="2714625" cy="51601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Intervention 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6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Agricultural Model – Economic Theory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31359" cy="4351338"/>
          </a:xfrm>
        </p:spPr>
        <p:txBody>
          <a:bodyPr>
            <a:normAutofit/>
          </a:bodyPr>
          <a:lstStyle/>
          <a:p>
            <a:r>
              <a:rPr lang="en-GB" sz="2600" dirty="0"/>
              <a:t>Economic </a:t>
            </a:r>
            <a:r>
              <a:rPr lang="en-GB" sz="2600" dirty="0" smtClean="0"/>
              <a:t>theory/farmer decisions: how </a:t>
            </a:r>
            <a:r>
              <a:rPr lang="en-GB" sz="2600" dirty="0"/>
              <a:t>best to utilise their </a:t>
            </a:r>
            <a:r>
              <a:rPr lang="en-GB" sz="2600" dirty="0" smtClean="0"/>
              <a:t>land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Arable farming </a:t>
            </a:r>
            <a:r>
              <a:rPr lang="en-GB" sz="2600" dirty="0" smtClean="0"/>
              <a:t>more </a:t>
            </a:r>
            <a:r>
              <a:rPr lang="en-GB" sz="2600" dirty="0"/>
              <a:t>restrictive but offers better profits so will be chosen over livestock farming if both practices are suitable</a:t>
            </a:r>
          </a:p>
          <a:p>
            <a:endParaRPr lang="en-GB" sz="2600" dirty="0"/>
          </a:p>
          <a:p>
            <a:r>
              <a:rPr lang="en-GB" sz="2600" dirty="0"/>
              <a:t> </a:t>
            </a:r>
            <a:r>
              <a:rPr lang="en-GB" sz="2600" dirty="0" smtClean="0"/>
              <a:t>Model output: share </a:t>
            </a:r>
            <a:r>
              <a:rPr lang="en-GB" sz="2600" dirty="0"/>
              <a:t>of agricultural land devoted to arable</a:t>
            </a:r>
          </a:p>
        </p:txBody>
      </p:sp>
      <p:pic>
        <p:nvPicPr>
          <p:cNvPr id="4" name="Picture 2" descr="http://www.yourarticlelibrary.com/wp-content/uploads/2014/02/clip_image0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96" y="4208592"/>
            <a:ext cx="27241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06" y="1571857"/>
            <a:ext cx="2606040" cy="19316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33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Agricultural Model – Validation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5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94" y="1690688"/>
            <a:ext cx="6126806" cy="472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840051" y="2404471"/>
            <a:ext cx="43869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Modelled arable area calculated on 2km </a:t>
            </a:r>
            <a:r>
              <a:rPr lang="en-GB" sz="2600" dirty="0" smtClean="0"/>
              <a:t>x 2km</a:t>
            </a:r>
            <a:r>
              <a:rPr lang="en-GB" sz="2600" dirty="0" smtClean="0"/>
              <a:t> </a:t>
            </a:r>
            <a:r>
              <a:rPr lang="en-GB" sz="2600" dirty="0" smtClean="0"/>
              <a:t>grid compared with the 2010 agricultural census data</a:t>
            </a:r>
          </a:p>
          <a:p>
            <a:endParaRPr lang="en-GB" sz="2600" dirty="0"/>
          </a:p>
          <a:p>
            <a:r>
              <a:rPr lang="en-GB" sz="2600" dirty="0" smtClean="0"/>
              <a:t>Model calibrated </a:t>
            </a:r>
            <a:r>
              <a:rPr lang="en-GB" sz="2600" dirty="0"/>
              <a:t>using observational climate data from 1980 - </a:t>
            </a:r>
            <a:r>
              <a:rPr lang="en-GB" sz="2600" dirty="0" smtClean="0"/>
              <a:t>2010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7344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1008</Words>
  <Application>Microsoft Office PowerPoint</Application>
  <PresentationFormat>Widescreen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Gill Sans MT</vt:lpstr>
      <vt:lpstr>Times New Roman</vt:lpstr>
      <vt:lpstr>Trebuchet MS</vt:lpstr>
      <vt:lpstr>Office Theme</vt:lpstr>
      <vt:lpstr>Abrupt shifts in national land use and food production after a climate tipping point </vt:lpstr>
      <vt:lpstr>Introduction </vt:lpstr>
      <vt:lpstr>Current distribution of arable farming in GB </vt:lpstr>
      <vt:lpstr>Key Questions </vt:lpstr>
      <vt:lpstr>Scenarios </vt:lpstr>
      <vt:lpstr>Agricultural Model </vt:lpstr>
      <vt:lpstr>Agricultural Model – Data </vt:lpstr>
      <vt:lpstr>Agricultural Model – Economic Theory </vt:lpstr>
      <vt:lpstr>Agricultural Model – Validation </vt:lpstr>
      <vt:lpstr>Impact of temperature and rainfall on arable share</vt:lpstr>
      <vt:lpstr>Climate change (AMOC maintained) </vt:lpstr>
      <vt:lpstr>Climate change, no irrigation </vt:lpstr>
      <vt:lpstr>Climate change, with irrigation </vt:lpstr>
      <vt:lpstr>Climate tipping point – AMOC </vt:lpstr>
      <vt:lpstr>AMOC collapse experiment </vt:lpstr>
      <vt:lpstr>Climate tipping point (AMOC collapse) </vt:lpstr>
      <vt:lpstr>Climate tipping point, no irrigation </vt:lpstr>
      <vt:lpstr>Limiting factors from an AMOC collapse on the share of arable land</vt:lpstr>
      <vt:lpstr>Climate tipping point, with irrigation </vt:lpstr>
      <vt:lpstr>Irrigation demands </vt:lpstr>
      <vt:lpstr>Economic impact on GB agriculture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Abrupt shifts in national land use and food production after a climate tipping point</dc:title>
  <dc:creator>Ritchie, Paul</dc:creator>
  <cp:lastModifiedBy>Ritchie, Paul</cp:lastModifiedBy>
  <cp:revision>74</cp:revision>
  <dcterms:created xsi:type="dcterms:W3CDTF">2020-01-06T13:35:53Z</dcterms:created>
  <dcterms:modified xsi:type="dcterms:W3CDTF">2020-01-23T12:15:01Z</dcterms:modified>
</cp:coreProperties>
</file>