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sldIdLst>
    <p:sldId id="256" r:id="rId5"/>
    <p:sldId id="292" r:id="rId6"/>
    <p:sldId id="297" r:id="rId7"/>
    <p:sldId id="315" r:id="rId8"/>
    <p:sldId id="314" r:id="rId9"/>
    <p:sldId id="257" r:id="rId10"/>
    <p:sldId id="258" r:id="rId11"/>
    <p:sldId id="260" r:id="rId12"/>
    <p:sldId id="290" r:id="rId13"/>
    <p:sldId id="259" r:id="rId14"/>
    <p:sldId id="276" r:id="rId15"/>
    <p:sldId id="285" r:id="rId16"/>
    <p:sldId id="306" r:id="rId17"/>
    <p:sldId id="310" r:id="rId18"/>
    <p:sldId id="307" r:id="rId19"/>
    <p:sldId id="299" r:id="rId20"/>
    <p:sldId id="283" r:id="rId21"/>
    <p:sldId id="265" r:id="rId22"/>
    <p:sldId id="267" r:id="rId23"/>
    <p:sldId id="291" r:id="rId24"/>
    <p:sldId id="300" r:id="rId25"/>
    <p:sldId id="271" r:id="rId26"/>
    <p:sldId id="274" r:id="rId27"/>
    <p:sldId id="270" r:id="rId28"/>
    <p:sldId id="308" r:id="rId29"/>
    <p:sldId id="303" r:id="rId30"/>
    <p:sldId id="304" r:id="rId31"/>
    <p:sldId id="305" r:id="rId32"/>
    <p:sldId id="309" r:id="rId33"/>
    <p:sldId id="273" r:id="rId34"/>
    <p:sldId id="286" r:id="rId35"/>
    <p:sldId id="288" r:id="rId36"/>
    <p:sldId id="294" r:id="rId37"/>
    <p:sldId id="296" r:id="rId38"/>
    <p:sldId id="275" r:id="rId39"/>
    <p:sldId id="272" r:id="rId40"/>
    <p:sldId id="31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0628" autoAdjust="0"/>
  </p:normalViewPr>
  <p:slideViewPr>
    <p:cSldViewPr snapToGrid="0">
      <p:cViewPr varScale="1">
        <p:scale>
          <a:sx n="55" d="100"/>
          <a:sy n="55" d="100"/>
        </p:scale>
        <p:origin x="11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A9CCA-13C2-4DDB-AF21-6B4F1B89D67F}"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EC0FC-7121-44DA-95D7-4A393ED82900}" type="slidenum">
              <a:rPr lang="en-GB" smtClean="0"/>
              <a:t>‹#›</a:t>
            </a:fld>
            <a:endParaRPr lang="en-GB"/>
          </a:p>
        </p:txBody>
      </p:sp>
    </p:spTree>
    <p:extLst>
      <p:ext uri="{BB962C8B-B14F-4D97-AF65-F5344CB8AC3E}">
        <p14:creationId xmlns:p14="http://schemas.microsoft.com/office/powerpoint/2010/main" val="398781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Useful to frame the work we’re doing in a wider context. Box models are along the bottom of this</a:t>
            </a:r>
            <a:r>
              <a:rPr lang="en-GB" baseline="0" dirty="0" smtClean="0"/>
              <a:t> graph, by adding additional processes such as hosing (ice sheet melting) we can shift to the right slightly, but still in bottom left. </a:t>
            </a:r>
          </a:p>
          <a:p>
            <a:r>
              <a:rPr lang="en-GB" baseline="0" dirty="0" smtClean="0"/>
              <a:t>High resolution models take lots of computing, can we get accurate enough results from the conceptual models which are easier and quicker? 5box model, we do this by calibrating to parameters of higher order models.</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6</a:t>
            </a:fld>
            <a:endParaRPr lang="en-GB"/>
          </a:p>
        </p:txBody>
      </p:sp>
    </p:spTree>
    <p:extLst>
      <p:ext uri="{BB962C8B-B14F-4D97-AF65-F5344CB8AC3E}">
        <p14:creationId xmlns:p14="http://schemas.microsoft.com/office/powerpoint/2010/main" val="34096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Considering</a:t>
            </a:r>
            <a:r>
              <a:rPr lang="en-GB" baseline="0" dirty="0" smtClean="0"/>
              <a:t> bifurcation tipping, 3 box model with 2xCO2 parameters to idealize climate change scenario. </a:t>
            </a:r>
            <a:r>
              <a:rPr lang="en-GB" baseline="0" dirty="0" err="1" smtClean="0"/>
              <a:t>Alkhayuon</a:t>
            </a:r>
            <a:r>
              <a:rPr lang="en-GB" baseline="0" dirty="0" smtClean="0"/>
              <a:t> et.al.2019. This is applying hosing which looks like a box/ step function. Different coloured lines are how long the perturbation was applied for. We see that the longer perturbations result in tipping where shorter ones do not. Dotted line is the saddle equilibrium. So this tipping is both bifurcating, and depends on how long the hosing is applied for.  </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18</a:t>
            </a:fld>
            <a:endParaRPr lang="en-GB"/>
          </a:p>
        </p:txBody>
      </p:sp>
    </p:spTree>
    <p:extLst>
      <p:ext uri="{BB962C8B-B14F-4D97-AF65-F5344CB8AC3E}">
        <p14:creationId xmlns:p14="http://schemas.microsoft.com/office/powerpoint/2010/main" val="379375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three box model</a:t>
            </a:r>
            <a:r>
              <a:rPr lang="en-GB" baseline="0" dirty="0" smtClean="0"/>
              <a:t> and 2xCO2. Very small difference in rate of reduction of hosing results in dramatic tipping of system, bottom left. </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19</a:t>
            </a:fld>
            <a:endParaRPr lang="en-GB"/>
          </a:p>
        </p:txBody>
      </p:sp>
    </p:spTree>
    <p:extLst>
      <p:ext uri="{BB962C8B-B14F-4D97-AF65-F5344CB8AC3E}">
        <p14:creationId xmlns:p14="http://schemas.microsoft.com/office/powerpoint/2010/main" val="302552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p>
          <a:p>
            <a:r>
              <a:rPr lang="en-GB" dirty="0" err="1" smtClean="0"/>
              <a:t>Degenracys</a:t>
            </a:r>
            <a:r>
              <a:rPr lang="en-GB" dirty="0" smtClean="0"/>
              <a:t> of</a:t>
            </a:r>
            <a:r>
              <a:rPr lang="en-GB" baseline="0" dirty="0" smtClean="0"/>
              <a:t> noise?</a:t>
            </a:r>
          </a:p>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22</a:t>
            </a:fld>
            <a:endParaRPr lang="en-GB"/>
          </a:p>
        </p:txBody>
      </p:sp>
    </p:spTree>
    <p:extLst>
      <p:ext uri="{BB962C8B-B14F-4D97-AF65-F5344CB8AC3E}">
        <p14:creationId xmlns:p14="http://schemas.microsoft.com/office/powerpoint/2010/main" val="3383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**new slide**</a:t>
            </a:r>
          </a:p>
          <a:p>
            <a:endParaRPr lang="en-GB" dirty="0" smtClean="0"/>
          </a:p>
          <a:p>
            <a:r>
              <a:rPr lang="en-GB" dirty="0" smtClean="0"/>
              <a:t>So far it does</a:t>
            </a:r>
            <a:r>
              <a:rPr lang="en-GB" baseline="0" dirty="0" smtClean="0"/>
              <a:t> not look like the inherent noise in the GCM data will be enough to tip the system – could it be enough in combination with another forcing, </a:t>
            </a:r>
            <a:r>
              <a:rPr lang="en-GB" baseline="0" dirty="0" err="1" smtClean="0"/>
              <a:t>e.g</a:t>
            </a:r>
            <a:r>
              <a:rPr lang="en-GB" baseline="0" dirty="0" smtClean="0"/>
              <a:t>: the step function hosing</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24</a:t>
            </a:fld>
            <a:endParaRPr lang="en-GB"/>
          </a:p>
        </p:txBody>
      </p:sp>
    </p:spTree>
    <p:extLst>
      <p:ext uri="{BB962C8B-B14F-4D97-AF65-F5344CB8AC3E}">
        <p14:creationId xmlns:p14="http://schemas.microsoft.com/office/powerpoint/2010/main" val="404838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Noise?</a:t>
            </a:r>
          </a:p>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25</a:t>
            </a:fld>
            <a:endParaRPr lang="en-GB"/>
          </a:p>
        </p:txBody>
      </p:sp>
    </p:spTree>
    <p:extLst>
      <p:ext uri="{BB962C8B-B14F-4D97-AF65-F5344CB8AC3E}">
        <p14:creationId xmlns:p14="http://schemas.microsoft.com/office/powerpoint/2010/main" val="165902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Subcritical </a:t>
            </a:r>
            <a:r>
              <a:rPr lang="en-GB" dirty="0" err="1" smtClean="0"/>
              <a:t>hopf</a:t>
            </a:r>
            <a:endParaRPr lang="en-GB" dirty="0" smtClean="0"/>
          </a:p>
          <a:p>
            <a:r>
              <a:rPr lang="en-GB" dirty="0" smtClean="0"/>
              <a:t>H=0.35 pushes system close to </a:t>
            </a:r>
            <a:r>
              <a:rPr lang="en-GB" dirty="0" err="1" smtClean="0"/>
              <a:t>Hhopf</a:t>
            </a:r>
            <a:r>
              <a:rPr lang="en-GB" dirty="0" smtClean="0"/>
              <a:t>, so we see the unstable</a:t>
            </a:r>
            <a:r>
              <a:rPr lang="en-GB" baseline="0" dirty="0" smtClean="0"/>
              <a:t> limit cycle but we haven’t crossed </a:t>
            </a:r>
            <a:r>
              <a:rPr lang="en-GB" baseline="0" dirty="0" err="1" smtClean="0"/>
              <a:t>Hhopf</a:t>
            </a:r>
            <a:r>
              <a:rPr lang="en-GB" baseline="0" dirty="0" smtClean="0"/>
              <a:t> to se decay back to the stable on state</a:t>
            </a:r>
          </a:p>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27</a:t>
            </a:fld>
            <a:endParaRPr lang="en-GB"/>
          </a:p>
        </p:txBody>
      </p:sp>
    </p:spTree>
    <p:extLst>
      <p:ext uri="{BB962C8B-B14F-4D97-AF65-F5344CB8AC3E}">
        <p14:creationId xmlns:p14="http://schemas.microsoft.com/office/powerpoint/2010/main" val="427312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30</a:t>
            </a:fld>
            <a:endParaRPr lang="en-GB"/>
          </a:p>
        </p:txBody>
      </p:sp>
    </p:spTree>
    <p:extLst>
      <p:ext uri="{BB962C8B-B14F-4D97-AF65-F5344CB8AC3E}">
        <p14:creationId xmlns:p14="http://schemas.microsoft.com/office/powerpoint/2010/main" val="96177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32</a:t>
            </a:fld>
            <a:endParaRPr lang="en-GB"/>
          </a:p>
        </p:txBody>
      </p:sp>
    </p:spTree>
    <p:extLst>
      <p:ext uri="{BB962C8B-B14F-4D97-AF65-F5344CB8AC3E}">
        <p14:creationId xmlns:p14="http://schemas.microsoft.com/office/powerpoint/2010/main" val="300373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33</a:t>
            </a:fld>
            <a:endParaRPr lang="en-GB"/>
          </a:p>
        </p:txBody>
      </p:sp>
    </p:spTree>
    <p:extLst>
      <p:ext uri="{BB962C8B-B14F-4D97-AF65-F5344CB8AC3E}">
        <p14:creationId xmlns:p14="http://schemas.microsoft.com/office/powerpoint/2010/main" val="169054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p>
          <a:p>
            <a:r>
              <a:rPr lang="en-GB" dirty="0" smtClean="0"/>
              <a:t>Types of noise</a:t>
            </a:r>
          </a:p>
          <a:p>
            <a:r>
              <a:rPr lang="en-GB" dirty="0" smtClean="0"/>
              <a:t>Degeneracy</a:t>
            </a:r>
          </a:p>
          <a:p>
            <a:r>
              <a:rPr lang="en-GB" dirty="0" smtClean="0"/>
              <a:t>Noise tipping with a hosing function</a:t>
            </a:r>
          </a:p>
          <a:p>
            <a:r>
              <a:rPr lang="en-GB" dirty="0" smtClean="0"/>
              <a:t>Investigating other scenarios of time dependent</a:t>
            </a:r>
            <a:r>
              <a:rPr lang="en-GB" baseline="0" dirty="0" smtClean="0"/>
              <a:t> hosing</a:t>
            </a:r>
          </a:p>
          <a:p>
            <a:r>
              <a:rPr lang="en-GB" baseline="0" dirty="0" smtClean="0"/>
              <a:t>CO2 forcing</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36</a:t>
            </a:fld>
            <a:endParaRPr lang="en-GB"/>
          </a:p>
        </p:txBody>
      </p:sp>
    </p:spTree>
    <p:extLst>
      <p:ext uri="{BB962C8B-B14F-4D97-AF65-F5344CB8AC3E}">
        <p14:creationId xmlns:p14="http://schemas.microsoft.com/office/powerpoint/2010/main" val="114977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a:t>
            </a:r>
            <a:r>
              <a:rPr lang="en-GB" baseline="0" dirty="0" smtClean="0"/>
              <a:t> basis of the two box model. Our ocean masses do not mix readily, but with this model there is a circulation patter where they can exchange heat and salt. Each box has it’s own salt and temperature, here indicated by the subscripts 1 and 2.</a:t>
            </a:r>
          </a:p>
          <a:p>
            <a:r>
              <a:rPr lang="en-GB" baseline="0" dirty="0" smtClean="0"/>
              <a:t>We can write down an equation for the evolution of both the salt and temperature for each box depending on the inflows and outflows and their strengths, as well as some exchange through the porous walls.</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7</a:t>
            </a:fld>
            <a:endParaRPr lang="en-GB"/>
          </a:p>
        </p:txBody>
      </p:sp>
    </p:spTree>
    <p:extLst>
      <p:ext uri="{BB962C8B-B14F-4D97-AF65-F5344CB8AC3E}">
        <p14:creationId xmlns:p14="http://schemas.microsoft.com/office/powerpoint/2010/main" val="373910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process we’re trying to</a:t>
            </a:r>
            <a:r>
              <a:rPr lang="en-GB" baseline="0" dirty="0" smtClean="0"/>
              <a:t> model. Most complex/ important part is the overturning in the north Atlantic. Hot water sinks down into bottom waters. Box </a:t>
            </a:r>
            <a:r>
              <a:rPr lang="en-GB" baseline="0" dirty="0" err="1" smtClean="0"/>
              <a:t>boundries</a:t>
            </a:r>
            <a:r>
              <a:rPr lang="en-GB" baseline="0" dirty="0" smtClean="0"/>
              <a:t> are defined by sharp gradients in salinity since ocean masses don’t really mix.</a:t>
            </a:r>
          </a:p>
          <a:p>
            <a:r>
              <a:rPr lang="en-GB" baseline="0" dirty="0" smtClean="0"/>
              <a:t>AMOC is driven by differences in temperature and salinity</a:t>
            </a:r>
            <a:r>
              <a:rPr lang="en-GB" baseline="0" dirty="0" smtClean="0"/>
              <a:t>.</a:t>
            </a:r>
          </a:p>
          <a:p>
            <a:r>
              <a:rPr lang="en-GB" baseline="0" dirty="0" smtClean="0"/>
              <a:t>Circulation due to – loses heat as it moves towards Scotland, and evaporation of freshwater makes it more salty. Both these things make water more dense so it sinks.</a:t>
            </a:r>
            <a:endParaRPr lang="en-GB" baseline="0" dirty="0" smtClean="0"/>
          </a:p>
          <a:p>
            <a:r>
              <a:rPr lang="en-GB" baseline="0" dirty="0" smtClean="0"/>
              <a:t>Climate change means that there is more heat energy stores in the ocean and there are more freshwater inputs into the north Atlantic.  - Water is warmer and less salty so is less dense and reduce the sinking seen in N box, weakening the circulation.</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8</a:t>
            </a:fld>
            <a:endParaRPr lang="en-GB"/>
          </a:p>
        </p:txBody>
      </p:sp>
    </p:spTree>
    <p:extLst>
      <p:ext uri="{BB962C8B-B14F-4D97-AF65-F5344CB8AC3E}">
        <p14:creationId xmlns:p14="http://schemas.microsoft.com/office/powerpoint/2010/main" val="64424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Schematic of five</a:t>
            </a:r>
            <a:r>
              <a:rPr lang="en-GB" baseline="0" dirty="0" smtClean="0"/>
              <a:t> box model. We have freshwater inputs shown and K, wind driven fluxes. Considering the green arrows, we can follow the path of the AMOC – think od map shown. We can see upwelling out of the bottom water where the water is heated and rises. We can see the water moving northwards, from S and IP through T to N. and then the sinking from N to B. There is also a mixing parameter between B and S. </a:t>
            </a:r>
          </a:p>
          <a:p>
            <a:r>
              <a:rPr lang="en-GB" baseline="0" dirty="0" smtClean="0"/>
              <a:t>Reduction to three box model assumes S and B are constant. This can be seen in Wood et.al.2019.</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10</a:t>
            </a:fld>
            <a:endParaRPr lang="en-GB"/>
          </a:p>
        </p:txBody>
      </p:sp>
    </p:spTree>
    <p:extLst>
      <p:ext uri="{BB962C8B-B14F-4D97-AF65-F5344CB8AC3E}">
        <p14:creationId xmlns:p14="http://schemas.microsoft.com/office/powerpoint/2010/main" val="35239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tipping points here</a:t>
            </a:r>
          </a:p>
          <a:p>
            <a:r>
              <a:rPr lang="en-GB" dirty="0" smtClean="0"/>
              <a:t>2 decidedly</a:t>
            </a:r>
            <a:r>
              <a:rPr lang="en-GB" baseline="0" dirty="0" smtClean="0"/>
              <a:t> different states for the different circulations</a:t>
            </a:r>
          </a:p>
          <a:p>
            <a:r>
              <a:rPr lang="en-GB" baseline="0" dirty="0" smtClean="0"/>
              <a:t>We can see this tipping clearly in the phase portrait when we force the model with freshwater in the north Atlantic</a:t>
            </a:r>
          </a:p>
          <a:p>
            <a:endParaRPr lang="en-GB" baseline="0" dirty="0" smtClean="0"/>
          </a:p>
          <a:p>
            <a:r>
              <a:rPr lang="en-GB" baseline="0" dirty="0" smtClean="0"/>
              <a:t>Model parameters??</a:t>
            </a:r>
          </a:p>
          <a:p>
            <a:r>
              <a:rPr lang="en-GB" baseline="0" dirty="0" smtClean="0"/>
              <a:t>Conservations </a:t>
            </a:r>
            <a:r>
              <a:rPr lang="en-GB" baseline="0" dirty="0" err="1" smtClean="0"/>
              <a:t>eqns</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11</a:t>
            </a:fld>
            <a:endParaRPr lang="en-GB"/>
          </a:p>
        </p:txBody>
      </p:sp>
    </p:spTree>
    <p:extLst>
      <p:ext uri="{BB962C8B-B14F-4D97-AF65-F5344CB8AC3E}">
        <p14:creationId xmlns:p14="http://schemas.microsoft.com/office/powerpoint/2010/main" val="15965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a:t>
            </a:r>
            <a:r>
              <a:rPr lang="en-GB" dirty="0" err="1" smtClean="0"/>
              <a:t>eqn</a:t>
            </a:r>
            <a:r>
              <a:rPr lang="en-GB" dirty="0" smtClean="0"/>
              <a:t> of q on</a:t>
            </a:r>
            <a:r>
              <a:rPr lang="en-GB" baseline="0" dirty="0" smtClean="0"/>
              <a:t> both </a:t>
            </a:r>
            <a:r>
              <a:rPr lang="en-GB" baseline="0" dirty="0" smtClean="0"/>
              <a:t>slide</a:t>
            </a:r>
          </a:p>
          <a:p>
            <a:endParaRPr lang="en-GB" baseline="0" dirty="0" smtClean="0"/>
          </a:p>
          <a:p>
            <a:r>
              <a:rPr lang="en-GB" baseline="0" dirty="0" smtClean="0"/>
              <a:t>AND conservations of freshwater, salt and volume</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12</a:t>
            </a:fld>
            <a:endParaRPr lang="en-GB"/>
          </a:p>
        </p:txBody>
      </p:sp>
    </p:spTree>
    <p:extLst>
      <p:ext uri="{BB962C8B-B14F-4D97-AF65-F5344CB8AC3E}">
        <p14:creationId xmlns:p14="http://schemas.microsoft.com/office/powerpoint/2010/main" val="158820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1Sv is generally used for hosing functions as it’s a standard</a:t>
            </a:r>
            <a:r>
              <a:rPr lang="en-GB" baseline="0" dirty="0" smtClean="0"/>
              <a:t> know to tip most systems, but it is completely unrealistic. We might expect something like 0.1Sv in reality</a:t>
            </a:r>
          </a:p>
          <a:p>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14</a:t>
            </a:fld>
            <a:endParaRPr lang="en-GB"/>
          </a:p>
        </p:txBody>
      </p:sp>
    </p:spTree>
    <p:extLst>
      <p:ext uri="{BB962C8B-B14F-4D97-AF65-F5344CB8AC3E}">
        <p14:creationId xmlns:p14="http://schemas.microsoft.com/office/powerpoint/2010/main" val="185245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15</a:t>
            </a:fld>
            <a:endParaRPr lang="en-GB"/>
          </a:p>
        </p:txBody>
      </p:sp>
    </p:spTree>
    <p:extLst>
      <p:ext uri="{BB962C8B-B14F-4D97-AF65-F5344CB8AC3E}">
        <p14:creationId xmlns:p14="http://schemas.microsoft.com/office/powerpoint/2010/main" val="61443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 dash- limit cycle</a:t>
            </a:r>
          </a:p>
          <a:p>
            <a:r>
              <a:rPr lang="en-GB" dirty="0" smtClean="0"/>
              <a:t>Red- source</a:t>
            </a:r>
            <a:endParaRPr lang="en-GB" dirty="0"/>
          </a:p>
        </p:txBody>
      </p:sp>
      <p:sp>
        <p:nvSpPr>
          <p:cNvPr id="4" name="Slide Number Placeholder 3"/>
          <p:cNvSpPr>
            <a:spLocks noGrp="1"/>
          </p:cNvSpPr>
          <p:nvPr>
            <p:ph type="sldNum" sz="quarter" idx="10"/>
          </p:nvPr>
        </p:nvSpPr>
        <p:spPr/>
        <p:txBody>
          <a:bodyPr/>
          <a:lstStyle/>
          <a:p>
            <a:fld id="{CA8EC0FC-7121-44DA-95D7-4A393ED82900}" type="slidenum">
              <a:rPr lang="en-GB" smtClean="0"/>
              <a:t>17</a:t>
            </a:fld>
            <a:endParaRPr lang="en-GB"/>
          </a:p>
        </p:txBody>
      </p:sp>
    </p:spTree>
    <p:extLst>
      <p:ext uri="{BB962C8B-B14F-4D97-AF65-F5344CB8AC3E}">
        <p14:creationId xmlns:p14="http://schemas.microsoft.com/office/powerpoint/2010/main" val="415539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86E0A-5F0B-4714-9F3F-A657616EC07A}"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A9F15-17E0-46D3-9BDE-CE7FDC83F8D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5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86E0A-5F0B-4714-9F3F-A657616EC07A}"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308211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86E0A-5F0B-4714-9F3F-A657616EC07A}"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361743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86E0A-5F0B-4714-9F3F-A657616EC07A}"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42446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86E0A-5F0B-4714-9F3F-A657616EC07A}"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A9F15-17E0-46D3-9BDE-CE7FDC83F8D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1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86E0A-5F0B-4714-9F3F-A657616EC07A}"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362380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86E0A-5F0B-4714-9F3F-A657616EC07A}"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276464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86E0A-5F0B-4714-9F3F-A657616EC07A}"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227482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A86E0A-5F0B-4714-9F3F-A657616EC07A}" type="datetimeFigureOut">
              <a:rPr lang="en-GB" smtClean="0"/>
              <a:t>18/11/2021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26695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A86E0A-5F0B-4714-9F3F-A657616EC07A}" type="datetimeFigureOut">
              <a:rPr lang="en-GB" smtClean="0"/>
              <a:t>18/11/2021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2A9F15-17E0-46D3-9BDE-CE7FDC83F8D0}" type="slidenum">
              <a:rPr lang="en-GB" smtClean="0"/>
              <a:t>‹#›</a:t>
            </a:fld>
            <a:endParaRPr lang="en-GB"/>
          </a:p>
        </p:txBody>
      </p:sp>
    </p:spTree>
    <p:extLst>
      <p:ext uri="{BB962C8B-B14F-4D97-AF65-F5344CB8AC3E}">
        <p14:creationId xmlns:p14="http://schemas.microsoft.com/office/powerpoint/2010/main" val="324830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A86E0A-5F0B-4714-9F3F-A657616EC07A}"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A9F15-17E0-46D3-9BDE-CE7FDC83F8D0}" type="slidenum">
              <a:rPr lang="en-GB" smtClean="0"/>
              <a:t>‹#›</a:t>
            </a:fld>
            <a:endParaRPr lang="en-GB"/>
          </a:p>
        </p:txBody>
      </p:sp>
    </p:spTree>
    <p:extLst>
      <p:ext uri="{BB962C8B-B14F-4D97-AF65-F5344CB8AC3E}">
        <p14:creationId xmlns:p14="http://schemas.microsoft.com/office/powerpoint/2010/main" val="88208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A86E0A-5F0B-4714-9F3F-A657616EC07A}" type="datetimeFigureOut">
              <a:rPr lang="en-GB" smtClean="0"/>
              <a:t>18/11/2021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2A9F15-17E0-46D3-9BDE-CE7FDC83F8D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55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Stochastic data adapted AMOC box models</a:t>
            </a:r>
            <a:endParaRPr lang="en-GB" dirty="0"/>
          </a:p>
        </p:txBody>
      </p:sp>
      <p:sp>
        <p:nvSpPr>
          <p:cNvPr id="3" name="Subtitle 2"/>
          <p:cNvSpPr>
            <a:spLocks noGrp="1"/>
          </p:cNvSpPr>
          <p:nvPr>
            <p:ph type="subTitle" idx="1"/>
          </p:nvPr>
        </p:nvSpPr>
        <p:spPr/>
        <p:txBody>
          <a:bodyPr/>
          <a:lstStyle/>
          <a:p>
            <a:r>
              <a:rPr lang="en-GB" dirty="0" smtClean="0"/>
              <a:t>Ruth Chapman</a:t>
            </a:r>
          </a:p>
          <a:p>
            <a:r>
              <a:rPr lang="en-GB" dirty="0" smtClean="0"/>
              <a:t>Supervised by Peter </a:t>
            </a:r>
            <a:r>
              <a:rPr lang="en-GB" dirty="0" err="1" smtClean="0"/>
              <a:t>ashwin</a:t>
            </a:r>
            <a:r>
              <a:rPr lang="en-GB" dirty="0" smtClean="0"/>
              <a:t> and Richard wood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82" y="221867"/>
            <a:ext cx="3402270" cy="13985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8870" y="25097"/>
            <a:ext cx="1595358" cy="1595358"/>
          </a:xfrm>
          <a:prstGeom prst="rect">
            <a:avLst/>
          </a:prstGeom>
        </p:spPr>
      </p:pic>
    </p:spTree>
    <p:extLst>
      <p:ext uri="{BB962C8B-B14F-4D97-AF65-F5344CB8AC3E}">
        <p14:creationId xmlns:p14="http://schemas.microsoft.com/office/powerpoint/2010/main" val="188793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Five-box model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9993"/>
            <a:ext cx="8223673" cy="3949903"/>
          </a:xfrm>
          <a:prstGeom prst="rect">
            <a:avLst/>
          </a:prstGeom>
        </p:spPr>
      </p:pic>
      <p:sp>
        <p:nvSpPr>
          <p:cNvPr id="5" name="TextBox 4"/>
          <p:cNvSpPr txBox="1"/>
          <p:nvPr/>
        </p:nvSpPr>
        <p:spPr>
          <a:xfrm>
            <a:off x="28572" y="6414520"/>
            <a:ext cx="11401425" cy="646331"/>
          </a:xfrm>
          <a:prstGeom prst="rect">
            <a:avLst/>
          </a:prstGeom>
          <a:noFill/>
        </p:spPr>
        <p:txBody>
          <a:bodyPr wrap="square" rtlCol="0">
            <a:spAutoFit/>
          </a:bodyPr>
          <a:lstStyle/>
          <a:p>
            <a:r>
              <a:rPr lang="en-GB" dirty="0" err="1" smtClean="0">
                <a:solidFill>
                  <a:schemeClr val="bg1"/>
                </a:solidFill>
              </a:rPr>
              <a:t>H.Alkhayuon</a:t>
            </a:r>
            <a:r>
              <a:rPr lang="en-GB" dirty="0" smtClean="0">
                <a:solidFill>
                  <a:schemeClr val="bg1"/>
                </a:solidFill>
              </a:rPr>
              <a:t> et. Al., 2019, </a:t>
            </a:r>
            <a:r>
              <a:rPr lang="en-GB" dirty="0" err="1" smtClean="0">
                <a:solidFill>
                  <a:schemeClr val="bg1"/>
                </a:solidFill>
              </a:rPr>
              <a:t>Proc.R.Soc</a:t>
            </a:r>
            <a:r>
              <a:rPr lang="en-GB" dirty="0" smtClean="0">
                <a:solidFill>
                  <a:schemeClr val="bg1"/>
                </a:solidFill>
              </a:rPr>
              <a:t>, A475, 2090051 and </a:t>
            </a:r>
            <a:r>
              <a:rPr lang="en-GB" dirty="0">
                <a:solidFill>
                  <a:schemeClr val="bg1"/>
                </a:solidFill>
              </a:rPr>
              <a:t>Wood, R. et al. (2019), Climate Dynamics, 53(11), 6815-6834</a:t>
            </a:r>
          </a:p>
          <a:p>
            <a:r>
              <a:rPr lang="en-GB" dirty="0" smtClean="0">
                <a:solidFill>
                  <a:schemeClr val="bg1"/>
                </a:solidFill>
              </a:rPr>
              <a:t> </a:t>
            </a:r>
            <a:endParaRPr lang="en-GB" dirty="0">
              <a:solidFill>
                <a:schemeClr val="bg1"/>
              </a:solidFill>
            </a:endParaRPr>
          </a:p>
        </p:txBody>
      </p:sp>
      <p:sp>
        <p:nvSpPr>
          <p:cNvPr id="6" name="TextBox 5"/>
          <p:cNvSpPr txBox="1"/>
          <p:nvPr/>
        </p:nvSpPr>
        <p:spPr>
          <a:xfrm>
            <a:off x="8035987" y="2584915"/>
            <a:ext cx="3952813" cy="2862322"/>
          </a:xfrm>
          <a:prstGeom prst="rect">
            <a:avLst/>
          </a:prstGeom>
          <a:noFill/>
        </p:spPr>
        <p:txBody>
          <a:bodyPr wrap="none" rtlCol="0">
            <a:spAutoFit/>
          </a:bodyPr>
          <a:lstStyle/>
          <a:p>
            <a:r>
              <a:rPr lang="en-GB" dirty="0" smtClean="0"/>
              <a:t>F are Freshwater surface fluxes</a:t>
            </a:r>
          </a:p>
          <a:p>
            <a:r>
              <a:rPr lang="en-GB" dirty="0" smtClean="0"/>
              <a:t>K are wind driven fluxes</a:t>
            </a:r>
          </a:p>
          <a:p>
            <a:r>
              <a:rPr lang="en-GB" dirty="0" smtClean="0"/>
              <a:t>Eta is a mixing parameter</a:t>
            </a:r>
          </a:p>
          <a:p>
            <a:r>
              <a:rPr lang="en-GB" dirty="0"/>
              <a:t>q</a:t>
            </a:r>
            <a:r>
              <a:rPr lang="en-GB" dirty="0" smtClean="0"/>
              <a:t> is the </a:t>
            </a:r>
            <a:r>
              <a:rPr lang="en-GB" dirty="0" err="1" smtClean="0"/>
              <a:t>advective</a:t>
            </a:r>
            <a:r>
              <a:rPr lang="en-GB" dirty="0" smtClean="0"/>
              <a:t> flux due to AMOC</a:t>
            </a:r>
          </a:p>
          <a:p>
            <a:r>
              <a:rPr lang="en-GB" dirty="0" smtClean="0"/>
              <a:t>Gamma is proportion of cold water path</a:t>
            </a:r>
          </a:p>
          <a:p>
            <a:r>
              <a:rPr lang="en-GB" dirty="0" smtClean="0"/>
              <a:t>S = Southern Ocean</a:t>
            </a:r>
          </a:p>
          <a:p>
            <a:r>
              <a:rPr lang="en-GB" dirty="0" smtClean="0"/>
              <a:t>T = Tropical Ocean</a:t>
            </a:r>
          </a:p>
          <a:p>
            <a:r>
              <a:rPr lang="en-GB" dirty="0" smtClean="0"/>
              <a:t>N = North Atlantic</a:t>
            </a:r>
          </a:p>
          <a:p>
            <a:r>
              <a:rPr lang="en-GB" dirty="0" smtClean="0"/>
              <a:t>IP = Indo-Pacific</a:t>
            </a:r>
          </a:p>
          <a:p>
            <a:r>
              <a:rPr lang="en-GB" dirty="0" smtClean="0"/>
              <a:t>B = Bottom Waters</a:t>
            </a:r>
            <a:endParaRPr lang="en-GB" dirty="0"/>
          </a:p>
        </p:txBody>
      </p:sp>
    </p:spTree>
    <p:extLst>
      <p:ext uri="{BB962C8B-B14F-4D97-AF65-F5344CB8AC3E}">
        <p14:creationId xmlns:p14="http://schemas.microsoft.com/office/powerpoint/2010/main" val="178429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94359"/>
            <a:ext cx="3200400" cy="1041936"/>
          </a:xfrm>
        </p:spPr>
        <p:txBody>
          <a:bodyPr/>
          <a:lstStyle/>
          <a:p>
            <a:r>
              <a:rPr lang="en-GB" dirty="0" smtClean="0"/>
              <a:t>Five Box model Equations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680" y="324091"/>
            <a:ext cx="7477246" cy="6157732"/>
          </a:xfrm>
        </p:spPr>
      </p:pic>
      <p:sp>
        <p:nvSpPr>
          <p:cNvPr id="8" name="Text Placeholder 3"/>
          <p:cNvSpPr txBox="1">
            <a:spLocks/>
          </p:cNvSpPr>
          <p:nvPr/>
        </p:nvSpPr>
        <p:spPr>
          <a:xfrm>
            <a:off x="341453" y="5929312"/>
            <a:ext cx="3084653" cy="661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GB" sz="1800" dirty="0" smtClean="0"/>
              <a:t>Wood, R. et al. (2019), Climate Dynamics, 53(11), 6815-6834</a:t>
            </a:r>
            <a:endParaRPr lang="en-GB" sz="1800" dirty="0"/>
          </a:p>
        </p:txBody>
      </p:sp>
      <p:sp>
        <p:nvSpPr>
          <p:cNvPr id="9" name="Title 5"/>
          <p:cNvSpPr txBox="1">
            <a:spLocks/>
          </p:cNvSpPr>
          <p:nvPr/>
        </p:nvSpPr>
        <p:spPr>
          <a:xfrm>
            <a:off x="341453" y="2013995"/>
            <a:ext cx="3200400" cy="2095525"/>
          </a:xfrm>
          <a:prstGeom prst="rect">
            <a:avLst/>
          </a:prstGeom>
          <a:ln w="28575">
            <a:solidFill>
              <a:schemeClr val="bg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sz="4000" dirty="0" smtClean="0"/>
              <a:t>q = </a:t>
            </a:r>
            <a:r>
              <a:rPr lang="el-GR" sz="4000" dirty="0" smtClean="0"/>
              <a:t>λ</a:t>
            </a:r>
            <a:r>
              <a:rPr lang="en-GB" sz="4000" dirty="0" smtClean="0"/>
              <a:t>[</a:t>
            </a:r>
            <a:r>
              <a:rPr lang="el-GR" sz="4000" dirty="0" smtClean="0"/>
              <a:t>α</a:t>
            </a:r>
            <a:r>
              <a:rPr lang="en-GB" sz="4000" dirty="0" smtClean="0"/>
              <a:t>(T</a:t>
            </a:r>
            <a:r>
              <a:rPr lang="en-GB" sz="4000" baseline="-25000" dirty="0" smtClean="0"/>
              <a:t>S</a:t>
            </a:r>
            <a:r>
              <a:rPr lang="en-GB" sz="4000" dirty="0" smtClean="0"/>
              <a:t> – T</a:t>
            </a:r>
            <a:r>
              <a:rPr lang="en-GB" sz="4000" baseline="-25000" dirty="0" smtClean="0"/>
              <a:t>N</a:t>
            </a:r>
            <a:r>
              <a:rPr lang="en-GB" sz="4000" dirty="0" smtClean="0"/>
              <a:t>) + </a:t>
            </a:r>
            <a:r>
              <a:rPr lang="el-GR" sz="4000" dirty="0" smtClean="0"/>
              <a:t>β</a:t>
            </a:r>
            <a:r>
              <a:rPr lang="en-GB" sz="4000" dirty="0" smtClean="0"/>
              <a:t>(S</a:t>
            </a:r>
            <a:r>
              <a:rPr lang="en-GB" sz="4000" baseline="-25000" dirty="0" smtClean="0"/>
              <a:t>N</a:t>
            </a:r>
            <a:r>
              <a:rPr lang="en-GB" sz="4000" dirty="0" smtClean="0"/>
              <a:t> – S</a:t>
            </a:r>
            <a:r>
              <a:rPr lang="en-GB" sz="4000" baseline="-25000" dirty="0" smtClean="0"/>
              <a:t>S</a:t>
            </a:r>
            <a:r>
              <a:rPr lang="en-GB" sz="4000" dirty="0" smtClean="0"/>
              <a:t>)]</a:t>
            </a:r>
            <a:endParaRPr lang="en-GB" sz="4000" dirty="0"/>
          </a:p>
          <a:p>
            <a:endParaRPr lang="en-GB" sz="2000" dirty="0" smtClean="0"/>
          </a:p>
          <a:p>
            <a:r>
              <a:rPr lang="el-GR" sz="2000" dirty="0" smtClean="0"/>
              <a:t>α</a:t>
            </a:r>
            <a:r>
              <a:rPr lang="en-GB" sz="2000" dirty="0" smtClean="0"/>
              <a:t>,</a:t>
            </a:r>
            <a:r>
              <a:rPr lang="el-GR" sz="2000" dirty="0" smtClean="0"/>
              <a:t>β</a:t>
            </a:r>
            <a:r>
              <a:rPr lang="en-GB" sz="2000" dirty="0" smtClean="0"/>
              <a:t> are thermal and </a:t>
            </a:r>
            <a:r>
              <a:rPr lang="en-GB" sz="2000" dirty="0" err="1" smtClean="0"/>
              <a:t>haline</a:t>
            </a:r>
            <a:r>
              <a:rPr lang="en-GB" sz="2000" dirty="0" smtClean="0"/>
              <a:t> coefficients</a:t>
            </a:r>
            <a:endParaRPr lang="en-GB" sz="2000" dirty="0"/>
          </a:p>
        </p:txBody>
      </p:sp>
    </p:spTree>
    <p:extLst>
      <p:ext uri="{BB962C8B-B14F-4D97-AF65-F5344CB8AC3E}">
        <p14:creationId xmlns:p14="http://schemas.microsoft.com/office/powerpoint/2010/main" val="260040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box Simplification</a:t>
            </a:r>
            <a:br>
              <a:rPr lang="en-GB" dirty="0" smtClean="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3656" y="370581"/>
            <a:ext cx="7751557" cy="5127394"/>
          </a:xfrm>
        </p:spPr>
      </p:pic>
      <p:sp>
        <p:nvSpPr>
          <p:cNvPr id="6" name="Title 5"/>
          <p:cNvSpPr txBox="1">
            <a:spLocks/>
          </p:cNvSpPr>
          <p:nvPr/>
        </p:nvSpPr>
        <p:spPr>
          <a:xfrm>
            <a:off x="341453" y="2754774"/>
            <a:ext cx="3200400" cy="2095525"/>
          </a:xfrm>
          <a:prstGeom prst="rect">
            <a:avLst/>
          </a:prstGeom>
          <a:ln w="28575">
            <a:solidFill>
              <a:schemeClr val="bg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sz="4000" dirty="0" smtClean="0"/>
              <a:t>q = </a:t>
            </a:r>
            <a:r>
              <a:rPr lang="el-GR" sz="4000" dirty="0" smtClean="0"/>
              <a:t>λ</a:t>
            </a:r>
            <a:r>
              <a:rPr lang="en-GB" sz="4000" dirty="0" smtClean="0"/>
              <a:t>[</a:t>
            </a:r>
            <a:r>
              <a:rPr lang="el-GR" sz="4000" dirty="0" smtClean="0"/>
              <a:t>α</a:t>
            </a:r>
            <a:r>
              <a:rPr lang="en-GB" sz="4000" dirty="0" smtClean="0"/>
              <a:t>(T</a:t>
            </a:r>
            <a:r>
              <a:rPr lang="en-GB" sz="4000" baseline="-25000" dirty="0" smtClean="0"/>
              <a:t>S</a:t>
            </a:r>
            <a:r>
              <a:rPr lang="en-GB" sz="4000" dirty="0" smtClean="0"/>
              <a:t> – T</a:t>
            </a:r>
            <a:r>
              <a:rPr lang="en-GB" sz="4000" baseline="-25000" dirty="0" smtClean="0"/>
              <a:t>N</a:t>
            </a:r>
            <a:r>
              <a:rPr lang="en-GB" sz="4000" dirty="0" smtClean="0"/>
              <a:t>) + </a:t>
            </a:r>
            <a:r>
              <a:rPr lang="el-GR" sz="4000" dirty="0" smtClean="0"/>
              <a:t>β</a:t>
            </a:r>
            <a:r>
              <a:rPr lang="en-GB" sz="4000" dirty="0" smtClean="0"/>
              <a:t>(S</a:t>
            </a:r>
            <a:r>
              <a:rPr lang="en-GB" sz="4000" baseline="-25000" dirty="0" smtClean="0"/>
              <a:t>N</a:t>
            </a:r>
            <a:r>
              <a:rPr lang="en-GB" sz="4000" dirty="0" smtClean="0"/>
              <a:t> – S</a:t>
            </a:r>
            <a:r>
              <a:rPr lang="en-GB" sz="4000" baseline="-25000" dirty="0" smtClean="0"/>
              <a:t>S</a:t>
            </a:r>
            <a:r>
              <a:rPr lang="en-GB" sz="4000" dirty="0" smtClean="0"/>
              <a:t>)]</a:t>
            </a:r>
            <a:endParaRPr lang="en-GB" sz="4000" dirty="0"/>
          </a:p>
          <a:p>
            <a:endParaRPr lang="en-GB" sz="2000" dirty="0" smtClean="0"/>
          </a:p>
          <a:p>
            <a:r>
              <a:rPr lang="el-GR" sz="2000" dirty="0" smtClean="0"/>
              <a:t>α</a:t>
            </a:r>
            <a:r>
              <a:rPr lang="en-GB" sz="2000" dirty="0" smtClean="0"/>
              <a:t>,</a:t>
            </a:r>
            <a:r>
              <a:rPr lang="el-GR" sz="2000" dirty="0" smtClean="0"/>
              <a:t>β</a:t>
            </a:r>
            <a:r>
              <a:rPr lang="en-GB" sz="2000" dirty="0" smtClean="0"/>
              <a:t> are thermal and </a:t>
            </a:r>
            <a:r>
              <a:rPr lang="en-GB" sz="2000" dirty="0" err="1" smtClean="0"/>
              <a:t>haline</a:t>
            </a:r>
            <a:r>
              <a:rPr lang="en-GB" sz="2000" dirty="0" smtClean="0"/>
              <a:t> coefficients</a:t>
            </a:r>
            <a:endParaRPr lang="en-GB" sz="2000" dirty="0"/>
          </a:p>
        </p:txBody>
      </p:sp>
      <p:sp>
        <p:nvSpPr>
          <p:cNvPr id="7" name="Text Placeholder 3"/>
          <p:cNvSpPr txBox="1">
            <a:spLocks/>
          </p:cNvSpPr>
          <p:nvPr/>
        </p:nvSpPr>
        <p:spPr>
          <a:xfrm>
            <a:off x="341453" y="5929312"/>
            <a:ext cx="3084653" cy="661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GB" sz="1800" dirty="0" smtClean="0"/>
              <a:t>Wood, R. et al. (2019), Climate Dynamics, 53(11), 6815-6834</a:t>
            </a:r>
            <a:endParaRPr lang="en-GB" sz="1800" dirty="0"/>
          </a:p>
        </p:txBody>
      </p:sp>
    </p:spTree>
    <p:extLst>
      <p:ext uri="{BB962C8B-B14F-4D97-AF65-F5344CB8AC3E}">
        <p14:creationId xmlns:p14="http://schemas.microsoft.com/office/powerpoint/2010/main" val="81043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aiming for?</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925910"/>
            <a:ext cx="6492875" cy="4869656"/>
          </a:xfrm>
        </p:spPr>
      </p:pic>
      <p:sp>
        <p:nvSpPr>
          <p:cNvPr id="6" name="Text Placeholder 3"/>
          <p:cNvSpPr>
            <a:spLocks noGrp="1"/>
          </p:cNvSpPr>
          <p:nvPr>
            <p:ph type="body" sz="half" idx="2"/>
          </p:nvPr>
        </p:nvSpPr>
        <p:spPr>
          <a:xfrm>
            <a:off x="457200" y="5600700"/>
            <a:ext cx="3200400" cy="704503"/>
          </a:xfrm>
        </p:spPr>
        <p:txBody>
          <a:bodyPr>
            <a:normAutofit/>
          </a:bodyPr>
          <a:lstStyle/>
          <a:p>
            <a:r>
              <a:rPr lang="en-GB" sz="1800" dirty="0" smtClean="0"/>
              <a:t>Wood, R. et al. (2019), Climate Dynamics, 53(11), 6815-6834</a:t>
            </a:r>
            <a:endParaRPr lang="en-GB" sz="1800" dirty="0"/>
          </a:p>
        </p:txBody>
      </p:sp>
    </p:spTree>
    <p:extLst>
      <p:ext uri="{BB962C8B-B14F-4D97-AF65-F5344CB8AC3E}">
        <p14:creationId xmlns:p14="http://schemas.microsoft.com/office/powerpoint/2010/main" val="74050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918862"/>
          </a:xfrm>
        </p:spPr>
        <p:txBody>
          <a:bodyPr/>
          <a:lstStyle/>
          <a:p>
            <a:r>
              <a:rPr lang="en-GB" dirty="0" smtClean="0"/>
              <a:t>Hosing function over 5000 years, referred to as H11</a:t>
            </a:r>
            <a:endParaRPr lang="en-GB" dirty="0"/>
          </a:p>
        </p:txBody>
      </p:sp>
      <p:sp>
        <p:nvSpPr>
          <p:cNvPr id="4" name="Text Placeholder 3"/>
          <p:cNvSpPr>
            <a:spLocks noGrp="1"/>
          </p:cNvSpPr>
          <p:nvPr>
            <p:ph type="body" sz="half" idx="2"/>
          </p:nvPr>
        </p:nvSpPr>
        <p:spPr>
          <a:xfrm>
            <a:off x="457200" y="5657850"/>
            <a:ext cx="3200400" cy="647353"/>
          </a:xfrm>
        </p:spPr>
        <p:txBody>
          <a:bodyPr/>
          <a:lstStyle/>
          <a:p>
            <a:r>
              <a:rPr lang="en-GB" sz="1600" dirty="0">
                <a:solidFill>
                  <a:schemeClr val="bg1"/>
                </a:solidFill>
              </a:rPr>
              <a:t>Hawkins et.al., 2011, </a:t>
            </a:r>
            <a:r>
              <a:rPr lang="en-GB" sz="1800" dirty="0">
                <a:solidFill>
                  <a:schemeClr val="bg1"/>
                </a:solidFill>
              </a:rPr>
              <a:t>Geophysical</a:t>
            </a:r>
            <a:r>
              <a:rPr lang="en-GB" sz="1600" dirty="0">
                <a:solidFill>
                  <a:schemeClr val="bg1"/>
                </a:solidFill>
              </a:rPr>
              <a:t> Research Letters 38(10)</a:t>
            </a:r>
          </a:p>
          <a:p>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525" y="594359"/>
            <a:ext cx="6244656" cy="4683493"/>
          </a:xfrm>
          <a:prstGeom prst="rect">
            <a:avLst/>
          </a:prstGeom>
        </p:spPr>
      </p:pic>
    </p:spTree>
    <p:extLst>
      <p:ext uri="{BB962C8B-B14F-4D97-AF65-F5344CB8AC3E}">
        <p14:creationId xmlns:p14="http://schemas.microsoft.com/office/powerpoint/2010/main" val="72104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246016"/>
          </a:xfrm>
        </p:spPr>
        <p:txBody>
          <a:bodyPr>
            <a:normAutofit/>
          </a:bodyPr>
          <a:lstStyle/>
          <a:p>
            <a:r>
              <a:rPr lang="en-GB" dirty="0" smtClean="0"/>
              <a:t>Hosing Functions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439" y="154520"/>
            <a:ext cx="7840494" cy="6512497"/>
          </a:xfrm>
          <a:prstGeom prst="rect">
            <a:avLst/>
          </a:prstGeom>
        </p:spPr>
      </p:pic>
      <p:sp>
        <p:nvSpPr>
          <p:cNvPr id="5" name="TextBox 4"/>
          <p:cNvSpPr txBox="1"/>
          <p:nvPr/>
        </p:nvSpPr>
        <p:spPr>
          <a:xfrm>
            <a:off x="457200" y="2222339"/>
            <a:ext cx="2905245" cy="1938992"/>
          </a:xfrm>
          <a:prstGeom prst="rect">
            <a:avLst/>
          </a:prstGeom>
          <a:noFill/>
        </p:spPr>
        <p:txBody>
          <a:bodyPr wrap="square" rtlCol="0">
            <a:spAutoFit/>
          </a:bodyPr>
          <a:lstStyle/>
          <a:p>
            <a:r>
              <a:rPr lang="en-GB" sz="2000" dirty="0" smtClean="0">
                <a:solidFill>
                  <a:schemeClr val="bg1"/>
                </a:solidFill>
              </a:rPr>
              <a:t>A reproduced versions of Wood et.al.,2019 with the three and five box model forced under the H11 forcing</a:t>
            </a:r>
          </a:p>
          <a:p>
            <a:endParaRPr lang="en-GB" sz="2000" dirty="0">
              <a:solidFill>
                <a:schemeClr val="bg1"/>
              </a:solidFill>
            </a:endParaRPr>
          </a:p>
        </p:txBody>
      </p:sp>
    </p:spTree>
    <p:extLst>
      <p:ext uri="{BB962C8B-B14F-4D97-AF65-F5344CB8AC3E}">
        <p14:creationId xmlns:p14="http://schemas.microsoft.com/office/powerpoint/2010/main" val="281827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Bifurcation and rate-dependent </a:t>
            </a:r>
            <a:r>
              <a:rPr lang="en-GB" dirty="0" smtClean="0"/>
              <a:t>tipping</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83868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Bifurcation Diagram of box model</a:t>
            </a:r>
            <a:br>
              <a:rPr lang="en-GB" dirty="0" smtClean="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9955" y="86550"/>
            <a:ext cx="6817488" cy="6623855"/>
          </a:xfrm>
        </p:spPr>
      </p:pic>
      <p:sp>
        <p:nvSpPr>
          <p:cNvPr id="4" name="Text Placeholder 3"/>
          <p:cNvSpPr>
            <a:spLocks noGrp="1"/>
          </p:cNvSpPr>
          <p:nvPr>
            <p:ph type="body" sz="half" idx="2"/>
          </p:nvPr>
        </p:nvSpPr>
        <p:spPr>
          <a:xfrm>
            <a:off x="457200" y="5543550"/>
            <a:ext cx="3200400" cy="761654"/>
          </a:xfrm>
        </p:spPr>
        <p:txBody>
          <a:bodyPr>
            <a:normAutofit/>
          </a:bodyPr>
          <a:lstStyle/>
          <a:p>
            <a:r>
              <a:rPr lang="en-GB" sz="1800" dirty="0" err="1">
                <a:solidFill>
                  <a:schemeClr val="bg1"/>
                </a:solidFill>
              </a:rPr>
              <a:t>H.Alkhayuon</a:t>
            </a:r>
            <a:r>
              <a:rPr lang="en-GB" sz="1800" dirty="0">
                <a:solidFill>
                  <a:schemeClr val="bg1"/>
                </a:solidFill>
              </a:rPr>
              <a:t> et. Al., </a:t>
            </a:r>
            <a:r>
              <a:rPr lang="en-GB" sz="1800" dirty="0" smtClean="0">
                <a:solidFill>
                  <a:schemeClr val="bg1"/>
                </a:solidFill>
              </a:rPr>
              <a:t>2019, </a:t>
            </a:r>
            <a:r>
              <a:rPr lang="en-GB" sz="1800" dirty="0" err="1">
                <a:solidFill>
                  <a:schemeClr val="bg1"/>
                </a:solidFill>
              </a:rPr>
              <a:t>Proc.R.Soc</a:t>
            </a:r>
            <a:r>
              <a:rPr lang="en-GB" sz="1800" dirty="0">
                <a:solidFill>
                  <a:schemeClr val="bg1"/>
                </a:solidFill>
              </a:rPr>
              <a:t>, A475, 2090051</a:t>
            </a:r>
          </a:p>
          <a:p>
            <a:endParaRPr lang="en-GB" sz="1800" dirty="0"/>
          </a:p>
        </p:txBody>
      </p:sp>
      <p:cxnSp>
        <p:nvCxnSpPr>
          <p:cNvPr id="8" name="Straight Connector 7"/>
          <p:cNvCxnSpPr/>
          <p:nvPr/>
        </p:nvCxnSpPr>
        <p:spPr>
          <a:xfrm>
            <a:off x="5625296" y="717630"/>
            <a:ext cx="17048" cy="2089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77651" y="717630"/>
            <a:ext cx="17048" cy="2089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38530" y="717630"/>
            <a:ext cx="17048" cy="2089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01651" y="717630"/>
            <a:ext cx="17048" cy="2089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27221" y="717630"/>
            <a:ext cx="17048" cy="208936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91501" y="275432"/>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1</a:t>
            </a:r>
            <a:endParaRPr lang="en-GB" b="1" dirty="0">
              <a:solidFill>
                <a:schemeClr val="accent1"/>
              </a:solidFill>
            </a:endParaRPr>
          </a:p>
        </p:txBody>
      </p:sp>
      <p:sp>
        <p:nvSpPr>
          <p:cNvPr id="15" name="TextBox 14"/>
          <p:cNvSpPr txBox="1"/>
          <p:nvPr/>
        </p:nvSpPr>
        <p:spPr>
          <a:xfrm>
            <a:off x="6206779" y="275432"/>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solidFill>
                  <a:schemeClr val="accent1"/>
                </a:solidFill>
              </a:rPr>
              <a:t>2</a:t>
            </a:r>
          </a:p>
        </p:txBody>
      </p:sp>
      <p:sp>
        <p:nvSpPr>
          <p:cNvPr id="16" name="TextBox 15"/>
          <p:cNvSpPr txBox="1"/>
          <p:nvPr/>
        </p:nvSpPr>
        <p:spPr>
          <a:xfrm>
            <a:off x="7004735" y="273999"/>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3</a:t>
            </a:r>
            <a:endParaRPr lang="en-GB" b="1" dirty="0">
              <a:solidFill>
                <a:schemeClr val="accent1"/>
              </a:solidFill>
            </a:endParaRPr>
          </a:p>
        </p:txBody>
      </p:sp>
      <p:sp>
        <p:nvSpPr>
          <p:cNvPr id="17" name="TextBox 16"/>
          <p:cNvSpPr txBox="1"/>
          <p:nvPr/>
        </p:nvSpPr>
        <p:spPr>
          <a:xfrm>
            <a:off x="7659332" y="273999"/>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solidFill>
                  <a:schemeClr val="accent1"/>
                </a:solidFill>
              </a:rPr>
              <a:t>4</a:t>
            </a:r>
          </a:p>
        </p:txBody>
      </p:sp>
      <p:sp>
        <p:nvSpPr>
          <p:cNvPr id="18" name="TextBox 17"/>
          <p:cNvSpPr txBox="1"/>
          <p:nvPr/>
        </p:nvSpPr>
        <p:spPr>
          <a:xfrm>
            <a:off x="8493426" y="273999"/>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5</a:t>
            </a:r>
            <a:endParaRPr lang="en-GB" b="1" dirty="0">
              <a:solidFill>
                <a:schemeClr val="accent1"/>
              </a:solidFill>
            </a:endParaRPr>
          </a:p>
        </p:txBody>
      </p:sp>
      <p:sp>
        <p:nvSpPr>
          <p:cNvPr id="19" name="TextBox 18"/>
          <p:cNvSpPr txBox="1"/>
          <p:nvPr/>
        </p:nvSpPr>
        <p:spPr>
          <a:xfrm>
            <a:off x="5323610" y="3398477"/>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1</a:t>
            </a:r>
            <a:endParaRPr lang="en-GB" b="1" dirty="0">
              <a:solidFill>
                <a:schemeClr val="accent1"/>
              </a:solidFill>
            </a:endParaRPr>
          </a:p>
        </p:txBody>
      </p:sp>
      <p:sp>
        <p:nvSpPr>
          <p:cNvPr id="20" name="TextBox 19"/>
          <p:cNvSpPr txBox="1"/>
          <p:nvPr/>
        </p:nvSpPr>
        <p:spPr>
          <a:xfrm>
            <a:off x="7155578" y="3398477"/>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solidFill>
                  <a:schemeClr val="accent1"/>
                </a:solidFill>
              </a:rPr>
              <a:t>2</a:t>
            </a:r>
          </a:p>
        </p:txBody>
      </p:sp>
      <p:sp>
        <p:nvSpPr>
          <p:cNvPr id="21" name="TextBox 20"/>
          <p:cNvSpPr txBox="1"/>
          <p:nvPr/>
        </p:nvSpPr>
        <p:spPr>
          <a:xfrm>
            <a:off x="9155662" y="3878969"/>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3</a:t>
            </a:r>
            <a:endParaRPr lang="en-GB" b="1" dirty="0">
              <a:solidFill>
                <a:schemeClr val="accent1"/>
              </a:solidFill>
            </a:endParaRPr>
          </a:p>
        </p:txBody>
      </p:sp>
      <p:sp>
        <p:nvSpPr>
          <p:cNvPr id="22" name="TextBox 21"/>
          <p:cNvSpPr txBox="1"/>
          <p:nvPr/>
        </p:nvSpPr>
        <p:spPr>
          <a:xfrm>
            <a:off x="9155662" y="2273128"/>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a:solidFill>
                  <a:schemeClr val="accent1"/>
                </a:solidFill>
              </a:rPr>
              <a:t>4</a:t>
            </a:r>
          </a:p>
        </p:txBody>
      </p:sp>
      <p:sp>
        <p:nvSpPr>
          <p:cNvPr id="23" name="TextBox 22"/>
          <p:cNvSpPr txBox="1"/>
          <p:nvPr/>
        </p:nvSpPr>
        <p:spPr>
          <a:xfrm>
            <a:off x="9155662" y="482621"/>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5</a:t>
            </a:r>
            <a:endParaRPr lang="en-GB" b="1" dirty="0">
              <a:solidFill>
                <a:schemeClr val="accent1"/>
              </a:solidFill>
            </a:endParaRPr>
          </a:p>
        </p:txBody>
      </p:sp>
    </p:spTree>
    <p:extLst>
      <p:ext uri="{BB962C8B-B14F-4D97-AF65-F5344CB8AC3E}">
        <p14:creationId xmlns:p14="http://schemas.microsoft.com/office/powerpoint/2010/main" val="338615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767"/>
            <a:ext cx="3200400" cy="2609592"/>
          </a:xfrm>
        </p:spPr>
        <p:txBody>
          <a:bodyPr>
            <a:normAutofit/>
          </a:bodyPr>
          <a:lstStyle/>
          <a:p>
            <a:r>
              <a:rPr lang="en-GB" dirty="0" smtClean="0"/>
              <a:t>Bifurcation tipping for three-box model</a:t>
            </a:r>
            <a:br>
              <a:rPr lang="en-GB" dirty="0" smtClean="0"/>
            </a:br>
            <a:r>
              <a:rPr lang="en-GB" dirty="0"/>
              <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9634" y="270767"/>
            <a:ext cx="7632184" cy="6416359"/>
          </a:xfrm>
        </p:spPr>
      </p:pic>
      <p:sp>
        <p:nvSpPr>
          <p:cNvPr id="9" name="TextBox 8"/>
          <p:cNvSpPr txBox="1"/>
          <p:nvPr/>
        </p:nvSpPr>
        <p:spPr>
          <a:xfrm>
            <a:off x="304800" y="5649835"/>
            <a:ext cx="3505200" cy="646331"/>
          </a:xfrm>
          <a:prstGeom prst="rect">
            <a:avLst/>
          </a:prstGeom>
          <a:noFill/>
        </p:spPr>
        <p:txBody>
          <a:bodyPr wrap="square" rtlCol="0">
            <a:spAutoFit/>
          </a:bodyPr>
          <a:lstStyle/>
          <a:p>
            <a:r>
              <a:rPr lang="en-GB" dirty="0" err="1" smtClean="0">
                <a:solidFill>
                  <a:schemeClr val="bg1"/>
                </a:solidFill>
              </a:rPr>
              <a:t>H.Alkhayuon</a:t>
            </a:r>
            <a:r>
              <a:rPr lang="en-GB" dirty="0" smtClean="0">
                <a:solidFill>
                  <a:schemeClr val="bg1"/>
                </a:solidFill>
              </a:rPr>
              <a:t> et.al., 2019, </a:t>
            </a:r>
            <a:r>
              <a:rPr lang="en-GB" dirty="0" err="1" smtClean="0">
                <a:solidFill>
                  <a:schemeClr val="bg1"/>
                </a:solidFill>
              </a:rPr>
              <a:t>Proc.R.Soc</a:t>
            </a:r>
            <a:r>
              <a:rPr lang="en-GB" dirty="0" smtClean="0">
                <a:solidFill>
                  <a:schemeClr val="bg1"/>
                </a:solidFill>
              </a:rPr>
              <a:t>, A475, 2090051</a:t>
            </a:r>
            <a:endParaRPr lang="en-GB"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255326"/>
            <a:ext cx="3088899" cy="2316674"/>
          </a:xfrm>
          <a:prstGeom prst="rect">
            <a:avLst/>
          </a:prstGeom>
        </p:spPr>
      </p:pic>
      <p:sp>
        <p:nvSpPr>
          <p:cNvPr id="5" name="TextBox 4"/>
          <p:cNvSpPr txBox="1"/>
          <p:nvPr/>
        </p:nvSpPr>
        <p:spPr>
          <a:xfrm>
            <a:off x="1314075" y="2642751"/>
            <a:ext cx="1742528" cy="369332"/>
          </a:xfrm>
          <a:prstGeom prst="rect">
            <a:avLst/>
          </a:prstGeom>
          <a:noFill/>
        </p:spPr>
        <p:txBody>
          <a:bodyPr wrap="none" rtlCol="0">
            <a:spAutoFit/>
          </a:bodyPr>
          <a:lstStyle/>
          <a:p>
            <a:r>
              <a:rPr lang="en-GB" dirty="0" err="1" smtClean="0"/>
              <a:t>Tpert</a:t>
            </a:r>
            <a:r>
              <a:rPr lang="en-GB" dirty="0" smtClean="0"/>
              <a:t> = 230years</a:t>
            </a:r>
            <a:endParaRPr lang="en-GB" dirty="0"/>
          </a:p>
        </p:txBody>
      </p:sp>
    </p:spTree>
    <p:extLst>
      <p:ext uri="{BB962C8B-B14F-4D97-AF65-F5344CB8AC3E}">
        <p14:creationId xmlns:p14="http://schemas.microsoft.com/office/powerpoint/2010/main" val="354316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735561"/>
            <a:ext cx="3505200" cy="646331"/>
          </a:xfrm>
          <a:prstGeom prst="rect">
            <a:avLst/>
          </a:prstGeom>
          <a:noFill/>
        </p:spPr>
        <p:txBody>
          <a:bodyPr wrap="square" rtlCol="0">
            <a:spAutoFit/>
          </a:bodyPr>
          <a:lstStyle/>
          <a:p>
            <a:r>
              <a:rPr lang="en-GB" dirty="0" err="1" smtClean="0">
                <a:solidFill>
                  <a:schemeClr val="bg1"/>
                </a:solidFill>
              </a:rPr>
              <a:t>H.Alkhayuon</a:t>
            </a:r>
            <a:r>
              <a:rPr lang="en-GB" dirty="0" smtClean="0">
                <a:solidFill>
                  <a:schemeClr val="bg1"/>
                </a:solidFill>
              </a:rPr>
              <a:t> et.al., 2019, </a:t>
            </a:r>
            <a:r>
              <a:rPr lang="en-GB" dirty="0" err="1" smtClean="0">
                <a:solidFill>
                  <a:schemeClr val="bg1"/>
                </a:solidFill>
              </a:rPr>
              <a:t>Proc.R.Soc</a:t>
            </a:r>
            <a:r>
              <a:rPr lang="en-GB" dirty="0" smtClean="0">
                <a:solidFill>
                  <a:schemeClr val="bg1"/>
                </a:solidFill>
              </a:rPr>
              <a:t>, A475, 2090051</a:t>
            </a:r>
            <a:endParaRPr lang="en-GB" dirty="0">
              <a:solidFill>
                <a:schemeClr val="bg1"/>
              </a:solidFill>
            </a:endParaRPr>
          </a:p>
        </p:txBody>
      </p:sp>
      <p:sp>
        <p:nvSpPr>
          <p:cNvPr id="7" name="Title 1"/>
          <p:cNvSpPr>
            <a:spLocks noGrp="1"/>
          </p:cNvSpPr>
          <p:nvPr>
            <p:ph type="title"/>
          </p:nvPr>
        </p:nvSpPr>
        <p:spPr>
          <a:xfrm>
            <a:off x="457200" y="594359"/>
            <a:ext cx="3200400" cy="2286000"/>
          </a:xfrm>
        </p:spPr>
        <p:txBody>
          <a:bodyPr/>
          <a:lstStyle/>
          <a:p>
            <a:r>
              <a:rPr lang="en-GB" dirty="0" smtClean="0"/>
              <a:t>Rate Dependent tipping for three-box model</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689" y="160087"/>
            <a:ext cx="6633433" cy="6697913"/>
          </a:xfrm>
          <a:prstGeom prst="rect">
            <a:avLst/>
          </a:prstGeom>
        </p:spPr>
      </p:pic>
    </p:spTree>
    <p:extLst>
      <p:ext uri="{BB962C8B-B14F-4D97-AF65-F5344CB8AC3E}">
        <p14:creationId xmlns:p14="http://schemas.microsoft.com/office/powerpoint/2010/main" val="311838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800" dirty="0" smtClean="0"/>
              <a:t>Three and Five box model of the AMOC</a:t>
            </a:r>
          </a:p>
          <a:p>
            <a:pPr>
              <a:buFont typeface="Arial" panose="020B0604020202020204" pitchFamily="34" charset="0"/>
              <a:buChar char="•"/>
            </a:pPr>
            <a:r>
              <a:rPr lang="en-GB" sz="2800" dirty="0" smtClean="0"/>
              <a:t>Bifurcation and rate-dependent tipping</a:t>
            </a:r>
          </a:p>
          <a:p>
            <a:pPr>
              <a:buFont typeface="Arial" panose="020B0604020202020204" pitchFamily="34" charset="0"/>
              <a:buChar char="•"/>
            </a:pPr>
            <a:r>
              <a:rPr lang="en-GB" sz="2800" dirty="0" smtClean="0"/>
              <a:t>Noise tipping</a:t>
            </a:r>
          </a:p>
          <a:p>
            <a:pPr>
              <a:buFont typeface="Arial" panose="020B0604020202020204" pitchFamily="34" charset="0"/>
              <a:buChar char="•"/>
            </a:pPr>
            <a:r>
              <a:rPr lang="en-GB" sz="2800" dirty="0" smtClean="0"/>
              <a:t>Noise parameter estimation and results</a:t>
            </a:r>
          </a:p>
          <a:p>
            <a:pPr>
              <a:buFont typeface="Arial" panose="020B0604020202020204" pitchFamily="34" charset="0"/>
              <a:buChar char="•"/>
            </a:pPr>
            <a:r>
              <a:rPr lang="en-GB" sz="2800" dirty="0" smtClean="0"/>
              <a:t>Further work</a:t>
            </a:r>
          </a:p>
          <a:p>
            <a:pPr>
              <a:buFont typeface="Arial" panose="020B0604020202020204" pitchFamily="34" charset="0"/>
              <a:buChar char="•"/>
            </a:pPr>
            <a:endParaRPr lang="en-GB" sz="2800" dirty="0"/>
          </a:p>
        </p:txBody>
      </p:sp>
    </p:spTree>
    <p:extLst>
      <p:ext uri="{BB962C8B-B14F-4D97-AF65-F5344CB8AC3E}">
        <p14:creationId xmlns:p14="http://schemas.microsoft.com/office/powerpoint/2010/main" val="162890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types of tipping</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800" dirty="0" smtClean="0"/>
              <a:t>Bifurcation tipping </a:t>
            </a:r>
            <a:r>
              <a:rPr lang="en-GB" sz="2800" dirty="0" smtClean="0">
                <a:sym typeface="Wingdings" panose="05000000000000000000" pitchFamily="2" charset="2"/>
              </a:rPr>
              <a:t></a:t>
            </a:r>
            <a:endParaRPr lang="en-GB" sz="2800" dirty="0" smtClean="0"/>
          </a:p>
          <a:p>
            <a:pPr>
              <a:buFont typeface="Arial" panose="020B0604020202020204" pitchFamily="34" charset="0"/>
              <a:buChar char="•"/>
            </a:pPr>
            <a:endParaRPr lang="en-GB" sz="2800" dirty="0"/>
          </a:p>
          <a:p>
            <a:pPr>
              <a:buFont typeface="Arial" panose="020B0604020202020204" pitchFamily="34" charset="0"/>
              <a:buChar char="•"/>
            </a:pPr>
            <a:r>
              <a:rPr lang="en-GB" sz="2800" dirty="0" smtClean="0"/>
              <a:t>Rate-dependent tipping </a:t>
            </a:r>
            <a:r>
              <a:rPr lang="en-GB" sz="2800" dirty="0" smtClean="0">
                <a:sym typeface="Wingdings" panose="05000000000000000000" pitchFamily="2" charset="2"/>
              </a:rPr>
              <a:t></a:t>
            </a:r>
            <a:endParaRPr lang="en-GB" sz="2800" dirty="0" smtClean="0"/>
          </a:p>
          <a:p>
            <a:pPr>
              <a:buFont typeface="Arial" panose="020B0604020202020204" pitchFamily="34" charset="0"/>
              <a:buChar char="•"/>
            </a:pPr>
            <a:endParaRPr lang="en-GB" sz="2800" dirty="0"/>
          </a:p>
          <a:p>
            <a:pPr>
              <a:buFont typeface="Arial" panose="020B0604020202020204" pitchFamily="34" charset="0"/>
              <a:buChar char="•"/>
            </a:pPr>
            <a:r>
              <a:rPr lang="en-GB" sz="2800" dirty="0" smtClean="0"/>
              <a:t>Noise tipping</a:t>
            </a:r>
            <a:endParaRPr lang="en-GB" sz="2800" dirty="0"/>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389728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Noise </a:t>
            </a:r>
            <a:r>
              <a:rPr lang="en-GB" dirty="0" smtClean="0"/>
              <a:t>tipping</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52357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stochastic processes</a:t>
            </a:r>
            <a:endParaRPr lang="en-GB" dirty="0"/>
          </a:p>
        </p:txBody>
      </p:sp>
      <p:sp>
        <p:nvSpPr>
          <p:cNvPr id="4" name="Text Placeholder 3"/>
          <p:cNvSpPr>
            <a:spLocks noGrp="1"/>
          </p:cNvSpPr>
          <p:nvPr>
            <p:ph type="body" sz="half" idx="2"/>
          </p:nvPr>
        </p:nvSpPr>
        <p:spPr>
          <a:xfrm>
            <a:off x="457200" y="5572124"/>
            <a:ext cx="3200400" cy="733079"/>
          </a:xfrm>
        </p:spPr>
        <p:txBody>
          <a:bodyPr>
            <a:normAutofit/>
          </a:bodyPr>
          <a:lstStyle/>
          <a:p>
            <a:r>
              <a:rPr lang="en-GB" sz="1800" dirty="0" smtClean="0"/>
              <a:t>Higham, D. </a:t>
            </a:r>
            <a:r>
              <a:rPr lang="en-GB" sz="1800" dirty="0"/>
              <a:t>(</a:t>
            </a:r>
            <a:r>
              <a:rPr lang="en-GB" sz="1800" dirty="0" smtClean="0"/>
              <a:t>2001),SIAM Review, 43, 525-546</a:t>
            </a:r>
            <a:endParaRPr lang="en-GB" sz="1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4670"/>
          <a:stretch/>
        </p:blipFill>
        <p:spPr>
          <a:xfrm>
            <a:off x="4705564" y="738197"/>
            <a:ext cx="6741798" cy="1377647"/>
          </a:xfrm>
          <a:prstGeom prst="rect">
            <a:avLst/>
          </a:prstGeom>
        </p:spPr>
      </p:pic>
      <p:sp>
        <p:nvSpPr>
          <p:cNvPr id="3" name="TextBox 2"/>
          <p:cNvSpPr txBox="1"/>
          <p:nvPr/>
        </p:nvSpPr>
        <p:spPr>
          <a:xfrm>
            <a:off x="4469258" y="2618932"/>
            <a:ext cx="7027523" cy="3477875"/>
          </a:xfrm>
          <a:prstGeom prst="rect">
            <a:avLst/>
          </a:prstGeom>
          <a:noFill/>
        </p:spPr>
        <p:txBody>
          <a:bodyPr wrap="square" rtlCol="0">
            <a:spAutoFit/>
          </a:bodyPr>
          <a:lstStyle/>
          <a:p>
            <a:r>
              <a:rPr lang="en-GB" sz="2000" dirty="0" smtClean="0"/>
              <a:t>Where f describes the corresponding differential equation, </a:t>
            </a:r>
            <a:r>
              <a:rPr lang="en-GB" sz="2000" dirty="0" err="1" smtClean="0"/>
              <a:t>dW</a:t>
            </a:r>
            <a:r>
              <a:rPr lang="en-GB" sz="2000" dirty="0" smtClean="0"/>
              <a:t> is the Brownian motion and </a:t>
            </a:r>
            <a:r>
              <a:rPr lang="el-GR" sz="2000" dirty="0" smtClean="0"/>
              <a:t>σ</a:t>
            </a:r>
            <a:r>
              <a:rPr lang="en-GB" sz="2000" dirty="0" smtClean="0"/>
              <a:t> a parameter which multiplies the noise. Later, the matrix of </a:t>
            </a:r>
            <a:r>
              <a:rPr lang="el-GR" sz="2000" dirty="0" smtClean="0"/>
              <a:t>σ</a:t>
            </a:r>
            <a:r>
              <a:rPr lang="en-GB" sz="2000" dirty="0" smtClean="0"/>
              <a:t>’s will be known as L, the spectral densities.</a:t>
            </a:r>
          </a:p>
          <a:p>
            <a:endParaRPr lang="en-GB" sz="2000" dirty="0"/>
          </a:p>
          <a:p>
            <a:r>
              <a:rPr lang="en-GB" sz="2000" dirty="0" smtClean="0"/>
              <a:t>Brownian motion as defined in the usual way.</a:t>
            </a:r>
          </a:p>
          <a:p>
            <a:pPr marL="285750" indent="-285750">
              <a:buFont typeface="Arial" panose="020B0604020202020204" pitchFamily="34" charset="0"/>
              <a:buChar char="•"/>
            </a:pPr>
            <a:r>
              <a:rPr lang="en-GB" sz="2000" dirty="0" smtClean="0"/>
              <a:t>W(0)=0 with probability one</a:t>
            </a:r>
          </a:p>
          <a:p>
            <a:pPr marL="285750" indent="-285750">
              <a:buFont typeface="Arial" panose="020B0604020202020204" pitchFamily="34" charset="0"/>
              <a:buChar char="•"/>
            </a:pPr>
            <a:r>
              <a:rPr lang="en-GB" sz="2000" dirty="0" smtClean="0"/>
              <a:t>ΔW = W(t) – W(s) for 0 ≤ s &lt; t ≤T is a Gaussian random variable, mean zero and variance one.</a:t>
            </a:r>
          </a:p>
          <a:p>
            <a:pPr marL="285750" indent="-285750">
              <a:buFont typeface="Arial" panose="020B0604020202020204" pitchFamily="34" charset="0"/>
              <a:buChar char="•"/>
            </a:pPr>
            <a:r>
              <a:rPr lang="en-GB" sz="2000" dirty="0" smtClean="0"/>
              <a:t>Increments of W are independent for non-overlapping time-steps </a:t>
            </a:r>
            <a:endParaRPr lang="en-GB" sz="2000" dirty="0"/>
          </a:p>
        </p:txBody>
      </p:sp>
    </p:spTree>
    <p:extLst>
      <p:ext uri="{BB962C8B-B14F-4D97-AF65-F5344CB8AC3E}">
        <p14:creationId xmlns:p14="http://schemas.microsoft.com/office/powerpoint/2010/main" val="2855056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Euler-Maruyama method</a:t>
            </a:r>
            <a:endParaRPr lang="en-GB" dirty="0"/>
          </a:p>
        </p:txBody>
      </p:sp>
      <p:sp>
        <p:nvSpPr>
          <p:cNvPr id="3" name="Content Placeholder 2"/>
          <p:cNvSpPr>
            <a:spLocks noGrp="1"/>
          </p:cNvSpPr>
          <p:nvPr>
            <p:ph idx="1"/>
          </p:nvPr>
        </p:nvSpPr>
        <p:spPr>
          <a:xfrm>
            <a:off x="4800600" y="731520"/>
            <a:ext cx="6492240" cy="1241182"/>
          </a:xfrm>
        </p:spPr>
        <p:txBody>
          <a:bodyPr/>
          <a:lstStyle/>
          <a:p>
            <a:r>
              <a:rPr lang="en-GB" dirty="0" smtClean="0">
                <a:solidFill>
                  <a:schemeClr val="tx1"/>
                </a:solidFill>
              </a:rPr>
              <a:t>Now we have converted to and SDE, a standard ODE solver such as ode45 cannot be used. We have used the Euler-Maruyama Method as follows;</a:t>
            </a:r>
          </a:p>
          <a:p>
            <a:endParaRPr lang="en-GB"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476" y="1972702"/>
            <a:ext cx="5424240" cy="678029"/>
          </a:xfrm>
          <a:prstGeom prst="rect">
            <a:avLst/>
          </a:prstGeom>
        </p:spPr>
      </p:pic>
      <p:sp>
        <p:nvSpPr>
          <p:cNvPr id="6" name="Text Placeholder 3"/>
          <p:cNvSpPr txBox="1">
            <a:spLocks/>
          </p:cNvSpPr>
          <p:nvPr/>
        </p:nvSpPr>
        <p:spPr>
          <a:xfrm>
            <a:off x="457200" y="5600700"/>
            <a:ext cx="3200400" cy="7045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GB" sz="1800" dirty="0" smtClean="0"/>
              <a:t>Higham, D. (2001), SIAM Review, 43, 525-546</a:t>
            </a:r>
            <a:endParaRPr lang="en-GB" sz="1800" dirty="0"/>
          </a:p>
        </p:txBody>
      </p:sp>
      <p:sp>
        <p:nvSpPr>
          <p:cNvPr id="7" name="TextBox 6"/>
          <p:cNvSpPr txBox="1"/>
          <p:nvPr/>
        </p:nvSpPr>
        <p:spPr>
          <a:xfrm>
            <a:off x="4800600" y="3606231"/>
            <a:ext cx="6492240" cy="1323439"/>
          </a:xfrm>
          <a:prstGeom prst="rect">
            <a:avLst/>
          </a:prstGeom>
          <a:noFill/>
        </p:spPr>
        <p:txBody>
          <a:bodyPr wrap="square" rtlCol="0">
            <a:spAutoFit/>
          </a:bodyPr>
          <a:lstStyle/>
          <a:p>
            <a:r>
              <a:rPr lang="en-GB" sz="2000" dirty="0"/>
              <a:t>w</a:t>
            </a:r>
            <a:r>
              <a:rPr lang="en-GB" sz="2000" dirty="0" smtClean="0"/>
              <a:t>here h is the step size </a:t>
            </a:r>
            <a:r>
              <a:rPr lang="el-GR" sz="2000" dirty="0" smtClean="0"/>
              <a:t>Δ</a:t>
            </a:r>
            <a:r>
              <a:rPr lang="en-GB" sz="2000" dirty="0" smtClean="0"/>
              <a:t>t and </a:t>
            </a:r>
            <a:r>
              <a:rPr lang="el-GR" sz="2000" dirty="0" smtClean="0"/>
              <a:t>Δ</a:t>
            </a:r>
            <a:r>
              <a:rPr lang="en-GB" sz="2000" dirty="0" smtClean="0"/>
              <a:t>W = W(</a:t>
            </a:r>
            <a:r>
              <a:rPr lang="en-GB" sz="2000" dirty="0" err="1" smtClean="0"/>
              <a:t>t</a:t>
            </a:r>
            <a:r>
              <a:rPr lang="en-GB" sz="2000" baseline="-25000" dirty="0" err="1" smtClean="0"/>
              <a:t>j</a:t>
            </a:r>
            <a:r>
              <a:rPr lang="en-GB" sz="2000" dirty="0" smtClean="0"/>
              <a:t>) – W(t </a:t>
            </a:r>
            <a:r>
              <a:rPr lang="en-GB" sz="2000" baseline="-25000" dirty="0" smtClean="0"/>
              <a:t>j-1</a:t>
            </a:r>
            <a:r>
              <a:rPr lang="en-GB" sz="2000" dirty="0" smtClean="0"/>
              <a:t>) .</a:t>
            </a:r>
          </a:p>
          <a:p>
            <a:endParaRPr lang="en-GB" sz="2000" dirty="0"/>
          </a:p>
          <a:p>
            <a:r>
              <a:rPr lang="en-GB" sz="2000" dirty="0" smtClean="0"/>
              <a:t>Using this method and an approximation of g done by eye we can produce the results in the following slide. </a:t>
            </a:r>
            <a:endParaRPr lang="en-GB" sz="2000" dirty="0"/>
          </a:p>
        </p:txBody>
      </p:sp>
    </p:spTree>
    <p:extLst>
      <p:ext uri="{BB962C8B-B14F-4D97-AF65-F5344CB8AC3E}">
        <p14:creationId xmlns:p14="http://schemas.microsoft.com/office/powerpoint/2010/main" val="574505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338"/>
            <a:ext cx="3200400" cy="1315464"/>
          </a:xfrm>
        </p:spPr>
        <p:txBody>
          <a:bodyPr>
            <a:normAutofit fontScale="90000"/>
          </a:bodyPr>
          <a:lstStyle/>
          <a:p>
            <a:r>
              <a:rPr lang="en-GB" dirty="0" smtClean="0"/>
              <a:t>Stochastic adapted model, estimated noise parameters</a:t>
            </a:r>
            <a:endParaRPr lang="en-GB" dirty="0"/>
          </a:p>
        </p:txBody>
      </p:sp>
      <p:sp>
        <p:nvSpPr>
          <p:cNvPr id="4" name="Text Placeholder 3"/>
          <p:cNvSpPr>
            <a:spLocks noGrp="1"/>
          </p:cNvSpPr>
          <p:nvPr>
            <p:ph type="body" sz="half" idx="2"/>
          </p:nvPr>
        </p:nvSpPr>
        <p:spPr>
          <a:xfrm>
            <a:off x="457200" y="5129212"/>
            <a:ext cx="2080517" cy="1175991"/>
          </a:xfrm>
        </p:spPr>
        <p:txBody>
          <a:bodyPr>
            <a:normAutofit/>
          </a:bodyPr>
          <a:lstStyle/>
          <a:p>
            <a:r>
              <a:rPr lang="en-GB" sz="1800" dirty="0" smtClean="0"/>
              <a:t>Wood, R. et al. (2019), Climate Dynamics, 53(11), 6815-6834</a:t>
            </a:r>
            <a:endParaRPr lang="en-GB"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872" y="1900353"/>
            <a:ext cx="4559443" cy="34195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607" y="1879519"/>
            <a:ext cx="4615001" cy="3461251"/>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7558588" y="5453792"/>
                <a:ext cx="4039037" cy="1029064"/>
              </a:xfrm>
              <a:prstGeom prst="rect">
                <a:avLst/>
              </a:prstGeom>
              <a:noFill/>
            </p:spPr>
            <p:txBody>
              <a:bodyPr wrap="square" rtlCol="0">
                <a:spAutoFit/>
              </a:bodyPr>
              <a:lstStyle/>
              <a:p>
                <a:r>
                  <a:rPr lang="en-GB" sz="2000" dirty="0" smtClean="0"/>
                  <a:t>Five box model with H11 Hosing and a noise parameter of </a:t>
                </a:r>
                <a14:m>
                  <m:oMath xmlns:m="http://schemas.openxmlformats.org/officeDocument/2006/math">
                    <m:sSub>
                      <m:sSubPr>
                        <m:ctrlPr>
                          <a:rPr lang="en-GB" sz="2000" i="1" smtClean="0">
                            <a:latin typeface="Cambria Math" panose="02040503050406030204" pitchFamily="18" charset="0"/>
                          </a:rPr>
                        </m:ctrlPr>
                      </m:sSubPr>
                      <m:e>
                        <m:r>
                          <m:rPr>
                            <m:sty m:val="p"/>
                          </m:rPr>
                          <a:rPr lang="el-GR" sz="2000" i="1" smtClean="0">
                            <a:latin typeface="Cambria Math" panose="02040503050406030204" pitchFamily="18" charset="0"/>
                          </a:rPr>
                          <m:t>σ</m:t>
                        </m:r>
                      </m:e>
                      <m:sub>
                        <m:r>
                          <a:rPr lang="en-GB" sz="2000" b="0" i="1" smtClean="0">
                            <a:latin typeface="Cambria Math" panose="02040503050406030204" pitchFamily="18" charset="0"/>
                          </a:rPr>
                          <m:t>11</m:t>
                        </m:r>
                      </m:sub>
                    </m:sSub>
                  </m:oMath>
                </a14:m>
                <a:r>
                  <a:rPr lang="en-GB" sz="2000" dirty="0" smtClean="0"/>
                  <a:t>= </a:t>
                </a:r>
                <a14:m>
                  <m:oMath xmlns:m="http://schemas.openxmlformats.org/officeDocument/2006/math">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σ</m:t>
                        </m:r>
                      </m:e>
                      <m:sub>
                        <m:r>
                          <a:rPr lang="en-GB" sz="2000" i="1">
                            <a:latin typeface="Cambria Math" panose="02040503050406030204" pitchFamily="18" charset="0"/>
                          </a:rPr>
                          <m:t>12</m:t>
                        </m:r>
                      </m:sub>
                    </m:sSub>
                  </m:oMath>
                </a14:m>
                <a:r>
                  <a:rPr lang="en-GB" sz="2000" dirty="0" smtClean="0"/>
                  <a:t>=2e-6</a:t>
                </a:r>
                <a:r>
                  <a:rPr lang="en-GB" sz="2000" dirty="0" smtClean="0"/>
                  <a:t>, </a:t>
                </a:r>
                <a14:m>
                  <m:oMath xmlns:m="http://schemas.openxmlformats.org/officeDocument/2006/math">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σ</m:t>
                        </m:r>
                      </m:e>
                      <m:sub>
                        <m:r>
                          <a:rPr lang="en-GB" sz="2000" b="0" i="1" smtClean="0">
                            <a:latin typeface="Cambria Math" panose="02040503050406030204" pitchFamily="18" charset="0"/>
                          </a:rPr>
                          <m:t>21</m:t>
                        </m:r>
                      </m:sub>
                    </m:sSub>
                  </m:oMath>
                </a14:m>
                <a:r>
                  <a:rPr lang="en-GB" sz="2000" dirty="0" smtClean="0"/>
                  <a:t>=</a:t>
                </a:r>
                <a14:m>
                  <m:oMath xmlns:m="http://schemas.openxmlformats.org/officeDocument/2006/math">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σ</m:t>
                        </m:r>
                      </m:e>
                      <m:sub>
                        <m:r>
                          <a:rPr lang="en-GB" sz="2000" b="0" i="1" smtClean="0">
                            <a:latin typeface="Cambria Math" panose="02040503050406030204" pitchFamily="18" charset="0"/>
                          </a:rPr>
                          <m:t>2</m:t>
                        </m:r>
                        <m:r>
                          <a:rPr lang="en-GB" sz="2000" i="1">
                            <a:latin typeface="Cambria Math" panose="02040503050406030204" pitchFamily="18" charset="0"/>
                          </a:rPr>
                          <m:t>2</m:t>
                        </m:r>
                      </m:sub>
                    </m:sSub>
                  </m:oMath>
                </a14:m>
                <a:r>
                  <a:rPr lang="en-GB" sz="2000" dirty="0" smtClean="0"/>
                  <a:t>=0</a:t>
                </a:r>
                <a:r>
                  <a:rPr lang="en-GB" sz="2000" dirty="0" smtClean="0"/>
                  <a:t>.</a:t>
                </a:r>
                <a:endParaRPr lang="en-GB" sz="2000" dirty="0"/>
              </a:p>
            </p:txBody>
          </p:sp>
        </mc:Choice>
        <mc:Fallback>
          <p:sp>
            <p:nvSpPr>
              <p:cNvPr id="8" name="TextBox 7"/>
              <p:cNvSpPr txBox="1">
                <a:spLocks noRot="1" noChangeAspect="1" noMove="1" noResize="1" noEditPoints="1" noAdjustHandles="1" noChangeArrowheads="1" noChangeShapeType="1" noTextEdit="1"/>
              </p:cNvSpPr>
              <p:nvPr/>
            </p:nvSpPr>
            <p:spPr>
              <a:xfrm>
                <a:off x="7558588" y="5453792"/>
                <a:ext cx="4039037" cy="1029064"/>
              </a:xfrm>
              <a:prstGeom prst="rect">
                <a:avLst/>
              </a:prstGeom>
              <a:blipFill>
                <a:blip r:embed="rId5"/>
                <a:stretch>
                  <a:fillRect l="-1662" t="-3571" r="-906" b="-8929"/>
                </a:stretch>
              </a:blipFill>
            </p:spPr>
            <p:txBody>
              <a:bodyPr/>
              <a:lstStyle/>
              <a:p>
                <a:r>
                  <a:rPr lang="en-GB">
                    <a:noFill/>
                  </a:rPr>
                  <a:t> </a:t>
                </a:r>
              </a:p>
            </p:txBody>
          </p:sp>
        </mc:Fallback>
      </mc:AlternateContent>
      <p:sp>
        <p:nvSpPr>
          <p:cNvPr id="3" name="TextBox 2"/>
          <p:cNvSpPr txBox="1"/>
          <p:nvPr/>
        </p:nvSpPr>
        <p:spPr>
          <a:xfrm>
            <a:off x="2664368" y="5453792"/>
            <a:ext cx="4656450" cy="1015663"/>
          </a:xfrm>
          <a:prstGeom prst="rect">
            <a:avLst/>
          </a:prstGeom>
          <a:noFill/>
        </p:spPr>
        <p:txBody>
          <a:bodyPr wrap="square" rtlCol="0">
            <a:spAutoFit/>
          </a:bodyPr>
          <a:lstStyle/>
          <a:p>
            <a:r>
              <a:rPr lang="en-GB" sz="2000" dirty="0" smtClean="0"/>
              <a:t>Reproduced Fig.3a from Wood et al. (2019),  FAMOUS A data as averaged for the five boxes and forced with H11.</a:t>
            </a:r>
            <a:endParaRPr lang="en-GB" sz="2000" dirty="0"/>
          </a:p>
        </p:txBody>
      </p:sp>
    </p:spTree>
    <p:extLst>
      <p:ext uri="{BB962C8B-B14F-4D97-AF65-F5344CB8AC3E}">
        <p14:creationId xmlns:p14="http://schemas.microsoft.com/office/powerpoint/2010/main" val="1489566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Bifurcation Diagram of box model</a:t>
            </a:r>
            <a:br>
              <a:rPr lang="en-GB" dirty="0" smtClean="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9955" y="86550"/>
            <a:ext cx="6817488" cy="6623855"/>
          </a:xfrm>
        </p:spPr>
      </p:pic>
      <p:sp>
        <p:nvSpPr>
          <p:cNvPr id="4" name="Text Placeholder 3"/>
          <p:cNvSpPr>
            <a:spLocks noGrp="1"/>
          </p:cNvSpPr>
          <p:nvPr>
            <p:ph type="body" sz="half" idx="2"/>
          </p:nvPr>
        </p:nvSpPr>
        <p:spPr>
          <a:xfrm>
            <a:off x="457200" y="5657850"/>
            <a:ext cx="3200400" cy="647354"/>
          </a:xfrm>
        </p:spPr>
        <p:txBody>
          <a:bodyPr>
            <a:normAutofit/>
          </a:bodyPr>
          <a:lstStyle/>
          <a:p>
            <a:r>
              <a:rPr lang="en-GB" sz="1800" dirty="0" err="1">
                <a:solidFill>
                  <a:schemeClr val="bg1"/>
                </a:solidFill>
              </a:rPr>
              <a:t>H.Alkhayuon</a:t>
            </a:r>
            <a:r>
              <a:rPr lang="en-GB" sz="1800" dirty="0">
                <a:solidFill>
                  <a:schemeClr val="bg1"/>
                </a:solidFill>
              </a:rPr>
              <a:t> et. Al., </a:t>
            </a:r>
            <a:r>
              <a:rPr lang="en-GB" sz="1800" dirty="0" smtClean="0">
                <a:solidFill>
                  <a:schemeClr val="bg1"/>
                </a:solidFill>
              </a:rPr>
              <a:t>2019, </a:t>
            </a:r>
            <a:r>
              <a:rPr lang="en-GB" sz="1800" dirty="0" err="1">
                <a:solidFill>
                  <a:schemeClr val="bg1"/>
                </a:solidFill>
              </a:rPr>
              <a:t>Proc.R.Soc</a:t>
            </a:r>
            <a:r>
              <a:rPr lang="en-GB" sz="1800" dirty="0">
                <a:solidFill>
                  <a:schemeClr val="bg1"/>
                </a:solidFill>
              </a:rPr>
              <a:t>, A475, 2090051</a:t>
            </a:r>
          </a:p>
          <a:p>
            <a:endParaRPr lang="en-GB" sz="1800" dirty="0"/>
          </a:p>
        </p:txBody>
      </p:sp>
      <p:cxnSp>
        <p:nvCxnSpPr>
          <p:cNvPr id="6" name="Straight Connector 5"/>
          <p:cNvCxnSpPr/>
          <p:nvPr/>
        </p:nvCxnSpPr>
        <p:spPr>
          <a:xfrm>
            <a:off x="5741043" y="706056"/>
            <a:ext cx="11575" cy="2220024"/>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7279146" y="706056"/>
            <a:ext cx="11575" cy="2220024"/>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8405150" y="706056"/>
            <a:ext cx="11575" cy="222002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590200" y="211637"/>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1</a:t>
            </a:r>
            <a:endParaRPr lang="en-GB" b="1" dirty="0">
              <a:solidFill>
                <a:schemeClr val="accent1"/>
              </a:solidFill>
            </a:endParaRPr>
          </a:p>
        </p:txBody>
      </p:sp>
      <p:sp>
        <p:nvSpPr>
          <p:cNvPr id="10" name="TextBox 9"/>
          <p:cNvSpPr txBox="1"/>
          <p:nvPr/>
        </p:nvSpPr>
        <p:spPr>
          <a:xfrm>
            <a:off x="7111304" y="225027"/>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2</a:t>
            </a:r>
            <a:endParaRPr lang="en-GB" b="1" dirty="0">
              <a:solidFill>
                <a:schemeClr val="accent1"/>
              </a:solidFill>
            </a:endParaRPr>
          </a:p>
        </p:txBody>
      </p:sp>
      <p:sp>
        <p:nvSpPr>
          <p:cNvPr id="11" name="TextBox 10"/>
          <p:cNvSpPr txBox="1"/>
          <p:nvPr/>
        </p:nvSpPr>
        <p:spPr>
          <a:xfrm>
            <a:off x="8265882" y="225027"/>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3</a:t>
            </a:r>
            <a:endParaRPr lang="en-GB" b="1" dirty="0">
              <a:solidFill>
                <a:schemeClr val="accent1"/>
              </a:solidFill>
            </a:endParaRPr>
          </a:p>
        </p:txBody>
      </p:sp>
      <p:sp>
        <p:nvSpPr>
          <p:cNvPr id="12" name="TextBox 11"/>
          <p:cNvSpPr txBox="1"/>
          <p:nvPr/>
        </p:nvSpPr>
        <p:spPr>
          <a:xfrm>
            <a:off x="5308237" y="3276355"/>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1</a:t>
            </a:r>
            <a:endParaRPr lang="en-GB" b="1" dirty="0">
              <a:solidFill>
                <a:schemeClr val="accent1"/>
              </a:solidFill>
            </a:endParaRPr>
          </a:p>
        </p:txBody>
      </p:sp>
      <p:sp>
        <p:nvSpPr>
          <p:cNvPr id="13" name="TextBox 12"/>
          <p:cNvSpPr txBox="1"/>
          <p:nvPr/>
        </p:nvSpPr>
        <p:spPr>
          <a:xfrm>
            <a:off x="9135367" y="3863577"/>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2</a:t>
            </a:r>
            <a:endParaRPr lang="en-GB" b="1" dirty="0">
              <a:solidFill>
                <a:schemeClr val="accent1"/>
              </a:solidFill>
            </a:endParaRPr>
          </a:p>
        </p:txBody>
      </p:sp>
      <p:sp>
        <p:nvSpPr>
          <p:cNvPr id="14" name="TextBox 13"/>
          <p:cNvSpPr txBox="1"/>
          <p:nvPr/>
        </p:nvSpPr>
        <p:spPr>
          <a:xfrm>
            <a:off x="9144722" y="521390"/>
            <a:ext cx="30168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3</a:t>
            </a:r>
            <a:endParaRPr lang="en-GB" b="1" dirty="0">
              <a:solidFill>
                <a:schemeClr val="accent1"/>
              </a:solidFill>
            </a:endParaRPr>
          </a:p>
        </p:txBody>
      </p:sp>
    </p:spTree>
    <p:extLst>
      <p:ext uri="{BB962C8B-B14F-4D97-AF65-F5344CB8AC3E}">
        <p14:creationId xmlns:p14="http://schemas.microsoft.com/office/powerpoint/2010/main" val="1372901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4039" r="5968"/>
          <a:stretch/>
        </p:blipFill>
        <p:spPr>
          <a:xfrm>
            <a:off x="0" y="25464"/>
            <a:ext cx="3490311" cy="2671437"/>
          </a:xfrm>
          <a:prstGeom prst="rect">
            <a:avLst/>
          </a:prstGeom>
        </p:spPr>
      </p:pic>
      <p:sp>
        <p:nvSpPr>
          <p:cNvPr id="2" name="Title 1"/>
          <p:cNvSpPr>
            <a:spLocks noGrp="1"/>
          </p:cNvSpPr>
          <p:nvPr>
            <p:ph type="title"/>
          </p:nvPr>
        </p:nvSpPr>
        <p:spPr>
          <a:xfrm>
            <a:off x="185738" y="5143500"/>
            <a:ext cx="11715750" cy="1128713"/>
          </a:xfrm>
        </p:spPr>
        <p:txBody>
          <a:bodyPr/>
          <a:lstStyle/>
          <a:p>
            <a:r>
              <a:rPr lang="en-GB" dirty="0" smtClean="0"/>
              <a:t>We force the three box model  with a step function of hosing, 0.1Sv, system does not tip, we just shift the stable equilibrium</a:t>
            </a:r>
            <a:endParaRPr lang="en-GB" dirty="0"/>
          </a:p>
        </p:txBody>
      </p:sp>
      <p:sp>
        <p:nvSpPr>
          <p:cNvPr id="14" name="TextBox 13"/>
          <p:cNvSpPr txBox="1"/>
          <p:nvPr/>
        </p:nvSpPr>
        <p:spPr>
          <a:xfrm>
            <a:off x="425085" y="3505676"/>
            <a:ext cx="836556" cy="101566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000" b="1" dirty="0" smtClean="0">
                <a:solidFill>
                  <a:schemeClr val="accent1"/>
                </a:solidFill>
              </a:rPr>
              <a:t>1</a:t>
            </a:r>
            <a:endParaRPr lang="en-GB" sz="6000" b="1"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993" y="1360556"/>
            <a:ext cx="4629150" cy="347186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976" r="4770"/>
          <a:stretch/>
        </p:blipFill>
        <p:spPr>
          <a:xfrm>
            <a:off x="5935851" y="77238"/>
            <a:ext cx="6256149" cy="4780511"/>
          </a:xfrm>
          <a:prstGeom prst="rect">
            <a:avLst/>
          </a:prstGeom>
        </p:spPr>
      </p:pic>
    </p:spTree>
    <p:extLst>
      <p:ext uri="{BB962C8B-B14F-4D97-AF65-F5344CB8AC3E}">
        <p14:creationId xmlns:p14="http://schemas.microsoft.com/office/powerpoint/2010/main" val="40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811" r="5244"/>
          <a:stretch/>
        </p:blipFill>
        <p:spPr>
          <a:xfrm>
            <a:off x="-71634" y="1"/>
            <a:ext cx="3648212" cy="2748693"/>
          </a:xfrm>
          <a:prstGeom prst="rect">
            <a:avLst/>
          </a:prstGeom>
        </p:spPr>
      </p:pic>
      <p:sp>
        <p:nvSpPr>
          <p:cNvPr id="2" name="Title 1"/>
          <p:cNvSpPr>
            <a:spLocks noGrp="1"/>
          </p:cNvSpPr>
          <p:nvPr>
            <p:ph type="title"/>
          </p:nvPr>
        </p:nvSpPr>
        <p:spPr>
          <a:xfrm>
            <a:off x="105843" y="5105150"/>
            <a:ext cx="12086157" cy="1538537"/>
          </a:xfrm>
        </p:spPr>
        <p:txBody>
          <a:bodyPr/>
          <a:lstStyle/>
          <a:p>
            <a:r>
              <a:rPr lang="en-GB" dirty="0"/>
              <a:t>We force the three box model  with a step function of hosing, </a:t>
            </a:r>
            <a:r>
              <a:rPr lang="en-GB" dirty="0" smtClean="0"/>
              <a:t>0.35Sv, the system does not tip but we pass </a:t>
            </a:r>
            <a:r>
              <a:rPr lang="en-GB" dirty="0" err="1" smtClean="0"/>
              <a:t>Hhopf</a:t>
            </a:r>
            <a:r>
              <a:rPr lang="en-GB" dirty="0" smtClean="0"/>
              <a:t>, which is subcritical so spiral back to stable equilibrium</a:t>
            </a:r>
            <a:endParaRPr lang="en-GB" dirty="0"/>
          </a:p>
        </p:txBody>
      </p:sp>
      <p:sp>
        <p:nvSpPr>
          <p:cNvPr id="10" name="TextBox 9"/>
          <p:cNvSpPr txBox="1"/>
          <p:nvPr/>
        </p:nvSpPr>
        <p:spPr>
          <a:xfrm>
            <a:off x="425084" y="3505676"/>
            <a:ext cx="801831" cy="101566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000" b="1" dirty="0">
                <a:solidFill>
                  <a:schemeClr val="accent1"/>
                </a:solidFill>
              </a:rPr>
              <a:t>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458" y="1323897"/>
            <a:ext cx="4652463" cy="348934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4518" r="5292"/>
          <a:stretch/>
        </p:blipFill>
        <p:spPr>
          <a:xfrm>
            <a:off x="6018792" y="145506"/>
            <a:ext cx="6173207" cy="4667738"/>
          </a:xfrm>
          <a:prstGeom prst="rect">
            <a:avLst/>
          </a:prstGeom>
        </p:spPr>
      </p:pic>
    </p:spTree>
    <p:extLst>
      <p:ext uri="{BB962C8B-B14F-4D97-AF65-F5344CB8AC3E}">
        <p14:creationId xmlns:p14="http://schemas.microsoft.com/office/powerpoint/2010/main" val="35570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5427393"/>
            <a:ext cx="11730037" cy="822960"/>
          </a:xfrm>
        </p:spPr>
        <p:txBody>
          <a:bodyPr/>
          <a:lstStyle/>
          <a:p>
            <a:r>
              <a:rPr lang="en-GB" dirty="0"/>
              <a:t>We force the three box model  with a step function of hosing, </a:t>
            </a:r>
            <a:r>
              <a:rPr lang="en-GB" dirty="0" smtClean="0"/>
              <a:t>0.5Sv, system very clearly tip to the off state</a:t>
            </a:r>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582" r="6258"/>
          <a:stretch/>
        </p:blipFill>
        <p:spPr>
          <a:xfrm>
            <a:off x="1" y="1"/>
            <a:ext cx="3631444" cy="2743200"/>
          </a:xfrm>
          <a:prstGeom prst="rect">
            <a:avLst/>
          </a:prstGeom>
        </p:spPr>
      </p:pic>
      <p:sp>
        <p:nvSpPr>
          <p:cNvPr id="9" name="TextBox 8"/>
          <p:cNvSpPr txBox="1"/>
          <p:nvPr/>
        </p:nvSpPr>
        <p:spPr>
          <a:xfrm>
            <a:off x="425084" y="3505676"/>
            <a:ext cx="801831" cy="101566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6000" b="1" dirty="0">
                <a:solidFill>
                  <a:schemeClr val="accent1"/>
                </a:solidFill>
              </a:rPr>
              <a:t>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213" y="1563575"/>
            <a:ext cx="4367922" cy="327594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616" r="5610"/>
          <a:stretch/>
        </p:blipFill>
        <p:spPr>
          <a:xfrm>
            <a:off x="5771764" y="1"/>
            <a:ext cx="6385440" cy="4839515"/>
          </a:xfrm>
          <a:prstGeom prst="rect">
            <a:avLst/>
          </a:prstGeom>
        </p:spPr>
      </p:pic>
    </p:spTree>
    <p:extLst>
      <p:ext uri="{BB962C8B-B14F-4D97-AF65-F5344CB8AC3E}">
        <p14:creationId xmlns:p14="http://schemas.microsoft.com/office/powerpoint/2010/main" val="34474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Noise Parameter Estimation and Results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0192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and Five box model of the </a:t>
            </a:r>
            <a:r>
              <a:rPr lang="en-GB" dirty="0" smtClean="0"/>
              <a:t>AMOC</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92207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8"/>
            <a:ext cx="3200400" cy="3094063"/>
          </a:xfrm>
        </p:spPr>
        <p:txBody>
          <a:bodyPr>
            <a:normAutofit/>
          </a:bodyPr>
          <a:lstStyle/>
          <a:p>
            <a:r>
              <a:rPr lang="en-GB" dirty="0" smtClean="0"/>
              <a:t>Discretization based approximated-likelihood estimation</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0503" y="906212"/>
            <a:ext cx="7537524" cy="2935920"/>
          </a:xfrm>
        </p:spPr>
      </p:pic>
      <p:sp>
        <p:nvSpPr>
          <p:cNvPr id="4" name="Text Placeholder 3"/>
          <p:cNvSpPr>
            <a:spLocks noGrp="1"/>
          </p:cNvSpPr>
          <p:nvPr>
            <p:ph type="body" sz="half" idx="2"/>
          </p:nvPr>
        </p:nvSpPr>
        <p:spPr>
          <a:xfrm>
            <a:off x="457200" y="5445302"/>
            <a:ext cx="3200400" cy="859901"/>
          </a:xfrm>
        </p:spPr>
        <p:txBody>
          <a:bodyPr/>
          <a:lstStyle/>
          <a:p>
            <a:r>
              <a:rPr lang="en-GB" dirty="0" err="1" smtClean="0"/>
              <a:t>Sarkka</a:t>
            </a:r>
            <a:r>
              <a:rPr lang="en-GB" dirty="0" smtClean="0"/>
              <a:t>, S. and </a:t>
            </a:r>
            <a:r>
              <a:rPr lang="en-GB" dirty="0" err="1" smtClean="0"/>
              <a:t>Solin</a:t>
            </a:r>
            <a:r>
              <a:rPr lang="en-GB" dirty="0" smtClean="0"/>
              <a:t>, A. (2019), Applied stochastic differential equations, Cambridge University Press</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02" y="-71918"/>
            <a:ext cx="2764097" cy="1332245"/>
          </a:xfrm>
          <a:prstGeom prst="rect">
            <a:avLst/>
          </a:prstGeom>
        </p:spPr>
      </p:pic>
      <p:cxnSp>
        <p:nvCxnSpPr>
          <p:cNvPr id="8" name="Straight Arrow Connector 7"/>
          <p:cNvCxnSpPr/>
          <p:nvPr/>
        </p:nvCxnSpPr>
        <p:spPr>
          <a:xfrm flipH="1">
            <a:off x="7184406" y="594359"/>
            <a:ext cx="1538354" cy="60874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0" idx="2"/>
          </p:cNvCxnSpPr>
          <p:nvPr/>
        </p:nvCxnSpPr>
        <p:spPr>
          <a:xfrm flipH="1">
            <a:off x="5185458" y="739570"/>
            <a:ext cx="667706" cy="38021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4330503" y="93239"/>
            <a:ext cx="3045321" cy="646331"/>
          </a:xfrm>
          <a:prstGeom prst="rect">
            <a:avLst/>
          </a:prstGeom>
          <a:noFill/>
        </p:spPr>
        <p:txBody>
          <a:bodyPr wrap="square" rtlCol="0">
            <a:spAutoFit/>
          </a:bodyPr>
          <a:lstStyle/>
          <a:p>
            <a:r>
              <a:rPr lang="en-GB" dirty="0" smtClean="0"/>
              <a:t>Approximated negative log- likelihood function</a:t>
            </a:r>
            <a:endParaRPr lang="en-GB" dirty="0"/>
          </a:p>
        </p:txBody>
      </p:sp>
      <p:cxnSp>
        <p:nvCxnSpPr>
          <p:cNvPr id="12" name="Straight Arrow Connector 11"/>
          <p:cNvCxnSpPr/>
          <p:nvPr/>
        </p:nvCxnSpPr>
        <p:spPr>
          <a:xfrm flipV="1">
            <a:off x="5311739" y="1619298"/>
            <a:ext cx="1355279" cy="89172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4138559" y="2511027"/>
            <a:ext cx="1476558" cy="369332"/>
          </a:xfrm>
          <a:prstGeom prst="rect">
            <a:avLst/>
          </a:prstGeom>
          <a:noFill/>
        </p:spPr>
        <p:txBody>
          <a:bodyPr wrap="none" rtlCol="0">
            <a:spAutoFit/>
          </a:bodyPr>
          <a:lstStyle/>
          <a:p>
            <a:r>
              <a:rPr lang="en-GB" dirty="0" smtClean="0"/>
              <a:t>Det. of matrix</a:t>
            </a:r>
            <a:endParaRPr lang="en-GB" dirty="0"/>
          </a:p>
        </p:txBody>
      </p:sp>
      <p:sp>
        <p:nvSpPr>
          <p:cNvPr id="16" name="TextBox 15"/>
          <p:cNvSpPr txBox="1"/>
          <p:nvPr/>
        </p:nvSpPr>
        <p:spPr>
          <a:xfrm>
            <a:off x="4330503" y="3842132"/>
            <a:ext cx="7222242" cy="2554545"/>
          </a:xfrm>
          <a:prstGeom prst="rect">
            <a:avLst/>
          </a:prstGeom>
          <a:noFill/>
        </p:spPr>
        <p:txBody>
          <a:bodyPr wrap="square" rtlCol="0">
            <a:spAutoFit/>
          </a:bodyPr>
          <a:lstStyle/>
          <a:p>
            <a:r>
              <a:rPr lang="en-GB" sz="2000" dirty="0" smtClean="0"/>
              <a:t>Q is the identity due to how the Brownian motion was defined. </a:t>
            </a:r>
            <a:r>
              <a:rPr lang="el-GR" sz="2000" dirty="0" smtClean="0"/>
              <a:t>Θ</a:t>
            </a:r>
            <a:r>
              <a:rPr lang="en-GB" sz="2000" dirty="0" smtClean="0"/>
              <a:t> are the unknown parameters of the system, in this case a vector of </a:t>
            </a:r>
            <a:r>
              <a:rPr lang="el-GR" sz="2000" dirty="0" smtClean="0"/>
              <a:t>σ</a:t>
            </a:r>
            <a:r>
              <a:rPr lang="en-GB" sz="2000" dirty="0" smtClean="0"/>
              <a:t>’s.</a:t>
            </a:r>
          </a:p>
          <a:p>
            <a:endParaRPr lang="en-GB" sz="2000" dirty="0"/>
          </a:p>
          <a:p>
            <a:r>
              <a:rPr lang="en-GB" sz="2000" dirty="0" smtClean="0"/>
              <a:t>After all the inverse functions, transverse and determinants, this gives a scalar value for each step of the Euler-Maruyama, k, which are then summed over. This function is then minimised to find the values of sigma to minimise the function, l.</a:t>
            </a:r>
          </a:p>
        </p:txBody>
      </p:sp>
    </p:spTree>
    <p:extLst>
      <p:ext uri="{BB962C8B-B14F-4D97-AF65-F5344CB8AC3E}">
        <p14:creationId xmlns:p14="http://schemas.microsoft.com/office/powerpoint/2010/main" val="2448595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8"/>
            <a:ext cx="3200400" cy="2507657"/>
          </a:xfrm>
        </p:spPr>
        <p:txBody>
          <a:bodyPr>
            <a:normAutofit/>
          </a:bodyPr>
          <a:lstStyle/>
          <a:p>
            <a:r>
              <a:rPr lang="en-GB" dirty="0" smtClean="0"/>
              <a:t>Noise parameter estimation for FAMOUS A averaged data with H11 hosing</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207" y="409165"/>
            <a:ext cx="7693393" cy="5770044"/>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05" t="24591" b="5292"/>
          <a:stretch/>
        </p:blipFill>
        <p:spPr>
          <a:xfrm>
            <a:off x="234481" y="4143736"/>
            <a:ext cx="4274816" cy="891252"/>
          </a:xfrm>
          <a:prstGeom prst="rect">
            <a:avLst/>
          </a:prstGeom>
        </p:spPr>
      </p:pic>
    </p:spTree>
    <p:extLst>
      <p:ext uri="{BB962C8B-B14F-4D97-AF65-F5344CB8AC3E}">
        <p14:creationId xmlns:p14="http://schemas.microsoft.com/office/powerpoint/2010/main" val="2848871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3931342"/>
          </a:xfrm>
        </p:spPr>
        <p:txBody>
          <a:bodyPr>
            <a:normAutofit/>
          </a:bodyPr>
          <a:lstStyle/>
          <a:p>
            <a:r>
              <a:rPr lang="en-GB" dirty="0"/>
              <a:t>Noise parameter estimation for FAMOUS A averaged data with H11 </a:t>
            </a:r>
            <a:r>
              <a:rPr lang="en-GB" dirty="0" smtClean="0"/>
              <a:t>hosing- first 1000 years of data only</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5486" y="587246"/>
            <a:ext cx="7623944" cy="5717958"/>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8752" t="26388" r="8141" b="-1241"/>
          <a:stretch/>
        </p:blipFill>
        <p:spPr>
          <a:xfrm>
            <a:off x="196769" y="4780344"/>
            <a:ext cx="4085864" cy="879676"/>
          </a:xfrm>
          <a:prstGeom prst="rect">
            <a:avLst/>
          </a:prstGeom>
        </p:spPr>
      </p:pic>
    </p:spTree>
    <p:extLst>
      <p:ext uri="{BB962C8B-B14F-4D97-AF65-F5344CB8AC3E}">
        <p14:creationId xmlns:p14="http://schemas.microsoft.com/office/powerpoint/2010/main" val="1215605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36"/>
            <a:ext cx="3200400" cy="843239"/>
          </a:xfrm>
        </p:spPr>
        <p:txBody>
          <a:bodyPr/>
          <a:lstStyle/>
          <a:p>
            <a:r>
              <a:rPr lang="en-GB" dirty="0" smtClean="0"/>
              <a:t>‘Slow’ Hosing</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308" y="1497048"/>
            <a:ext cx="3654184" cy="2740638"/>
          </a:xfrm>
        </p:spPr>
      </p:pic>
      <p:sp>
        <p:nvSpPr>
          <p:cNvPr id="3" name="TextBox 2"/>
          <p:cNvSpPr txBox="1"/>
          <p:nvPr/>
        </p:nvSpPr>
        <p:spPr>
          <a:xfrm>
            <a:off x="230308" y="4677459"/>
            <a:ext cx="3654184" cy="1200329"/>
          </a:xfrm>
          <a:prstGeom prst="rect">
            <a:avLst/>
          </a:prstGeom>
          <a:noFill/>
        </p:spPr>
        <p:txBody>
          <a:bodyPr wrap="square" rtlCol="0">
            <a:spAutoFit/>
          </a:bodyPr>
          <a:lstStyle/>
          <a:p>
            <a:r>
              <a:rPr lang="en-GB" sz="2400" dirty="0" smtClean="0">
                <a:solidFill>
                  <a:schemeClr val="bg1"/>
                </a:solidFill>
              </a:rPr>
              <a:t>Similar hosing to H11, but 5 times slower over 25000 years</a:t>
            </a:r>
            <a:endParaRPr lang="en-GB" sz="24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143" y="3707176"/>
            <a:ext cx="4187857" cy="31408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9704" y="0"/>
            <a:ext cx="5169709" cy="3877282"/>
          </a:xfrm>
          <a:prstGeom prst="rect">
            <a:avLst/>
          </a:prstGeom>
        </p:spPr>
      </p:pic>
    </p:spTree>
    <p:extLst>
      <p:ext uri="{BB962C8B-B14F-4D97-AF65-F5344CB8AC3E}">
        <p14:creationId xmlns:p14="http://schemas.microsoft.com/office/powerpoint/2010/main" val="120500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990" t="4195" r="6944"/>
          <a:stretch/>
        </p:blipFill>
        <p:spPr>
          <a:xfrm>
            <a:off x="8204548" y="3709570"/>
            <a:ext cx="3958225" cy="3157840"/>
          </a:xfrm>
          <a:prstGeom prst="rect">
            <a:avLst/>
          </a:prstGeom>
        </p:spPr>
      </p:pic>
      <p:sp>
        <p:nvSpPr>
          <p:cNvPr id="2" name="Title 1"/>
          <p:cNvSpPr>
            <a:spLocks noGrp="1"/>
          </p:cNvSpPr>
          <p:nvPr>
            <p:ph type="title"/>
          </p:nvPr>
        </p:nvSpPr>
        <p:spPr>
          <a:xfrm>
            <a:off x="457200" y="594359"/>
            <a:ext cx="3200400" cy="1046551"/>
          </a:xfrm>
        </p:spPr>
        <p:txBody>
          <a:bodyPr/>
          <a:lstStyle/>
          <a:p>
            <a:r>
              <a:rPr lang="en-GB" dirty="0" smtClean="0"/>
              <a:t>Now slow hosing with noise…</a:t>
            </a:r>
            <a:endParaRPr lang="en-GB"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767" t="3870" r="6537" b="323"/>
          <a:stretch/>
        </p:blipFill>
        <p:spPr>
          <a:xfrm>
            <a:off x="4108537" y="-12526"/>
            <a:ext cx="4747364" cy="3720230"/>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08" y="1936821"/>
            <a:ext cx="3654184" cy="2740638"/>
          </a:xfrm>
          <a:prstGeom prst="rect">
            <a:avLst/>
          </a:prstGeom>
        </p:spPr>
      </p:pic>
      <p:sp>
        <p:nvSpPr>
          <p:cNvPr id="6" name="TextBox 5"/>
          <p:cNvSpPr txBox="1"/>
          <p:nvPr/>
        </p:nvSpPr>
        <p:spPr>
          <a:xfrm>
            <a:off x="230308" y="4677459"/>
            <a:ext cx="3654184" cy="1200329"/>
          </a:xfrm>
          <a:prstGeom prst="rect">
            <a:avLst/>
          </a:prstGeom>
          <a:noFill/>
        </p:spPr>
        <p:txBody>
          <a:bodyPr wrap="square" rtlCol="0">
            <a:spAutoFit/>
          </a:bodyPr>
          <a:lstStyle/>
          <a:p>
            <a:r>
              <a:rPr lang="en-GB" sz="2400" dirty="0" smtClean="0">
                <a:solidFill>
                  <a:schemeClr val="bg1"/>
                </a:solidFill>
              </a:rPr>
              <a:t>Similar hosing to H11, but 5 times slower over 25000 years</a:t>
            </a:r>
            <a:endParaRPr lang="en-GB" sz="2400" dirty="0">
              <a:solidFill>
                <a:schemeClr val="bg1"/>
              </a:solidFill>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5154" r="6343"/>
          <a:stretch/>
        </p:blipFill>
        <p:spPr>
          <a:xfrm>
            <a:off x="4108537" y="3756376"/>
            <a:ext cx="4096011" cy="3111033"/>
          </a:xfrm>
          <a:prstGeom prst="rect">
            <a:avLst/>
          </a:prstGeom>
        </p:spPr>
      </p:pic>
    </p:spTree>
    <p:extLst>
      <p:ext uri="{BB962C8B-B14F-4D97-AF65-F5344CB8AC3E}">
        <p14:creationId xmlns:p14="http://schemas.microsoft.com/office/powerpoint/2010/main" val="4162339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JASMIN/CEDA archive</a:t>
            </a:r>
            <a:br>
              <a:rPr lang="en-GB" dirty="0" smtClean="0"/>
            </a:br>
            <a:r>
              <a:rPr lang="en-GB" dirty="0" smtClean="0"/>
              <a:t>CMIP data</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A significant amount of the CEDA (Centre for Environmental Data Analysis) archive is stored within JASMIN </a:t>
            </a:r>
            <a:r>
              <a:rPr lang="en-GB" dirty="0" err="1" smtClean="0"/>
              <a:t>Sci</a:t>
            </a:r>
            <a:r>
              <a:rPr lang="en-GB" dirty="0" smtClean="0"/>
              <a:t> servers. </a:t>
            </a:r>
          </a:p>
          <a:p>
            <a:pPr>
              <a:buFont typeface="Arial" panose="020B0604020202020204" pitchFamily="34" charset="0"/>
              <a:buChar char="•"/>
            </a:pPr>
            <a:r>
              <a:rPr lang="en-GB" dirty="0" smtClean="0"/>
              <a:t>Gaining access to the serves gives access to a large number of GCMs including a number of Met Office models (</a:t>
            </a:r>
            <a:r>
              <a:rPr lang="en-GB" dirty="0" err="1" smtClean="0"/>
              <a:t>inc.</a:t>
            </a:r>
            <a:r>
              <a:rPr lang="en-GB" dirty="0" smtClean="0"/>
              <a:t> HadGEM3) and the CMIP 6 suit of models.</a:t>
            </a:r>
          </a:p>
          <a:p>
            <a:pPr>
              <a:buFont typeface="Arial" panose="020B0604020202020204" pitchFamily="34" charset="0"/>
              <a:buChar char="•"/>
            </a:pPr>
            <a:r>
              <a:rPr lang="en-GB" dirty="0" smtClean="0"/>
              <a:t>There are pre-written </a:t>
            </a:r>
            <a:r>
              <a:rPr lang="en-GB" dirty="0" err="1" smtClean="0"/>
              <a:t>recipies</a:t>
            </a:r>
            <a:r>
              <a:rPr lang="en-GB" dirty="0" smtClean="0"/>
              <a:t> in ESM Val Tool which can analyse the data into the form we need for the noise estimation for the box model – that is grid points averaged over the box volumes to produce a time series of salinities.</a:t>
            </a:r>
          </a:p>
          <a:p>
            <a:pPr>
              <a:buFont typeface="Arial" panose="020B0604020202020204" pitchFamily="34" charset="0"/>
              <a:buChar char="•"/>
            </a:pPr>
            <a:r>
              <a:rPr lang="en-GB" dirty="0" smtClean="0"/>
              <a:t>Is it also possible to calibrate the whole box model to these other GCMs? Would they be better at modelling different parts of the system?</a:t>
            </a:r>
          </a:p>
          <a:p>
            <a:pPr>
              <a:buFont typeface="Arial" panose="020B0604020202020204" pitchFamily="34" charset="0"/>
              <a:buChar char="•"/>
            </a:pPr>
            <a:endParaRPr lang="en-GB" dirty="0" smtClean="0"/>
          </a:p>
          <a:p>
            <a:pPr>
              <a:buFont typeface="Arial" panose="020B0604020202020204" pitchFamily="34" charset="0"/>
              <a:buChar char="•"/>
            </a:pPr>
            <a:endParaRPr lang="en-GB" dirty="0"/>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9423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Further work</a:t>
            </a:r>
            <a:endParaRPr lang="en-GB" dirty="0"/>
          </a:p>
        </p:txBody>
      </p:sp>
      <p:sp>
        <p:nvSpPr>
          <p:cNvPr id="6" name="Content Placeholder 5"/>
          <p:cNvSpPr>
            <a:spLocks noGrp="1"/>
          </p:cNvSpPr>
          <p:nvPr>
            <p:ph sz="half" idx="1"/>
          </p:nvPr>
        </p:nvSpPr>
        <p:spPr>
          <a:xfrm>
            <a:off x="1097277" y="1845734"/>
            <a:ext cx="9192617" cy="4023360"/>
          </a:xfrm>
        </p:spPr>
        <p:txBody>
          <a:bodyPr>
            <a:normAutofit fontScale="92500"/>
          </a:bodyPr>
          <a:lstStyle/>
          <a:p>
            <a:pPr>
              <a:buFont typeface="Arial" panose="020B0604020202020204" pitchFamily="34" charset="0"/>
              <a:buChar char="•"/>
            </a:pPr>
            <a:r>
              <a:rPr lang="en-GB" sz="2400" dirty="0" smtClean="0"/>
              <a:t>Is it possible to calibrate the box model to other GCM data? CMIP6 data is being explored. </a:t>
            </a:r>
            <a:r>
              <a:rPr lang="en-GB" sz="2400" dirty="0" err="1" smtClean="0"/>
              <a:t>E.g</a:t>
            </a:r>
            <a:r>
              <a:rPr lang="en-GB" sz="2400" dirty="0" smtClean="0"/>
              <a:t>: could we calibrate the model to an unstable GCM?</a:t>
            </a:r>
          </a:p>
          <a:p>
            <a:pPr>
              <a:buFont typeface="Arial" panose="020B0604020202020204" pitchFamily="34" charset="0"/>
              <a:buChar char="•"/>
            </a:pPr>
            <a:r>
              <a:rPr lang="en-GB" sz="2400" dirty="0" smtClean="0"/>
              <a:t>Are there other ways that we could add noise </a:t>
            </a:r>
            <a:r>
              <a:rPr lang="en-GB" sz="2400" dirty="0" err="1" smtClean="0"/>
              <a:t>e.g</a:t>
            </a:r>
            <a:r>
              <a:rPr lang="en-GB" sz="2400" dirty="0" smtClean="0"/>
              <a:t>: F, K or H? Or different types of noise (coloured noise) that should be considered? What is the degeneracy of the noise?</a:t>
            </a:r>
          </a:p>
          <a:p>
            <a:pPr>
              <a:buFont typeface="Arial" panose="020B0604020202020204" pitchFamily="34" charset="0"/>
              <a:buChar char="•"/>
            </a:pPr>
            <a:r>
              <a:rPr lang="en-GB" sz="2400" dirty="0" smtClean="0"/>
              <a:t>Is it possible to trigger noise tipping with other hosing functions? A possible combination of rate-dependent and noise tipping</a:t>
            </a:r>
          </a:p>
          <a:p>
            <a:pPr>
              <a:buFont typeface="Arial" panose="020B0604020202020204" pitchFamily="34" charset="0"/>
              <a:buChar char="•"/>
            </a:pPr>
            <a:r>
              <a:rPr lang="en-GB" sz="2400" dirty="0" smtClean="0"/>
              <a:t>Richard Wood is currently exploring CO2 forcing- how would this affect different types of tipping?</a:t>
            </a:r>
          </a:p>
          <a:p>
            <a:pPr>
              <a:buFont typeface="Arial" panose="020B0604020202020204" pitchFamily="34" charset="0"/>
              <a:buChar char="•"/>
            </a:pPr>
            <a:r>
              <a:rPr lang="en-GB" sz="2400" dirty="0" smtClean="0"/>
              <a:t> Investigating other scenarios of time dependent hosing- Greenland melting?</a:t>
            </a:r>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2243216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1097280" y="1845734"/>
            <a:ext cx="10058400" cy="4379702"/>
          </a:xfrm>
        </p:spPr>
        <p:txBody>
          <a:bodyPr>
            <a:normAutofit fontScale="77500" lnSpcReduction="20000"/>
          </a:bodyPr>
          <a:lstStyle/>
          <a:p>
            <a:r>
              <a:rPr lang="en-GB" dirty="0" err="1">
                <a:solidFill>
                  <a:schemeClr val="tx1"/>
                </a:solidFill>
              </a:rPr>
              <a:t>N.Wunderling</a:t>
            </a:r>
            <a:r>
              <a:rPr lang="en-GB" dirty="0">
                <a:solidFill>
                  <a:schemeClr val="tx1"/>
                </a:solidFill>
              </a:rPr>
              <a:t> et.al., 2021, Interacting tipping elements increase risk of climate domino effects under global </a:t>
            </a:r>
            <a:r>
              <a:rPr lang="en-GB" dirty="0" smtClean="0">
                <a:solidFill>
                  <a:schemeClr val="tx1"/>
                </a:solidFill>
              </a:rPr>
              <a:t>warming, </a:t>
            </a:r>
            <a:r>
              <a:rPr lang="en-GB" dirty="0">
                <a:solidFill>
                  <a:schemeClr val="tx1"/>
                </a:solidFill>
              </a:rPr>
              <a:t>Earth System Dynamics, </a:t>
            </a:r>
            <a:r>
              <a:rPr lang="en-GB" dirty="0" smtClean="0">
                <a:solidFill>
                  <a:schemeClr val="tx1"/>
                </a:solidFill>
              </a:rPr>
              <a:t>12(2)</a:t>
            </a:r>
          </a:p>
          <a:p>
            <a:r>
              <a:rPr lang="en-GB" dirty="0" smtClean="0">
                <a:solidFill>
                  <a:schemeClr val="tx1"/>
                </a:solidFill>
              </a:rPr>
              <a:t>IPCC</a:t>
            </a:r>
            <a:r>
              <a:rPr lang="en-GB" dirty="0">
                <a:solidFill>
                  <a:schemeClr val="tx1"/>
                </a:solidFill>
              </a:rPr>
              <a:t>, 2021: Summary for Policymakers. In: Climate Change 2021: The Physical Science Basis. Contribution of Working Group I, to the Sixth Assessment Report of the Intergovernmental Panel on Climate Change, </a:t>
            </a:r>
            <a:r>
              <a:rPr lang="en-GB" dirty="0" smtClean="0">
                <a:solidFill>
                  <a:schemeClr val="tx1"/>
                </a:solidFill>
              </a:rPr>
              <a:t>Masson </a:t>
            </a:r>
            <a:r>
              <a:rPr lang="en-GB" dirty="0" err="1" smtClean="0">
                <a:solidFill>
                  <a:schemeClr val="tx1"/>
                </a:solidFill>
              </a:rPr>
              <a:t>Delmotte</a:t>
            </a:r>
            <a:r>
              <a:rPr lang="en-GB" dirty="0" smtClean="0">
                <a:solidFill>
                  <a:schemeClr val="tx1"/>
                </a:solidFill>
              </a:rPr>
              <a:t> </a:t>
            </a:r>
            <a:r>
              <a:rPr lang="en-GB" dirty="0">
                <a:solidFill>
                  <a:schemeClr val="tx1"/>
                </a:solidFill>
              </a:rPr>
              <a:t>et.al., Cambridge University Press. In Press</a:t>
            </a:r>
            <a:r>
              <a:rPr lang="en-GB" dirty="0" smtClean="0">
                <a:solidFill>
                  <a:schemeClr val="tx1"/>
                </a:solidFill>
              </a:rPr>
              <a:t>.</a:t>
            </a:r>
            <a:endParaRPr lang="en-GB" dirty="0" smtClean="0">
              <a:solidFill>
                <a:schemeClr val="tx1"/>
              </a:solidFill>
            </a:endParaRPr>
          </a:p>
          <a:p>
            <a:r>
              <a:rPr lang="en-GB" dirty="0" err="1" smtClean="0">
                <a:solidFill>
                  <a:schemeClr val="tx1"/>
                </a:solidFill>
              </a:rPr>
              <a:t>H.Dijkstra</a:t>
            </a:r>
            <a:r>
              <a:rPr lang="en-GB" dirty="0">
                <a:solidFill>
                  <a:schemeClr val="tx1"/>
                </a:solidFill>
              </a:rPr>
              <a:t>, 2013, Nonlinear climate dynamics, Cambridge University </a:t>
            </a:r>
            <a:r>
              <a:rPr lang="en-GB" dirty="0" smtClean="0">
                <a:solidFill>
                  <a:schemeClr val="tx1"/>
                </a:solidFill>
              </a:rPr>
              <a:t>Press</a:t>
            </a:r>
          </a:p>
          <a:p>
            <a:r>
              <a:rPr lang="en-GB" dirty="0" err="1">
                <a:solidFill>
                  <a:schemeClr val="tx1"/>
                </a:solidFill>
              </a:rPr>
              <a:t>H.Stommel</a:t>
            </a:r>
            <a:r>
              <a:rPr lang="en-GB" dirty="0">
                <a:solidFill>
                  <a:schemeClr val="tx1"/>
                </a:solidFill>
              </a:rPr>
              <a:t>, 1961, Thermohaline Convection with Two Stable Regimes of Flow, </a:t>
            </a:r>
            <a:r>
              <a:rPr lang="en-GB" dirty="0" err="1">
                <a:solidFill>
                  <a:schemeClr val="tx1"/>
                </a:solidFill>
              </a:rPr>
              <a:t>Tellus</a:t>
            </a:r>
            <a:r>
              <a:rPr lang="en-GB" dirty="0">
                <a:solidFill>
                  <a:schemeClr val="tx1"/>
                </a:solidFill>
              </a:rPr>
              <a:t> 13, </a:t>
            </a:r>
            <a:r>
              <a:rPr lang="en-GB" dirty="0" smtClean="0">
                <a:solidFill>
                  <a:schemeClr val="tx1"/>
                </a:solidFill>
              </a:rPr>
              <a:t>224-230</a:t>
            </a:r>
            <a:endParaRPr lang="en-GB" dirty="0">
              <a:solidFill>
                <a:schemeClr val="tx1"/>
              </a:solidFill>
            </a:endParaRPr>
          </a:p>
          <a:p>
            <a:r>
              <a:rPr lang="en-GB" dirty="0" smtClean="0"/>
              <a:t>Wood</a:t>
            </a:r>
            <a:r>
              <a:rPr lang="en-GB" dirty="0"/>
              <a:t>, R. et al. (2019), Observable, low-order dynamical controls of thresholds of the AMOC, Climate Dynamics, 53(11), </a:t>
            </a:r>
            <a:r>
              <a:rPr lang="en-GB" dirty="0" smtClean="0"/>
              <a:t>6815-6834</a:t>
            </a:r>
          </a:p>
          <a:p>
            <a:r>
              <a:rPr lang="en-GB" dirty="0" err="1">
                <a:solidFill>
                  <a:schemeClr val="tx1"/>
                </a:solidFill>
              </a:rPr>
              <a:t>H.Alkhayuon</a:t>
            </a:r>
            <a:r>
              <a:rPr lang="en-GB" dirty="0">
                <a:solidFill>
                  <a:schemeClr val="tx1"/>
                </a:solidFill>
              </a:rPr>
              <a:t> </a:t>
            </a:r>
            <a:r>
              <a:rPr lang="en-GB" dirty="0" smtClean="0">
                <a:solidFill>
                  <a:schemeClr val="tx1"/>
                </a:solidFill>
              </a:rPr>
              <a:t>et.al</a:t>
            </a:r>
            <a:r>
              <a:rPr lang="en-GB" dirty="0">
                <a:solidFill>
                  <a:schemeClr val="tx1"/>
                </a:solidFill>
              </a:rPr>
              <a:t>., 2019, Basin bifurcations, oscillatory instability and rate-induced thresholds for Atlantic meridional overturning circulation in a global oceanic box </a:t>
            </a:r>
            <a:r>
              <a:rPr lang="en-GB" dirty="0" smtClean="0">
                <a:solidFill>
                  <a:schemeClr val="tx1"/>
                </a:solidFill>
              </a:rPr>
              <a:t>model, </a:t>
            </a:r>
            <a:r>
              <a:rPr lang="en-GB" dirty="0" err="1">
                <a:solidFill>
                  <a:schemeClr val="tx1"/>
                </a:solidFill>
              </a:rPr>
              <a:t>Proc.R.Soc</a:t>
            </a:r>
            <a:r>
              <a:rPr lang="en-GB" dirty="0">
                <a:solidFill>
                  <a:schemeClr val="tx1"/>
                </a:solidFill>
              </a:rPr>
              <a:t>, A475, </a:t>
            </a:r>
            <a:r>
              <a:rPr lang="en-GB" dirty="0" smtClean="0">
                <a:solidFill>
                  <a:schemeClr val="tx1"/>
                </a:solidFill>
              </a:rPr>
              <a:t>2090051</a:t>
            </a:r>
          </a:p>
          <a:p>
            <a:r>
              <a:rPr lang="en-GB" dirty="0">
                <a:solidFill>
                  <a:schemeClr val="tx1"/>
                </a:solidFill>
              </a:rPr>
              <a:t>Hawkins et.al., 2011, </a:t>
            </a:r>
            <a:r>
              <a:rPr lang="en-GB" dirty="0" err="1">
                <a:solidFill>
                  <a:schemeClr val="tx1"/>
                </a:solidFill>
              </a:rPr>
              <a:t>Bistability</a:t>
            </a:r>
            <a:r>
              <a:rPr lang="en-GB" dirty="0">
                <a:solidFill>
                  <a:schemeClr val="tx1"/>
                </a:solidFill>
              </a:rPr>
              <a:t> of the Atlantic overturning circulation in a global climate model and links to ocean freshwater </a:t>
            </a:r>
            <a:r>
              <a:rPr lang="en-GB" dirty="0" smtClean="0">
                <a:solidFill>
                  <a:schemeClr val="tx1"/>
                </a:solidFill>
              </a:rPr>
              <a:t>transport, </a:t>
            </a:r>
            <a:r>
              <a:rPr lang="en-GB" dirty="0">
                <a:solidFill>
                  <a:schemeClr val="tx1"/>
                </a:solidFill>
              </a:rPr>
              <a:t>Geophysical Research Letters 38(10</a:t>
            </a:r>
            <a:r>
              <a:rPr lang="en-GB" dirty="0" smtClean="0">
                <a:solidFill>
                  <a:schemeClr val="tx1"/>
                </a:solidFill>
              </a:rPr>
              <a:t>)</a:t>
            </a:r>
          </a:p>
          <a:p>
            <a:r>
              <a:rPr lang="en-GB" dirty="0"/>
              <a:t>Higham, D. (2001), An algorithmic introduction to numerical simulation of stochastic differential equations. SIAM Review, 43, </a:t>
            </a:r>
            <a:r>
              <a:rPr lang="en-GB" dirty="0" smtClean="0"/>
              <a:t>525-546</a:t>
            </a:r>
          </a:p>
          <a:p>
            <a:r>
              <a:rPr lang="en-GB" dirty="0" err="1"/>
              <a:t>Sarkka</a:t>
            </a:r>
            <a:r>
              <a:rPr lang="en-GB" dirty="0"/>
              <a:t>, S. and </a:t>
            </a:r>
            <a:r>
              <a:rPr lang="en-GB" dirty="0" err="1"/>
              <a:t>Solin</a:t>
            </a:r>
            <a:r>
              <a:rPr lang="en-GB" dirty="0"/>
              <a:t>, A. (2019), Applied stochastic differential equations, Cambridge University </a:t>
            </a:r>
            <a:r>
              <a:rPr lang="en-GB" dirty="0" smtClean="0"/>
              <a:t>Press</a:t>
            </a:r>
            <a:endParaRPr lang="en-GB" dirty="0"/>
          </a:p>
        </p:txBody>
      </p:sp>
    </p:spTree>
    <p:extLst>
      <p:ext uri="{BB962C8B-B14F-4D97-AF65-F5344CB8AC3E}">
        <p14:creationId xmlns:p14="http://schemas.microsoft.com/office/powerpoint/2010/main" val="417160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64" y="415340"/>
            <a:ext cx="9121482" cy="5284003"/>
          </a:xfrm>
          <a:prstGeom prst="rect">
            <a:avLst/>
          </a:prstGeom>
        </p:spPr>
      </p:pic>
      <p:sp>
        <p:nvSpPr>
          <p:cNvPr id="3" name="TextBox 2"/>
          <p:cNvSpPr txBox="1"/>
          <p:nvPr/>
        </p:nvSpPr>
        <p:spPr>
          <a:xfrm>
            <a:off x="50104" y="6451090"/>
            <a:ext cx="5460597" cy="369332"/>
          </a:xfrm>
          <a:prstGeom prst="rect">
            <a:avLst/>
          </a:prstGeom>
          <a:noFill/>
        </p:spPr>
        <p:txBody>
          <a:bodyPr wrap="none" rtlCol="0">
            <a:spAutoFit/>
          </a:bodyPr>
          <a:lstStyle/>
          <a:p>
            <a:r>
              <a:rPr lang="en-GB" dirty="0" err="1" smtClean="0">
                <a:solidFill>
                  <a:schemeClr val="bg1"/>
                </a:solidFill>
              </a:rPr>
              <a:t>N.Wunderling</a:t>
            </a:r>
            <a:r>
              <a:rPr lang="en-GB" dirty="0" smtClean="0">
                <a:solidFill>
                  <a:schemeClr val="bg1"/>
                </a:solidFill>
              </a:rPr>
              <a:t> et.al., 2021, Earth System Dynamics, 12(2)</a:t>
            </a:r>
            <a:endParaRPr lang="en-GB" dirty="0">
              <a:solidFill>
                <a:schemeClr val="bg1"/>
              </a:solidFill>
            </a:endParaRPr>
          </a:p>
        </p:txBody>
      </p:sp>
    </p:spTree>
    <p:extLst>
      <p:ext uri="{BB962C8B-B14F-4D97-AF65-F5344CB8AC3E}">
        <p14:creationId xmlns:p14="http://schemas.microsoft.com/office/powerpoint/2010/main" val="195343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548" y="3351811"/>
            <a:ext cx="9578820" cy="18590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98" y="767057"/>
            <a:ext cx="11541470" cy="1650466"/>
          </a:xfrm>
          <a:prstGeom prst="rect">
            <a:avLst/>
          </a:prstGeom>
        </p:spPr>
      </p:pic>
      <p:sp>
        <p:nvSpPr>
          <p:cNvPr id="4" name="TextBox 3"/>
          <p:cNvSpPr txBox="1"/>
          <p:nvPr/>
        </p:nvSpPr>
        <p:spPr>
          <a:xfrm>
            <a:off x="0" y="6334780"/>
            <a:ext cx="11852843" cy="523220"/>
          </a:xfrm>
          <a:prstGeom prst="rect">
            <a:avLst/>
          </a:prstGeom>
          <a:noFill/>
        </p:spPr>
        <p:txBody>
          <a:bodyPr wrap="square" rtlCol="0">
            <a:spAutoFit/>
          </a:bodyPr>
          <a:lstStyle/>
          <a:p>
            <a:r>
              <a:rPr lang="en-GB" sz="1400" dirty="0">
                <a:solidFill>
                  <a:schemeClr val="bg1"/>
                </a:solidFill>
              </a:rPr>
              <a:t>IPCC, 2021: Summary for Policymakers. In: Climate Change 2021: The Physical Science Basis. Contribution of Working Group </a:t>
            </a:r>
            <a:r>
              <a:rPr lang="en-GB" sz="1400" dirty="0" smtClean="0">
                <a:solidFill>
                  <a:schemeClr val="bg1"/>
                </a:solidFill>
              </a:rPr>
              <a:t>I, to </a:t>
            </a:r>
            <a:r>
              <a:rPr lang="en-GB" sz="1400" dirty="0">
                <a:solidFill>
                  <a:schemeClr val="bg1"/>
                </a:solidFill>
              </a:rPr>
              <a:t>the Sixth Assessment Report of the Intergovernmental Panel on Climate </a:t>
            </a:r>
            <a:r>
              <a:rPr lang="en-GB" sz="1400" dirty="0" smtClean="0">
                <a:solidFill>
                  <a:schemeClr val="bg1"/>
                </a:solidFill>
              </a:rPr>
              <a:t>Change, </a:t>
            </a:r>
            <a:r>
              <a:rPr lang="en-GB" sz="1400" dirty="0" err="1" smtClean="0">
                <a:solidFill>
                  <a:schemeClr val="bg1"/>
                </a:solidFill>
              </a:rPr>
              <a:t>MassonDelmotte</a:t>
            </a:r>
            <a:r>
              <a:rPr lang="en-GB" sz="1400" dirty="0" smtClean="0">
                <a:solidFill>
                  <a:schemeClr val="bg1"/>
                </a:solidFill>
              </a:rPr>
              <a:t> et.al., </a:t>
            </a:r>
            <a:r>
              <a:rPr lang="en-GB" sz="1400" dirty="0">
                <a:solidFill>
                  <a:schemeClr val="bg1"/>
                </a:solidFill>
              </a:rPr>
              <a:t>Cambridge University Press. In Press.</a:t>
            </a:r>
          </a:p>
        </p:txBody>
      </p:sp>
    </p:spTree>
    <p:extLst>
      <p:ext uri="{BB962C8B-B14F-4D97-AF65-F5344CB8AC3E}">
        <p14:creationId xmlns:p14="http://schemas.microsoft.com/office/powerpoint/2010/main" val="184286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model hierarchy</a:t>
            </a:r>
            <a:endParaRPr lang="en-GB" dirty="0"/>
          </a:p>
        </p:txBody>
      </p:sp>
      <p:cxnSp>
        <p:nvCxnSpPr>
          <p:cNvPr id="5" name="Straight Arrow Connector 4"/>
          <p:cNvCxnSpPr/>
          <p:nvPr/>
        </p:nvCxnSpPr>
        <p:spPr>
          <a:xfrm>
            <a:off x="2142836" y="5624946"/>
            <a:ext cx="8026400"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2142836" y="2105891"/>
            <a:ext cx="0" cy="335280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9254837" y="5883563"/>
            <a:ext cx="1267783" cy="369332"/>
          </a:xfrm>
          <a:prstGeom prst="rect">
            <a:avLst/>
          </a:prstGeom>
          <a:noFill/>
        </p:spPr>
        <p:txBody>
          <a:bodyPr wrap="none" rtlCol="0">
            <a:spAutoFit/>
          </a:bodyPr>
          <a:lstStyle/>
          <a:p>
            <a:r>
              <a:rPr lang="en-GB" dirty="0" smtClean="0"/>
              <a:t># Processes</a:t>
            </a:r>
            <a:endParaRPr lang="en-GB" dirty="0"/>
          </a:p>
        </p:txBody>
      </p:sp>
      <p:sp>
        <p:nvSpPr>
          <p:cNvPr id="13" name="TextBox 12"/>
          <p:cNvSpPr txBox="1"/>
          <p:nvPr/>
        </p:nvSpPr>
        <p:spPr>
          <a:xfrm>
            <a:off x="838200" y="2013680"/>
            <a:ext cx="923330" cy="369332"/>
          </a:xfrm>
          <a:prstGeom prst="rect">
            <a:avLst/>
          </a:prstGeom>
          <a:noFill/>
        </p:spPr>
        <p:txBody>
          <a:bodyPr wrap="none" rtlCol="0">
            <a:spAutoFit/>
          </a:bodyPr>
          <a:lstStyle/>
          <a:p>
            <a:r>
              <a:rPr lang="en-GB" dirty="0" smtClean="0"/>
              <a:t># Scales</a:t>
            </a:r>
            <a:endParaRPr lang="en-GB" dirty="0"/>
          </a:p>
        </p:txBody>
      </p:sp>
      <p:sp>
        <p:nvSpPr>
          <p:cNvPr id="14" name="TextBox 13"/>
          <p:cNvSpPr txBox="1"/>
          <p:nvPr/>
        </p:nvSpPr>
        <p:spPr>
          <a:xfrm>
            <a:off x="2309091" y="5089361"/>
            <a:ext cx="1987019" cy="369332"/>
          </a:xfrm>
          <a:prstGeom prst="rect">
            <a:avLst/>
          </a:prstGeom>
          <a:noFill/>
        </p:spPr>
        <p:txBody>
          <a:bodyPr wrap="none" rtlCol="0">
            <a:spAutoFit/>
          </a:bodyPr>
          <a:lstStyle/>
          <a:p>
            <a:r>
              <a:rPr lang="en-GB" dirty="0" smtClean="0"/>
              <a:t>Conceptual models</a:t>
            </a:r>
            <a:endParaRPr lang="en-GB" dirty="0"/>
          </a:p>
        </p:txBody>
      </p:sp>
      <p:sp>
        <p:nvSpPr>
          <p:cNvPr id="15" name="TextBox 14"/>
          <p:cNvSpPr txBox="1"/>
          <p:nvPr/>
        </p:nvSpPr>
        <p:spPr>
          <a:xfrm>
            <a:off x="7749309" y="5089361"/>
            <a:ext cx="2027030" cy="369332"/>
          </a:xfrm>
          <a:prstGeom prst="rect">
            <a:avLst/>
          </a:prstGeom>
          <a:noFill/>
        </p:spPr>
        <p:txBody>
          <a:bodyPr wrap="none" rtlCol="0">
            <a:spAutoFit/>
          </a:bodyPr>
          <a:lstStyle/>
          <a:p>
            <a:r>
              <a:rPr lang="en-GB" dirty="0" smtClean="0"/>
              <a:t>Climate box models</a:t>
            </a:r>
            <a:endParaRPr lang="en-GB" dirty="0"/>
          </a:p>
        </p:txBody>
      </p:sp>
      <p:sp>
        <p:nvSpPr>
          <p:cNvPr id="16" name="TextBox 15"/>
          <p:cNvSpPr txBox="1"/>
          <p:nvPr/>
        </p:nvSpPr>
        <p:spPr>
          <a:xfrm>
            <a:off x="2309091" y="3459126"/>
            <a:ext cx="2576946" cy="646331"/>
          </a:xfrm>
          <a:prstGeom prst="rect">
            <a:avLst/>
          </a:prstGeom>
          <a:noFill/>
        </p:spPr>
        <p:txBody>
          <a:bodyPr wrap="square" rtlCol="0">
            <a:spAutoFit/>
          </a:bodyPr>
          <a:lstStyle/>
          <a:p>
            <a:r>
              <a:rPr lang="en-GB" dirty="0" smtClean="0"/>
              <a:t>Ocean/ Atmosphere Intermediate complexity</a:t>
            </a:r>
            <a:endParaRPr lang="en-GB" dirty="0"/>
          </a:p>
        </p:txBody>
      </p:sp>
      <p:sp>
        <p:nvSpPr>
          <p:cNvPr id="17" name="TextBox 16"/>
          <p:cNvSpPr txBox="1"/>
          <p:nvPr/>
        </p:nvSpPr>
        <p:spPr>
          <a:xfrm>
            <a:off x="7446643" y="3459125"/>
            <a:ext cx="2632362" cy="646331"/>
          </a:xfrm>
          <a:prstGeom prst="rect">
            <a:avLst/>
          </a:prstGeom>
          <a:noFill/>
        </p:spPr>
        <p:txBody>
          <a:bodyPr wrap="square" rtlCol="0">
            <a:spAutoFit/>
          </a:bodyPr>
          <a:lstStyle/>
          <a:p>
            <a:r>
              <a:rPr lang="en-GB" dirty="0" smtClean="0"/>
              <a:t>Earth system Intermediate complexity</a:t>
            </a:r>
            <a:endParaRPr lang="en-GB" dirty="0"/>
          </a:p>
        </p:txBody>
      </p:sp>
      <p:sp>
        <p:nvSpPr>
          <p:cNvPr id="18" name="TextBox 17"/>
          <p:cNvSpPr txBox="1"/>
          <p:nvPr/>
        </p:nvSpPr>
        <p:spPr>
          <a:xfrm>
            <a:off x="2309091" y="2096685"/>
            <a:ext cx="2087418" cy="646331"/>
          </a:xfrm>
          <a:prstGeom prst="rect">
            <a:avLst/>
          </a:prstGeom>
          <a:noFill/>
        </p:spPr>
        <p:txBody>
          <a:bodyPr wrap="square" rtlCol="0">
            <a:spAutoFit/>
          </a:bodyPr>
          <a:lstStyle/>
          <a:p>
            <a:r>
              <a:rPr lang="en-GB" dirty="0" smtClean="0"/>
              <a:t>Ocean/ Atmosphere High Res.</a:t>
            </a:r>
            <a:endParaRPr lang="en-GB" dirty="0"/>
          </a:p>
        </p:txBody>
      </p:sp>
      <p:sp>
        <p:nvSpPr>
          <p:cNvPr id="19" name="TextBox 18"/>
          <p:cNvSpPr txBox="1"/>
          <p:nvPr/>
        </p:nvSpPr>
        <p:spPr>
          <a:xfrm flipH="1">
            <a:off x="7638010" y="2373684"/>
            <a:ext cx="914863" cy="369332"/>
          </a:xfrm>
          <a:prstGeom prst="rect">
            <a:avLst/>
          </a:prstGeom>
          <a:noFill/>
        </p:spPr>
        <p:txBody>
          <a:bodyPr wrap="square" rtlCol="0">
            <a:spAutoFit/>
          </a:bodyPr>
          <a:lstStyle/>
          <a:p>
            <a:r>
              <a:rPr lang="en-GB" dirty="0" smtClean="0"/>
              <a:t>GCMs</a:t>
            </a:r>
            <a:endParaRPr lang="en-GB" dirty="0"/>
          </a:p>
        </p:txBody>
      </p:sp>
      <p:sp>
        <p:nvSpPr>
          <p:cNvPr id="20" name="TextBox 19"/>
          <p:cNvSpPr txBox="1"/>
          <p:nvPr/>
        </p:nvSpPr>
        <p:spPr>
          <a:xfrm>
            <a:off x="75382" y="6442597"/>
            <a:ext cx="7044364" cy="369332"/>
          </a:xfrm>
          <a:prstGeom prst="rect">
            <a:avLst/>
          </a:prstGeom>
          <a:noFill/>
        </p:spPr>
        <p:txBody>
          <a:bodyPr wrap="none" rtlCol="0">
            <a:spAutoFit/>
          </a:bodyPr>
          <a:lstStyle/>
          <a:p>
            <a:r>
              <a:rPr lang="en-GB" dirty="0" err="1" smtClean="0">
                <a:solidFill>
                  <a:schemeClr val="bg1"/>
                </a:solidFill>
              </a:rPr>
              <a:t>H.Dijkstra</a:t>
            </a:r>
            <a:r>
              <a:rPr lang="en-GB" dirty="0" smtClean="0">
                <a:solidFill>
                  <a:schemeClr val="bg1"/>
                </a:solidFill>
              </a:rPr>
              <a:t>, 2013, Nonlinear climate dynamics, Cambridge University Press</a:t>
            </a:r>
            <a:endParaRPr lang="en-GB" dirty="0">
              <a:solidFill>
                <a:schemeClr val="bg1"/>
              </a:solidFill>
            </a:endParaRPr>
          </a:p>
        </p:txBody>
      </p:sp>
    </p:spTree>
    <p:extLst>
      <p:ext uri="{BB962C8B-B14F-4D97-AF65-F5344CB8AC3E}">
        <p14:creationId xmlns:p14="http://schemas.microsoft.com/office/powerpoint/2010/main" val="12390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Stommel</a:t>
            </a:r>
            <a:r>
              <a:rPr lang="en-GB" dirty="0" smtClean="0"/>
              <a:t> Two-box model</a:t>
            </a:r>
            <a:endParaRPr lang="en-GB" dirty="0"/>
          </a:p>
        </p:txBody>
      </p:sp>
      <p:sp>
        <p:nvSpPr>
          <p:cNvPr id="5" name="TextBox 4"/>
          <p:cNvSpPr txBox="1"/>
          <p:nvPr/>
        </p:nvSpPr>
        <p:spPr>
          <a:xfrm>
            <a:off x="0" y="6488668"/>
            <a:ext cx="3609963" cy="369332"/>
          </a:xfrm>
          <a:prstGeom prst="rect">
            <a:avLst/>
          </a:prstGeom>
          <a:noFill/>
        </p:spPr>
        <p:txBody>
          <a:bodyPr wrap="none" rtlCol="0">
            <a:spAutoFit/>
          </a:bodyPr>
          <a:lstStyle/>
          <a:p>
            <a:r>
              <a:rPr lang="en-GB" dirty="0" err="1" smtClean="0">
                <a:solidFill>
                  <a:schemeClr val="bg1"/>
                </a:solidFill>
              </a:rPr>
              <a:t>H.Stommel</a:t>
            </a:r>
            <a:r>
              <a:rPr lang="en-GB" dirty="0" smtClean="0">
                <a:solidFill>
                  <a:schemeClr val="bg1"/>
                </a:solidFill>
              </a:rPr>
              <a:t>, 1961, </a:t>
            </a:r>
            <a:r>
              <a:rPr lang="en-GB" dirty="0" err="1" smtClean="0">
                <a:solidFill>
                  <a:schemeClr val="bg1"/>
                </a:solidFill>
              </a:rPr>
              <a:t>Tellus</a:t>
            </a:r>
            <a:r>
              <a:rPr lang="en-GB" dirty="0" smtClean="0">
                <a:solidFill>
                  <a:schemeClr val="bg1"/>
                </a:solidFill>
              </a:rPr>
              <a:t> 13, 224-230</a:t>
            </a:r>
            <a:endParaRPr lang="en-GB"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075" y="2305713"/>
            <a:ext cx="6894226" cy="3250135"/>
          </a:xfrm>
          <a:prstGeom prst="rect">
            <a:avLst/>
          </a:prstGeom>
        </p:spPr>
      </p:pic>
    </p:spTree>
    <p:extLst>
      <p:ext uri="{BB962C8B-B14F-4D97-AF65-F5344CB8AC3E}">
        <p14:creationId xmlns:p14="http://schemas.microsoft.com/office/powerpoint/2010/main" val="399902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AMOC</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9232"/>
            <a:ext cx="6388428" cy="3600635"/>
          </a:xfrm>
          <a:prstGeom prst="rect">
            <a:avLst/>
          </a:prstGeom>
        </p:spPr>
      </p:pic>
      <p:sp>
        <p:nvSpPr>
          <p:cNvPr id="5" name="TextBox 4"/>
          <p:cNvSpPr txBox="1"/>
          <p:nvPr/>
        </p:nvSpPr>
        <p:spPr>
          <a:xfrm>
            <a:off x="0" y="6410036"/>
            <a:ext cx="5524333" cy="369332"/>
          </a:xfrm>
          <a:prstGeom prst="rect">
            <a:avLst/>
          </a:prstGeom>
          <a:noFill/>
        </p:spPr>
        <p:txBody>
          <a:bodyPr wrap="none" rtlCol="0">
            <a:spAutoFit/>
          </a:bodyPr>
          <a:lstStyle/>
          <a:p>
            <a:r>
              <a:rPr lang="en-GB" dirty="0" smtClean="0">
                <a:solidFill>
                  <a:schemeClr val="bg1"/>
                </a:solidFill>
              </a:rPr>
              <a:t>Map from MetOffice.com, boxes drawn by Richard Wood</a:t>
            </a:r>
            <a:endParaRPr lang="en-GB" dirty="0">
              <a:solidFill>
                <a:schemeClr val="bg1"/>
              </a:solidFill>
            </a:endParaRPr>
          </a:p>
        </p:txBody>
      </p:sp>
      <p:sp>
        <p:nvSpPr>
          <p:cNvPr id="6" name="TextBox 5"/>
          <p:cNvSpPr txBox="1"/>
          <p:nvPr/>
        </p:nvSpPr>
        <p:spPr>
          <a:xfrm>
            <a:off x="9042400" y="2250044"/>
            <a:ext cx="2555433" cy="2031325"/>
          </a:xfrm>
          <a:prstGeom prst="rect">
            <a:avLst/>
          </a:prstGeom>
          <a:noFill/>
        </p:spPr>
        <p:txBody>
          <a:bodyPr wrap="square" rtlCol="0">
            <a:spAutoFit/>
          </a:bodyPr>
          <a:lstStyle/>
          <a:p>
            <a:r>
              <a:rPr lang="en-GB" dirty="0" smtClean="0"/>
              <a:t>N = North Atlantic</a:t>
            </a:r>
          </a:p>
          <a:p>
            <a:r>
              <a:rPr lang="en-GB" dirty="0" smtClean="0"/>
              <a:t>T = Tropical Ocean</a:t>
            </a:r>
          </a:p>
          <a:p>
            <a:r>
              <a:rPr lang="en-GB" dirty="0" smtClean="0"/>
              <a:t>S = Southern Ocean</a:t>
            </a:r>
          </a:p>
          <a:p>
            <a:r>
              <a:rPr lang="en-GB" dirty="0" smtClean="0"/>
              <a:t>IP = Indo-Pacific</a:t>
            </a:r>
          </a:p>
          <a:p>
            <a:endParaRPr lang="en-GB" dirty="0" smtClean="0"/>
          </a:p>
          <a:p>
            <a:r>
              <a:rPr lang="en-GB" dirty="0" smtClean="0"/>
              <a:t>B = Bottom Waters (under boxes at surface)</a:t>
            </a:r>
            <a:endParaRPr lang="en-GB" dirty="0"/>
          </a:p>
        </p:txBody>
      </p:sp>
    </p:spTree>
    <p:extLst>
      <p:ext uri="{BB962C8B-B14F-4D97-AF65-F5344CB8AC3E}">
        <p14:creationId xmlns:p14="http://schemas.microsoft.com/office/powerpoint/2010/main" val="2584877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036" y="231494"/>
            <a:ext cx="9735420" cy="5888088"/>
          </a:xfrm>
          <a:prstGeom prst="rect">
            <a:avLst/>
          </a:prstGeom>
        </p:spPr>
      </p:pic>
      <p:sp>
        <p:nvSpPr>
          <p:cNvPr id="3" name="TextBox 2"/>
          <p:cNvSpPr txBox="1"/>
          <p:nvPr/>
        </p:nvSpPr>
        <p:spPr>
          <a:xfrm>
            <a:off x="-46295" y="6458671"/>
            <a:ext cx="5784019" cy="646331"/>
          </a:xfrm>
          <a:prstGeom prst="rect">
            <a:avLst/>
          </a:prstGeom>
          <a:noFill/>
        </p:spPr>
        <p:txBody>
          <a:bodyPr wrap="none" rtlCol="0">
            <a:spAutoFit/>
          </a:bodyPr>
          <a:lstStyle/>
          <a:p>
            <a:r>
              <a:rPr lang="en-GB" dirty="0">
                <a:solidFill>
                  <a:schemeClr val="bg1"/>
                </a:solidFill>
              </a:rPr>
              <a:t>Wood, R. et al. (</a:t>
            </a:r>
            <a:r>
              <a:rPr lang="en-GB" dirty="0" smtClean="0">
                <a:solidFill>
                  <a:schemeClr val="bg1"/>
                </a:solidFill>
              </a:rPr>
              <a:t>2019),Climate </a:t>
            </a:r>
            <a:r>
              <a:rPr lang="en-GB" dirty="0">
                <a:solidFill>
                  <a:schemeClr val="bg1"/>
                </a:solidFill>
              </a:rPr>
              <a:t>Dynamics, 53(11), 6815-6834</a:t>
            </a:r>
          </a:p>
          <a:p>
            <a:endParaRPr lang="en-GB" dirty="0">
              <a:solidFill>
                <a:schemeClr val="bg1"/>
              </a:solidFill>
            </a:endParaRPr>
          </a:p>
        </p:txBody>
      </p:sp>
    </p:spTree>
    <p:extLst>
      <p:ext uri="{BB962C8B-B14F-4D97-AF65-F5344CB8AC3E}">
        <p14:creationId xmlns:p14="http://schemas.microsoft.com/office/powerpoint/2010/main" val="3885556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313DF2E4BE9F4E8DF9676BB475F691" ma:contentTypeVersion="12" ma:contentTypeDescription="Create a new document." ma:contentTypeScope="" ma:versionID="462702a95ab939495d23ad4b9df42553">
  <xsd:schema xmlns:xsd="http://www.w3.org/2001/XMLSchema" xmlns:xs="http://www.w3.org/2001/XMLSchema" xmlns:p="http://schemas.microsoft.com/office/2006/metadata/properties" xmlns:ns3="44bc3892-9333-480d-bcec-61a72d20119e" xmlns:ns4="a3229311-d22c-4f80-a425-cc036196f6f3" targetNamespace="http://schemas.microsoft.com/office/2006/metadata/properties" ma:root="true" ma:fieldsID="dae8c1490568fa52904435c99fc9f3dd" ns3:_="" ns4:_="">
    <xsd:import namespace="44bc3892-9333-480d-bcec-61a72d20119e"/>
    <xsd:import namespace="a3229311-d22c-4f80-a425-cc036196f6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c3892-9333-480d-bcec-61a72d201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229311-d22c-4f80-a425-cc036196f6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D361B5-BB8F-4129-9CB0-0DFA7E399E1D}">
  <ds:schemaRefs>
    <ds:schemaRef ds:uri="http://schemas.microsoft.com/sharepoint/v3/contenttype/forms"/>
  </ds:schemaRefs>
</ds:datastoreItem>
</file>

<file path=customXml/itemProps2.xml><?xml version="1.0" encoding="utf-8"?>
<ds:datastoreItem xmlns:ds="http://schemas.openxmlformats.org/officeDocument/2006/customXml" ds:itemID="{5C6FFBAB-668B-458D-9FDC-EC8617118C0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3229311-d22c-4f80-a425-cc036196f6f3"/>
    <ds:schemaRef ds:uri="44bc3892-9333-480d-bcec-61a72d20119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A26B1AD-9F54-41B6-ABED-4CA548D2E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c3892-9333-480d-bcec-61a72d20119e"/>
    <ds:schemaRef ds:uri="a3229311-d22c-4f80-a425-cc036196f6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6302</TotalTime>
  <Words>2323</Words>
  <Application>Microsoft Office PowerPoint</Application>
  <PresentationFormat>Widescreen</PresentationFormat>
  <Paragraphs>214</Paragraphs>
  <Slides>37</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Cambria Math</vt:lpstr>
      <vt:lpstr>Wingdings</vt:lpstr>
      <vt:lpstr>Retrospect</vt:lpstr>
      <vt:lpstr>Stochastic data adapted AMOC box models</vt:lpstr>
      <vt:lpstr>Contents</vt:lpstr>
      <vt:lpstr>Three and Five box model of the AMOC</vt:lpstr>
      <vt:lpstr>PowerPoint Presentation</vt:lpstr>
      <vt:lpstr>PowerPoint Presentation</vt:lpstr>
      <vt:lpstr>Climate model hierarchy</vt:lpstr>
      <vt:lpstr>Stommel Two-box model</vt:lpstr>
      <vt:lpstr>AMOC</vt:lpstr>
      <vt:lpstr>PowerPoint Presentation</vt:lpstr>
      <vt:lpstr>Five-box model</vt:lpstr>
      <vt:lpstr>Five Box model Equations</vt:lpstr>
      <vt:lpstr>Three box Simplification </vt:lpstr>
      <vt:lpstr>What are we aiming for?</vt:lpstr>
      <vt:lpstr>Hosing function over 5000 years, referred to as H11</vt:lpstr>
      <vt:lpstr>Hosing Functions </vt:lpstr>
      <vt:lpstr>Bifurcation and rate-dependent tipping</vt:lpstr>
      <vt:lpstr>Bifurcation Diagram of box model </vt:lpstr>
      <vt:lpstr>Bifurcation tipping for three-box model  </vt:lpstr>
      <vt:lpstr>Rate Dependent tipping for three-box model</vt:lpstr>
      <vt:lpstr>Different types of tipping</vt:lpstr>
      <vt:lpstr>Noise tipping</vt:lpstr>
      <vt:lpstr>Adding stochastic processes</vt:lpstr>
      <vt:lpstr>Euler-Maruyama method</vt:lpstr>
      <vt:lpstr>Stochastic adapted model, estimated noise parameters</vt:lpstr>
      <vt:lpstr>Bifurcation Diagram of box model </vt:lpstr>
      <vt:lpstr>We force the three box model  with a step function of hosing, 0.1Sv, system does not tip, we just shift the stable equilibrium</vt:lpstr>
      <vt:lpstr>We force the three box model  with a step function of hosing, 0.35Sv, the system does not tip but we pass Hhopf, which is subcritical so spiral back to stable equilibrium</vt:lpstr>
      <vt:lpstr>We force the three box model  with a step function of hosing, 0.5Sv, system very clearly tip to the off state</vt:lpstr>
      <vt:lpstr>Noise Parameter Estimation and Results</vt:lpstr>
      <vt:lpstr>Discretization based approximated-likelihood estimation</vt:lpstr>
      <vt:lpstr>Noise parameter estimation for FAMOUS A averaged data with H11 hosing</vt:lpstr>
      <vt:lpstr>Noise parameter estimation for FAMOUS A averaged data with H11 hosing- first 1000 years of data only</vt:lpstr>
      <vt:lpstr>‘Slow’ Hosing</vt:lpstr>
      <vt:lpstr>Now slow hosing with noise…</vt:lpstr>
      <vt:lpstr>JASMIN/CEDA archive CMIP data</vt:lpstr>
      <vt:lpstr>Further work</vt:lpstr>
      <vt:lpstr>References</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AMOC box models and their dynamical instabilities</dc:title>
  <dc:creator>Chapman, Ruth</dc:creator>
  <cp:lastModifiedBy>Chapman, Ruth</cp:lastModifiedBy>
  <cp:revision>105</cp:revision>
  <dcterms:created xsi:type="dcterms:W3CDTF">2021-04-08T08:37:07Z</dcterms:created>
  <dcterms:modified xsi:type="dcterms:W3CDTF">2021-11-18T11:06:36Z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0x0101001C313DF2E4BE9F4E8DF9676BB475F691</vt:lpwstr>
  </property>
</Properties>
</file>